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4" r:id="rId5"/>
    <p:sldId id="259" r:id="rId6"/>
    <p:sldId id="260" r:id="rId7"/>
    <p:sldId id="261" r:id="rId8"/>
    <p:sldId id="262" r:id="rId9"/>
    <p:sldId id="26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576DD-EEBE-DC46-8766-415AF911ECD9}" v="2500" dt="2020-03-22T11:41:2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1"/>
    <p:restoredTop sz="91542"/>
  </p:normalViewPr>
  <p:slideViewPr>
    <p:cSldViewPr snapToGrid="0" snapToObjects="1">
      <p:cViewPr>
        <p:scale>
          <a:sx n="152" d="100"/>
          <a:sy n="152" d="100"/>
        </p:scale>
        <p:origin x="14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6B60D-68CF-BD45-900B-9E1B3C3F968B}" type="datetimeFigureOut">
              <a:rPr kumimoji="1" lang="zh-CN" altLang="en-US" smtClean="0"/>
              <a:t>2020/3/22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68CB4-28E6-4846-9D00-C06DD5DE2D2B}" type="slidenum">
              <a:rPr kumimoji="1" lang="zh-CN" altLang="en-US" smtClean="0"/>
              <a:t>‹#›</a:t>
            </a:fld>
            <a:endParaRPr kumimoji="1" lang="zh-CN" altLang="en-US"/>
          </a:p>
        </p:txBody>
      </p:sp>
    </p:spTree>
    <p:extLst>
      <p:ext uri="{BB962C8B-B14F-4D97-AF65-F5344CB8AC3E}">
        <p14:creationId xmlns:p14="http://schemas.microsoft.com/office/powerpoint/2010/main" val="312108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huanlan.zhihu.com/p/3705430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hlinkClick r:id="rId3"/>
              </a:rPr>
              <a:t>https://zhuanlan.zhihu.com/p/37054308</a:t>
            </a:r>
            <a:endParaRPr kumimoji="1" lang="zh-CN" altLang="en-US" dirty="0"/>
          </a:p>
        </p:txBody>
      </p:sp>
      <p:sp>
        <p:nvSpPr>
          <p:cNvPr id="4" name="灯片编号占位符 3"/>
          <p:cNvSpPr>
            <a:spLocks noGrp="1"/>
          </p:cNvSpPr>
          <p:nvPr>
            <p:ph type="sldNum" sz="quarter" idx="5"/>
          </p:nvPr>
        </p:nvSpPr>
        <p:spPr/>
        <p:txBody>
          <a:bodyPr/>
          <a:lstStyle/>
          <a:p>
            <a:fld id="{3F368CB4-28E6-4846-9D00-C06DD5DE2D2B}" type="slidenum">
              <a:rPr kumimoji="1" lang="zh-CN" altLang="en-US" smtClean="0"/>
              <a:t>5</a:t>
            </a:fld>
            <a:endParaRPr kumimoji="1" lang="zh-CN" altLang="en-US"/>
          </a:p>
        </p:txBody>
      </p:sp>
    </p:spTree>
    <p:extLst>
      <p:ext uri="{BB962C8B-B14F-4D97-AF65-F5344CB8AC3E}">
        <p14:creationId xmlns:p14="http://schemas.microsoft.com/office/powerpoint/2010/main" val="375324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第二行是原来的角点通过</a:t>
            </a:r>
            <a:r>
              <a:rPr kumimoji="1" lang="en-US" altLang="zh-CN" dirty="0" err="1"/>
              <a:t>tsn</a:t>
            </a:r>
            <a:r>
              <a:rPr kumimoji="1" lang="zh-CN" altLang="en-US" dirty="0"/>
              <a:t>变换得到的矫正形状，和通过他们的贝塞尔</a:t>
            </a:r>
            <a:r>
              <a:rPr kumimoji="1" lang="en-US" altLang="zh-CN" dirty="0"/>
              <a:t>Align</a:t>
            </a:r>
            <a:r>
              <a:rPr kumimoji="1" lang="zh-CN" altLang="en-US" dirty="0"/>
              <a:t>得到的矫正形状</a:t>
            </a:r>
            <a:endParaRPr kumimoji="1" lang="en-US" altLang="zh-CN" dirty="0"/>
          </a:p>
          <a:p>
            <a:r>
              <a:rPr kumimoji="1" lang="zh-CN" altLang="en-US" dirty="0"/>
              <a:t>同时本文又和</a:t>
            </a:r>
          </a:p>
        </p:txBody>
      </p:sp>
      <p:sp>
        <p:nvSpPr>
          <p:cNvPr id="4" name="灯片编号占位符 3"/>
          <p:cNvSpPr>
            <a:spLocks noGrp="1"/>
          </p:cNvSpPr>
          <p:nvPr>
            <p:ph type="sldNum" sz="quarter" idx="5"/>
          </p:nvPr>
        </p:nvSpPr>
        <p:spPr/>
        <p:txBody>
          <a:bodyPr/>
          <a:lstStyle/>
          <a:p>
            <a:fld id="{3F368CB4-28E6-4846-9D00-C06DD5DE2D2B}" type="slidenum">
              <a:rPr kumimoji="1" lang="zh-CN" altLang="en-US" smtClean="0"/>
              <a:t>6</a:t>
            </a:fld>
            <a:endParaRPr kumimoji="1" lang="zh-CN" altLang="en-US"/>
          </a:p>
        </p:txBody>
      </p:sp>
    </p:spTree>
    <p:extLst>
      <p:ext uri="{BB962C8B-B14F-4D97-AF65-F5344CB8AC3E}">
        <p14:creationId xmlns:p14="http://schemas.microsoft.com/office/powerpoint/2010/main" val="81185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Red dash lines represent the control polygon, and the 4 red end points represent the control points. </a:t>
            </a:r>
            <a:endParaRPr kumimoji="1" lang="zh-CN" altLang="en-US" dirty="0"/>
          </a:p>
        </p:txBody>
      </p:sp>
      <p:sp>
        <p:nvSpPr>
          <p:cNvPr id="4" name="灯片编号占位符 3"/>
          <p:cNvSpPr>
            <a:spLocks noGrp="1"/>
          </p:cNvSpPr>
          <p:nvPr>
            <p:ph type="sldNum" sz="quarter" idx="5"/>
          </p:nvPr>
        </p:nvSpPr>
        <p:spPr/>
        <p:txBody>
          <a:bodyPr/>
          <a:lstStyle/>
          <a:p>
            <a:fld id="{3F368CB4-28E6-4846-9D00-C06DD5DE2D2B}" type="slidenum">
              <a:rPr kumimoji="1" lang="zh-CN" altLang="en-US" smtClean="0"/>
              <a:t>7</a:t>
            </a:fld>
            <a:endParaRPr kumimoji="1" lang="zh-CN" altLang="en-US"/>
          </a:p>
        </p:txBody>
      </p:sp>
    </p:spTree>
    <p:extLst>
      <p:ext uri="{BB962C8B-B14F-4D97-AF65-F5344CB8AC3E}">
        <p14:creationId xmlns:p14="http://schemas.microsoft.com/office/powerpoint/2010/main" val="177348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0BC5F8-BB86-ED4F-A6AE-378B768E6ACC}"/>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539DE9D-12A7-0E44-9ABF-67E10D6AD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A6398EE-A9EE-9F4C-943D-7965A21AFDE7}"/>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D17687AC-31AE-5C45-ACF2-B1E693030D6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A99C316-A448-BE4B-882F-7953CE394DAB}"/>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42020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39B275-5D92-4544-ADFC-88229C6A5FA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3AA7DA8-3B83-F541-AFA3-736ABCE1F78A}"/>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9E0F6E8E-B8C9-8640-9ABF-C6980FA9082D}"/>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438D3E70-A9C3-4540-9839-AB7C0C33534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0CEB0CA-EE42-044D-A77D-58ACE1E661FD}"/>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66158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C3DAFF-D817-D44B-B979-ED7B3ACC0C98}"/>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87BFC0D-D454-D747-BCC3-F0ED04CD8A86}"/>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F8867CD0-0953-3A47-8CCE-131E3C4920D5}"/>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1799BCF7-F8AA-1F49-838F-46CCED4005B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E804C0-3A46-3341-88CB-FB8B6789590B}"/>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189592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B00140-0634-5C42-B321-79374DF93D9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9715E0A-4435-F646-90C6-B62FB36C4DCD}"/>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29D9ACD9-7EBE-1049-A506-D311AFFC6C80}"/>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DDADD41B-7ED3-6244-8875-310394595E3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0F47DD-CFCA-5846-BDBF-14943B4EBBA9}"/>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302612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F68E4B-7AD1-5740-8E7E-1FE027238D1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D3207687-A33C-6B49-9070-F1C944339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13D5BA38-9581-3C4B-8B44-F35C578C0965}"/>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EC733980-8F87-1643-8D16-4F844C6EB8F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133117C-7A5B-B945-8941-97BC18A1B729}"/>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306038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D7CEAB-32E9-8044-9DC9-D52403E1508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FABC29E-E31A-2B42-8E5A-71819225625E}"/>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18E9119C-7FD9-E74B-8729-134906A9088E}"/>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127F7E6C-C086-0646-9178-C89CB4097574}"/>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6" name="页脚占位符 5">
            <a:extLst>
              <a:ext uri="{FF2B5EF4-FFF2-40B4-BE49-F238E27FC236}">
                <a16:creationId xmlns:a16="http://schemas.microsoft.com/office/drawing/2014/main" id="{AEA26E38-0E74-864D-B1FF-879F9E81A07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8EE653E-B726-0F47-B35C-F335EF49A3B6}"/>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10384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6AF3D0-ACBF-D546-BF3C-A241DCCEC296}"/>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DB9825A-65F5-7C4C-AC1F-3AF579CA4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0A22B7BF-4D28-CD4A-AB01-01CAC5CA03B7}"/>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CD15217E-8673-E44B-AB13-A6F1E0C42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6AF7DCCE-5B9C-784C-AAB5-9EB3DE6DD10B}"/>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E01A55EF-3048-2E44-A269-298ED9F71032}"/>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8" name="页脚占位符 7">
            <a:extLst>
              <a:ext uri="{FF2B5EF4-FFF2-40B4-BE49-F238E27FC236}">
                <a16:creationId xmlns:a16="http://schemas.microsoft.com/office/drawing/2014/main" id="{4A894457-4781-7D45-B7C8-EC711757A9A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0362B1D3-8D0D-C94F-8E0F-9F9E702916C2}"/>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285433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2CE2C-F6AB-214B-A3BF-A2531BA64AE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71D4CEA7-8576-C347-B3A8-7B1BAC58EF3A}"/>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4" name="页脚占位符 3">
            <a:extLst>
              <a:ext uri="{FF2B5EF4-FFF2-40B4-BE49-F238E27FC236}">
                <a16:creationId xmlns:a16="http://schemas.microsoft.com/office/drawing/2014/main" id="{95EE81DB-2351-1D4A-876A-6CDFB9A5980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1A7B207B-B0E2-F54B-9DE4-EB3BEDA6AB3D}"/>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357093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715C73-FFB0-124B-BC59-6798F10930E4}"/>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3" name="页脚占位符 2">
            <a:extLst>
              <a:ext uri="{FF2B5EF4-FFF2-40B4-BE49-F238E27FC236}">
                <a16:creationId xmlns:a16="http://schemas.microsoft.com/office/drawing/2014/main" id="{E4ECB241-D762-9749-BF19-67EDA4566BAF}"/>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88920A9-BDBB-B747-A406-A12E0CF27F46}"/>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26703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11FD4-57F0-1143-B66A-A2D3CD9CA0E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06B858-D32A-FA41-9B85-23EB01F4E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85709D2E-4B5F-4B4A-B309-106D68AC2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49B10EF7-B96B-3C4A-B239-B2E4D74FD47F}"/>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6" name="页脚占位符 5">
            <a:extLst>
              <a:ext uri="{FF2B5EF4-FFF2-40B4-BE49-F238E27FC236}">
                <a16:creationId xmlns:a16="http://schemas.microsoft.com/office/drawing/2014/main" id="{616D0FBE-1EB4-B345-8DD6-B351BB50AD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C04ED62-AC9B-4C4B-B51E-F58F4DC02761}"/>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363339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37F6C-D3C1-9E49-8D87-51D0471B5BE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1284AD1E-EC9F-F74F-A66C-C37F55216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BDE2DD2-2428-1B47-9FA6-F2A30128A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9D89ABDF-917D-FF4A-85C7-4B3FE1F109D2}"/>
              </a:ext>
            </a:extLst>
          </p:cNvPr>
          <p:cNvSpPr>
            <a:spLocks noGrp="1"/>
          </p:cNvSpPr>
          <p:nvPr>
            <p:ph type="dt" sz="half" idx="10"/>
          </p:nvPr>
        </p:nvSpPr>
        <p:spPr/>
        <p:txBody>
          <a:bodyPr/>
          <a:lstStyle/>
          <a:p>
            <a:fld id="{6B2A9C54-C6DB-BB42-A3CC-0C42B9A6F037}" type="datetimeFigureOut">
              <a:rPr kumimoji="1" lang="zh-CN" altLang="en-US" smtClean="0"/>
              <a:t>2020/3/22</a:t>
            </a:fld>
            <a:endParaRPr kumimoji="1" lang="zh-CN" altLang="en-US"/>
          </a:p>
        </p:txBody>
      </p:sp>
      <p:sp>
        <p:nvSpPr>
          <p:cNvPr id="6" name="页脚占位符 5">
            <a:extLst>
              <a:ext uri="{FF2B5EF4-FFF2-40B4-BE49-F238E27FC236}">
                <a16:creationId xmlns:a16="http://schemas.microsoft.com/office/drawing/2014/main" id="{825B093D-0B42-1D4D-8039-30CAD2964D2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04255B0-3C8D-2041-B3CC-7D8BB7E307E1}"/>
              </a:ext>
            </a:extLst>
          </p:cNvPr>
          <p:cNvSpPr>
            <a:spLocks noGrp="1"/>
          </p:cNvSpPr>
          <p:nvPr>
            <p:ph type="sldNum" sz="quarter" idx="12"/>
          </p:nvPr>
        </p:nvSpPr>
        <p:spPr/>
        <p:txBody>
          <a:body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250851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FB66963-7A89-0749-B434-E83CE525E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3D3A6D0-2D0C-2641-B3CE-4AC54F69C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49AD882E-E22F-0840-81C2-35A2D1317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9C54-C6DB-BB42-A3CC-0C42B9A6F037}" type="datetimeFigureOut">
              <a:rPr kumimoji="1" lang="zh-CN" altLang="en-US" smtClean="0"/>
              <a:t>2020/3/22</a:t>
            </a:fld>
            <a:endParaRPr kumimoji="1" lang="zh-CN" altLang="en-US"/>
          </a:p>
        </p:txBody>
      </p:sp>
      <p:sp>
        <p:nvSpPr>
          <p:cNvPr id="5" name="页脚占位符 4">
            <a:extLst>
              <a:ext uri="{FF2B5EF4-FFF2-40B4-BE49-F238E27FC236}">
                <a16:creationId xmlns:a16="http://schemas.microsoft.com/office/drawing/2014/main" id="{7B580456-BF87-9D4F-8F8F-E714DAFDA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D593ABE-41D8-C545-8DDC-E3BA7B5CA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41F7E-013B-754F-AA4F-DFEB797831C3}" type="slidenum">
              <a:rPr kumimoji="1" lang="zh-CN" altLang="en-US" smtClean="0"/>
              <a:t>‹#›</a:t>
            </a:fld>
            <a:endParaRPr kumimoji="1" lang="zh-CN" altLang="en-US"/>
          </a:p>
        </p:txBody>
      </p:sp>
    </p:spTree>
    <p:extLst>
      <p:ext uri="{BB962C8B-B14F-4D97-AF65-F5344CB8AC3E}">
        <p14:creationId xmlns:p14="http://schemas.microsoft.com/office/powerpoint/2010/main" val="428988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794D5D1B-8B10-7245-A1C0-D6796C252F17}"/>
              </a:ext>
            </a:extLst>
          </p:cNvPr>
          <p:cNvSpPr>
            <a:spLocks noGrp="1"/>
          </p:cNvSpPr>
          <p:nvPr>
            <p:ph type="subTitle" idx="1"/>
          </p:nvPr>
        </p:nvSpPr>
        <p:spPr/>
        <p:txBody>
          <a:bodyPr/>
          <a:lstStyle/>
          <a:p>
            <a:r>
              <a:rPr kumimoji="1" lang="en-US" altLang="zh-CN" dirty="0" err="1"/>
              <a:t>rgh</a:t>
            </a:r>
            <a:r>
              <a:rPr kumimoji="1" lang="zh-CN" altLang="en-US" dirty="0"/>
              <a:t> </a:t>
            </a:r>
            <a:r>
              <a:rPr kumimoji="1" lang="en-US" altLang="zh-CN" dirty="0"/>
              <a:t>20200321</a:t>
            </a:r>
            <a:endParaRPr kumimoji="1" lang="zh-CN" altLang="en-US" dirty="0"/>
          </a:p>
        </p:txBody>
      </p:sp>
      <p:pic>
        <p:nvPicPr>
          <p:cNvPr id="4" name="图片 3">
            <a:extLst>
              <a:ext uri="{FF2B5EF4-FFF2-40B4-BE49-F238E27FC236}">
                <a16:creationId xmlns:a16="http://schemas.microsoft.com/office/drawing/2014/main" id="{7EDA6706-06B9-1641-A4D3-60C01F70D0FD}"/>
              </a:ext>
            </a:extLst>
          </p:cNvPr>
          <p:cNvPicPr>
            <a:picLocks noChangeAspect="1"/>
          </p:cNvPicPr>
          <p:nvPr/>
        </p:nvPicPr>
        <p:blipFill>
          <a:blip r:embed="rId2"/>
          <a:stretch>
            <a:fillRect/>
          </a:stretch>
        </p:blipFill>
        <p:spPr>
          <a:xfrm>
            <a:off x="0" y="1337422"/>
            <a:ext cx="12192000" cy="2051961"/>
          </a:xfrm>
          <a:prstGeom prst="rect">
            <a:avLst/>
          </a:prstGeom>
        </p:spPr>
      </p:pic>
    </p:spTree>
    <p:extLst>
      <p:ext uri="{BB962C8B-B14F-4D97-AF65-F5344CB8AC3E}">
        <p14:creationId xmlns:p14="http://schemas.microsoft.com/office/powerpoint/2010/main" val="15732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953D7-5959-ED41-AF0E-5837E2CFE71E}"/>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84C0985C-E8C2-8E45-AA82-D0557FC42865}"/>
              </a:ext>
            </a:extLst>
          </p:cNvPr>
          <p:cNvSpPr>
            <a:spLocks noGrp="1"/>
          </p:cNvSpPr>
          <p:nvPr>
            <p:ph idx="1"/>
          </p:nvPr>
        </p:nvSpPr>
        <p:spPr/>
        <p:txBody>
          <a:bodyPr/>
          <a:lstStyle/>
          <a:p>
            <a:r>
              <a:rPr kumimoji="1" lang="zh-CN" altLang="en-US" dirty="0"/>
              <a:t>已有的</a:t>
            </a:r>
            <a:r>
              <a:rPr lang="en" altLang="zh-CN" dirty="0"/>
              <a:t>arbitrarily-shaped scene text spotting</a:t>
            </a:r>
            <a:r>
              <a:rPr lang="zh-CN" altLang="en" dirty="0"/>
              <a:t>分为</a:t>
            </a:r>
            <a:r>
              <a:rPr lang="zh-CN" altLang="en-US" dirty="0"/>
              <a:t>两类</a:t>
            </a:r>
            <a:endParaRPr lang="en-US" altLang="zh-CN" dirty="0"/>
          </a:p>
          <a:p>
            <a:pPr lvl="1"/>
            <a:r>
              <a:rPr kumimoji="1" lang="en-US" altLang="zh-CN" dirty="0"/>
              <a:t>Segmentation</a:t>
            </a:r>
            <a:r>
              <a:rPr kumimoji="1" lang="zh-CN" altLang="en-US" dirty="0"/>
              <a:t> </a:t>
            </a:r>
            <a:r>
              <a:rPr kumimoji="1" lang="en-US" altLang="zh-CN" dirty="0"/>
              <a:t>based:</a:t>
            </a:r>
            <a:r>
              <a:rPr kumimoji="1" lang="zh-CN" altLang="en-US" dirty="0"/>
              <a:t> 需要大量的</a:t>
            </a:r>
            <a:r>
              <a:rPr kumimoji="1" lang="en-US" altLang="zh-CN" dirty="0"/>
              <a:t>char</a:t>
            </a:r>
            <a:r>
              <a:rPr kumimoji="1" lang="zh-CN" altLang="en-US" dirty="0"/>
              <a:t>标注，而且后处理复杂</a:t>
            </a:r>
            <a:r>
              <a:rPr kumimoji="1" lang="en-US" altLang="zh-CN" dirty="0"/>
              <a:t>(mask-&gt;</a:t>
            </a:r>
            <a:r>
              <a:rPr kumimoji="1" lang="zh-CN" altLang="en-US" dirty="0"/>
              <a:t>多边形</a:t>
            </a:r>
            <a:r>
              <a:rPr kumimoji="1" lang="en-US" altLang="zh-CN" dirty="0"/>
              <a:t>)</a:t>
            </a:r>
            <a:r>
              <a:rPr kumimoji="1" lang="zh-CN" altLang="en-US" dirty="0"/>
              <a:t>，不能实时</a:t>
            </a:r>
            <a:endParaRPr kumimoji="1" lang="en-US" altLang="zh-CN" dirty="0"/>
          </a:p>
          <a:p>
            <a:pPr lvl="1"/>
            <a:r>
              <a:rPr kumimoji="1" lang="en-US" altLang="zh-CN" dirty="0"/>
              <a:t>Regression</a:t>
            </a:r>
            <a:r>
              <a:rPr kumimoji="1" lang="zh-CN" altLang="en-US" dirty="0"/>
              <a:t> </a:t>
            </a:r>
            <a:r>
              <a:rPr kumimoji="1" lang="en-US" altLang="zh-CN" dirty="0"/>
              <a:t>based:</a:t>
            </a:r>
            <a:r>
              <a:rPr kumimoji="1" lang="zh-CN" altLang="en-US" dirty="0"/>
              <a:t> 需要复杂的参数去预测文章的边界形状，目前的方法效果不太好</a:t>
            </a:r>
          </a:p>
        </p:txBody>
      </p:sp>
    </p:spTree>
    <p:extLst>
      <p:ext uri="{BB962C8B-B14F-4D97-AF65-F5344CB8AC3E}">
        <p14:creationId xmlns:p14="http://schemas.microsoft.com/office/powerpoint/2010/main" val="26137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04F612-5223-8245-8EC1-080FD7B8A96A}"/>
              </a:ext>
            </a:extLst>
          </p:cNvPr>
          <p:cNvSpPr>
            <a:spLocks noGrp="1"/>
          </p:cNvSpPr>
          <p:nvPr>
            <p:ph type="title"/>
          </p:nvPr>
        </p:nvSpPr>
        <p:spPr/>
        <p:txBody>
          <a:bodyPr/>
          <a:lstStyle/>
          <a:p>
            <a:r>
              <a:rPr kumimoji="1" lang="en-US" altLang="zh-CN" dirty="0"/>
              <a:t>Contribution</a:t>
            </a:r>
            <a:endParaRPr kumimoji="1" lang="zh-CN" altLang="en-US" dirty="0"/>
          </a:p>
        </p:txBody>
      </p:sp>
      <p:sp>
        <p:nvSpPr>
          <p:cNvPr id="3" name="内容占位符 2">
            <a:extLst>
              <a:ext uri="{FF2B5EF4-FFF2-40B4-BE49-F238E27FC236}">
                <a16:creationId xmlns:a16="http://schemas.microsoft.com/office/drawing/2014/main" id="{243FFA68-7B69-B041-BAA6-BA46F9D7A3B1}"/>
              </a:ext>
            </a:extLst>
          </p:cNvPr>
          <p:cNvSpPr>
            <a:spLocks noGrp="1"/>
          </p:cNvSpPr>
          <p:nvPr>
            <p:ph idx="1"/>
          </p:nvPr>
        </p:nvSpPr>
        <p:spPr/>
        <p:txBody>
          <a:bodyPr/>
          <a:lstStyle/>
          <a:p>
            <a:r>
              <a:rPr kumimoji="1" lang="zh-CN" altLang="en-US" dirty="0"/>
              <a:t>利用</a:t>
            </a:r>
            <a:r>
              <a:rPr lang="en" altLang="zh-CN" dirty="0"/>
              <a:t>Bezier curves</a:t>
            </a:r>
            <a:r>
              <a:rPr lang="zh-CN" altLang="en" dirty="0"/>
              <a:t>来</a:t>
            </a:r>
            <a:r>
              <a:rPr lang="zh-CN" altLang="en-US" dirty="0"/>
              <a:t>表示弯曲文字的形状</a:t>
            </a:r>
            <a:endParaRPr lang="en-US" altLang="zh-CN" dirty="0"/>
          </a:p>
          <a:p>
            <a:r>
              <a:rPr kumimoji="1" lang="zh-CN" altLang="en-US" dirty="0"/>
              <a:t>提出</a:t>
            </a:r>
            <a:r>
              <a:rPr lang="en" altLang="zh-CN" dirty="0"/>
              <a:t>Bezier</a:t>
            </a:r>
            <a:r>
              <a:rPr lang="zh-CN" altLang="en-US" dirty="0"/>
              <a:t> </a:t>
            </a:r>
            <a:r>
              <a:rPr lang="en-US" altLang="zh-CN" dirty="0"/>
              <a:t>Align</a:t>
            </a:r>
            <a:r>
              <a:rPr lang="zh-CN" altLang="en-US" dirty="0"/>
              <a:t>来更好的提取弯曲文字的特征</a:t>
            </a:r>
            <a:endParaRPr lang="en-US" altLang="zh-CN" dirty="0"/>
          </a:p>
          <a:p>
            <a:r>
              <a:rPr kumimoji="1" lang="zh-CN" altLang="en-US" dirty="0"/>
              <a:t>超过</a:t>
            </a:r>
            <a:r>
              <a:rPr kumimoji="1" lang="en-US" altLang="zh-CN" dirty="0"/>
              <a:t>SOTA</a:t>
            </a:r>
            <a:endParaRPr kumimoji="1" lang="zh-CN" altLang="en-US" dirty="0"/>
          </a:p>
        </p:txBody>
      </p:sp>
    </p:spTree>
    <p:extLst>
      <p:ext uri="{BB962C8B-B14F-4D97-AF65-F5344CB8AC3E}">
        <p14:creationId xmlns:p14="http://schemas.microsoft.com/office/powerpoint/2010/main" val="186878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86D01B-F39C-7C4D-8314-A8AF361C0975}"/>
              </a:ext>
            </a:extLst>
          </p:cNvPr>
          <p:cNvSpPr>
            <a:spLocks noGrp="1"/>
          </p:cNvSpPr>
          <p:nvPr>
            <p:ph idx="1"/>
          </p:nvPr>
        </p:nvSpPr>
        <p:spPr>
          <a:xfrm>
            <a:off x="838200" y="1825625"/>
            <a:ext cx="10515600" cy="983363"/>
          </a:xfrm>
        </p:spPr>
        <p:txBody>
          <a:bodyPr/>
          <a:lstStyle/>
          <a:p>
            <a:r>
              <a:rPr lang="en" altLang="zh-CN" dirty="0"/>
              <a:t>a single-shot, anchor-free convolutional neural network as the detection framework</a:t>
            </a:r>
            <a:endParaRPr kumimoji="1" lang="zh-CN" altLang="en-US" dirty="0"/>
          </a:p>
        </p:txBody>
      </p:sp>
      <p:sp>
        <p:nvSpPr>
          <p:cNvPr id="2" name="标题 1">
            <a:extLst>
              <a:ext uri="{FF2B5EF4-FFF2-40B4-BE49-F238E27FC236}">
                <a16:creationId xmlns:a16="http://schemas.microsoft.com/office/drawing/2014/main" id="{9471C6BC-B843-A74C-B3EF-4607802CD438}"/>
              </a:ext>
            </a:extLst>
          </p:cNvPr>
          <p:cNvSpPr>
            <a:spLocks noGrp="1"/>
          </p:cNvSpPr>
          <p:nvPr>
            <p:ph type="title"/>
          </p:nvPr>
        </p:nvSpPr>
        <p:spPr/>
        <p:txBody>
          <a:bodyPr/>
          <a:lstStyle/>
          <a:p>
            <a:r>
              <a:rPr kumimoji="1" lang="en-US" altLang="zh-CN" dirty="0"/>
              <a:t>Framework</a:t>
            </a:r>
            <a:endParaRPr kumimoji="1" lang="zh-CN" altLang="en-US" dirty="0"/>
          </a:p>
        </p:txBody>
      </p:sp>
      <p:pic>
        <p:nvPicPr>
          <p:cNvPr id="5" name="图片 4">
            <a:extLst>
              <a:ext uri="{FF2B5EF4-FFF2-40B4-BE49-F238E27FC236}">
                <a16:creationId xmlns:a16="http://schemas.microsoft.com/office/drawing/2014/main" id="{DA0148E1-FF12-7B4B-9670-37D030564401}"/>
              </a:ext>
            </a:extLst>
          </p:cNvPr>
          <p:cNvPicPr>
            <a:picLocks noChangeAspect="1"/>
          </p:cNvPicPr>
          <p:nvPr/>
        </p:nvPicPr>
        <p:blipFill>
          <a:blip r:embed="rId2"/>
          <a:stretch>
            <a:fillRect/>
          </a:stretch>
        </p:blipFill>
        <p:spPr>
          <a:xfrm>
            <a:off x="0" y="2808988"/>
            <a:ext cx="12192000" cy="2689412"/>
          </a:xfrm>
          <a:prstGeom prst="rect">
            <a:avLst/>
          </a:prstGeom>
        </p:spPr>
      </p:pic>
    </p:spTree>
    <p:extLst>
      <p:ext uri="{BB962C8B-B14F-4D97-AF65-F5344CB8AC3E}">
        <p14:creationId xmlns:p14="http://schemas.microsoft.com/office/powerpoint/2010/main" val="144879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3BC2EF5-ECFF-3A40-9CCE-4FC3B272E129}"/>
              </a:ext>
            </a:extLst>
          </p:cNvPr>
          <p:cNvPicPr>
            <a:picLocks noChangeAspect="1"/>
          </p:cNvPicPr>
          <p:nvPr/>
        </p:nvPicPr>
        <p:blipFill>
          <a:blip r:embed="rId3"/>
          <a:stretch>
            <a:fillRect/>
          </a:stretch>
        </p:blipFill>
        <p:spPr>
          <a:xfrm>
            <a:off x="5410622" y="1617468"/>
            <a:ext cx="4985127" cy="2088258"/>
          </a:xfrm>
          <a:prstGeom prst="rect">
            <a:avLst/>
          </a:prstGeom>
        </p:spPr>
      </p:pic>
      <p:pic>
        <p:nvPicPr>
          <p:cNvPr id="5" name="图片 4">
            <a:extLst>
              <a:ext uri="{FF2B5EF4-FFF2-40B4-BE49-F238E27FC236}">
                <a16:creationId xmlns:a16="http://schemas.microsoft.com/office/drawing/2014/main" id="{A8350249-92EE-2D4B-9A2E-C46CB87C70AF}"/>
              </a:ext>
            </a:extLst>
          </p:cNvPr>
          <p:cNvPicPr>
            <a:picLocks noChangeAspect="1"/>
          </p:cNvPicPr>
          <p:nvPr/>
        </p:nvPicPr>
        <p:blipFill>
          <a:blip r:embed="rId4"/>
          <a:stretch>
            <a:fillRect/>
          </a:stretch>
        </p:blipFill>
        <p:spPr>
          <a:xfrm>
            <a:off x="95604" y="4189123"/>
            <a:ext cx="4866671" cy="2346431"/>
          </a:xfrm>
          <a:prstGeom prst="rect">
            <a:avLst/>
          </a:prstGeom>
        </p:spPr>
      </p:pic>
      <p:sp>
        <p:nvSpPr>
          <p:cNvPr id="2" name="标题 1">
            <a:extLst>
              <a:ext uri="{FF2B5EF4-FFF2-40B4-BE49-F238E27FC236}">
                <a16:creationId xmlns:a16="http://schemas.microsoft.com/office/drawing/2014/main" id="{A6203113-D624-7C40-9C89-DCF51E6C5604}"/>
              </a:ext>
            </a:extLst>
          </p:cNvPr>
          <p:cNvSpPr>
            <a:spLocks noGrp="1"/>
          </p:cNvSpPr>
          <p:nvPr>
            <p:ph type="title"/>
          </p:nvPr>
        </p:nvSpPr>
        <p:spPr/>
        <p:txBody>
          <a:bodyPr/>
          <a:lstStyle/>
          <a:p>
            <a:r>
              <a:rPr lang="en" altLang="zh-CN" dirty="0"/>
              <a:t>Bezier curves</a:t>
            </a:r>
            <a:endParaRPr kumimoji="1" lang="zh-CN" altLang="en-US" dirty="0"/>
          </a:p>
        </p:txBody>
      </p:sp>
      <p:pic>
        <p:nvPicPr>
          <p:cNvPr id="4" name="图片 3">
            <a:extLst>
              <a:ext uri="{FF2B5EF4-FFF2-40B4-BE49-F238E27FC236}">
                <a16:creationId xmlns:a16="http://schemas.microsoft.com/office/drawing/2014/main" id="{B7C218D9-0671-0741-B95A-911ECBC7B6F9}"/>
              </a:ext>
            </a:extLst>
          </p:cNvPr>
          <p:cNvPicPr>
            <a:picLocks noChangeAspect="1"/>
          </p:cNvPicPr>
          <p:nvPr/>
        </p:nvPicPr>
        <p:blipFill>
          <a:blip r:embed="rId5"/>
          <a:stretch>
            <a:fillRect/>
          </a:stretch>
        </p:blipFill>
        <p:spPr>
          <a:xfrm>
            <a:off x="273996" y="1536803"/>
            <a:ext cx="4250301" cy="2652320"/>
          </a:xfrm>
          <a:prstGeom prst="rect">
            <a:avLst/>
          </a:prstGeom>
        </p:spPr>
      </p:pic>
      <p:pic>
        <p:nvPicPr>
          <p:cNvPr id="8" name="图片 7">
            <a:extLst>
              <a:ext uri="{FF2B5EF4-FFF2-40B4-BE49-F238E27FC236}">
                <a16:creationId xmlns:a16="http://schemas.microsoft.com/office/drawing/2014/main" id="{F0E96CB4-9A17-1E4C-8FAB-0ECE13F583E6}"/>
              </a:ext>
            </a:extLst>
          </p:cNvPr>
          <p:cNvPicPr>
            <a:picLocks noChangeAspect="1"/>
          </p:cNvPicPr>
          <p:nvPr/>
        </p:nvPicPr>
        <p:blipFill>
          <a:blip r:embed="rId6"/>
          <a:stretch>
            <a:fillRect/>
          </a:stretch>
        </p:blipFill>
        <p:spPr>
          <a:xfrm>
            <a:off x="5941996" y="4522268"/>
            <a:ext cx="5218096" cy="1377484"/>
          </a:xfrm>
          <a:prstGeom prst="rect">
            <a:avLst/>
          </a:prstGeom>
        </p:spPr>
      </p:pic>
    </p:spTree>
    <p:extLst>
      <p:ext uri="{BB962C8B-B14F-4D97-AF65-F5344CB8AC3E}">
        <p14:creationId xmlns:p14="http://schemas.microsoft.com/office/powerpoint/2010/main" val="40024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FF42F2-6130-D14F-B1A8-4C7D93CE0655}"/>
              </a:ext>
            </a:extLst>
          </p:cNvPr>
          <p:cNvSpPr>
            <a:spLocks noGrp="1"/>
          </p:cNvSpPr>
          <p:nvPr>
            <p:ph type="title"/>
          </p:nvPr>
        </p:nvSpPr>
        <p:spPr/>
        <p:txBody>
          <a:bodyPr/>
          <a:lstStyle/>
          <a:p>
            <a:r>
              <a:rPr lang="en" altLang="zh-CN" dirty="0"/>
              <a:t>Bezier Ground Truth Generation</a:t>
            </a:r>
            <a:endParaRPr kumimoji="1" lang="zh-CN" altLang="en-US" dirty="0"/>
          </a:p>
        </p:txBody>
      </p:sp>
      <p:pic>
        <p:nvPicPr>
          <p:cNvPr id="4" name="图片 3">
            <a:extLst>
              <a:ext uri="{FF2B5EF4-FFF2-40B4-BE49-F238E27FC236}">
                <a16:creationId xmlns:a16="http://schemas.microsoft.com/office/drawing/2014/main" id="{5127AAFD-4375-E74B-B37E-5D4BD5375AE3}"/>
              </a:ext>
            </a:extLst>
          </p:cNvPr>
          <p:cNvPicPr>
            <a:picLocks noChangeAspect="1"/>
          </p:cNvPicPr>
          <p:nvPr/>
        </p:nvPicPr>
        <p:blipFill>
          <a:blip r:embed="rId3"/>
          <a:stretch>
            <a:fillRect/>
          </a:stretch>
        </p:blipFill>
        <p:spPr>
          <a:xfrm>
            <a:off x="466691" y="4121502"/>
            <a:ext cx="5629309" cy="1339633"/>
          </a:xfrm>
          <a:prstGeom prst="rect">
            <a:avLst/>
          </a:prstGeom>
        </p:spPr>
      </p:pic>
      <p:sp>
        <p:nvSpPr>
          <p:cNvPr id="5" name="矩形 4">
            <a:extLst>
              <a:ext uri="{FF2B5EF4-FFF2-40B4-BE49-F238E27FC236}">
                <a16:creationId xmlns:a16="http://schemas.microsoft.com/office/drawing/2014/main" id="{D77CF274-4AF3-9741-A324-BCE2307E9DA3}"/>
              </a:ext>
            </a:extLst>
          </p:cNvPr>
          <p:cNvSpPr/>
          <p:nvPr/>
        </p:nvSpPr>
        <p:spPr>
          <a:xfrm>
            <a:off x="976696" y="1690688"/>
            <a:ext cx="1845377" cy="369332"/>
          </a:xfrm>
          <a:prstGeom prst="rect">
            <a:avLst/>
          </a:prstGeom>
        </p:spPr>
        <p:txBody>
          <a:bodyPr wrap="none">
            <a:spAutoFit/>
          </a:bodyPr>
          <a:lstStyle/>
          <a:p>
            <a:r>
              <a:rPr lang="en-US" altLang="zh-CN" dirty="0"/>
              <a:t>P</a:t>
            </a:r>
            <a:r>
              <a:rPr lang="en" altLang="zh-CN" dirty="0" err="1"/>
              <a:t>arametric</a:t>
            </a:r>
            <a:r>
              <a:rPr lang="en" altLang="zh-CN" dirty="0"/>
              <a:t> curve</a:t>
            </a:r>
            <a:endParaRPr lang="zh-CN" altLang="en-US" dirty="0"/>
          </a:p>
        </p:txBody>
      </p:sp>
      <p:pic>
        <p:nvPicPr>
          <p:cNvPr id="6" name="图片 5">
            <a:extLst>
              <a:ext uri="{FF2B5EF4-FFF2-40B4-BE49-F238E27FC236}">
                <a16:creationId xmlns:a16="http://schemas.microsoft.com/office/drawing/2014/main" id="{E8A89EE2-2DEB-8749-8AE0-DC465ED7C486}"/>
              </a:ext>
            </a:extLst>
          </p:cNvPr>
          <p:cNvPicPr>
            <a:picLocks noChangeAspect="1"/>
          </p:cNvPicPr>
          <p:nvPr/>
        </p:nvPicPr>
        <p:blipFill>
          <a:blip r:embed="rId4"/>
          <a:stretch>
            <a:fillRect/>
          </a:stretch>
        </p:blipFill>
        <p:spPr>
          <a:xfrm>
            <a:off x="3185963" y="1480517"/>
            <a:ext cx="3366300" cy="748907"/>
          </a:xfrm>
          <a:prstGeom prst="rect">
            <a:avLst/>
          </a:prstGeom>
        </p:spPr>
      </p:pic>
      <p:sp>
        <p:nvSpPr>
          <p:cNvPr id="7" name="矩形 6">
            <a:extLst>
              <a:ext uri="{FF2B5EF4-FFF2-40B4-BE49-F238E27FC236}">
                <a16:creationId xmlns:a16="http://schemas.microsoft.com/office/drawing/2014/main" id="{5CA69F15-4B78-C946-B06A-630A9E4885EC}"/>
              </a:ext>
            </a:extLst>
          </p:cNvPr>
          <p:cNvSpPr/>
          <p:nvPr/>
        </p:nvSpPr>
        <p:spPr>
          <a:xfrm>
            <a:off x="7100954" y="1690688"/>
            <a:ext cx="2953053" cy="369332"/>
          </a:xfrm>
          <a:prstGeom prst="rect">
            <a:avLst/>
          </a:prstGeom>
        </p:spPr>
        <p:txBody>
          <a:bodyPr wrap="none">
            <a:spAutoFit/>
          </a:bodyPr>
          <a:lstStyle/>
          <a:p>
            <a:r>
              <a:rPr lang="en" altLang="zh-CN" dirty="0"/>
              <a:t>n</a:t>
            </a:r>
            <a:r>
              <a:rPr lang="zh-CN" altLang="en" dirty="0"/>
              <a:t>代表</a:t>
            </a:r>
            <a:r>
              <a:rPr lang="zh-CN" altLang="en-US" dirty="0"/>
              <a:t>阶，</a:t>
            </a:r>
            <a:r>
              <a:rPr lang="en-US" altLang="zh-CN" dirty="0" err="1"/>
              <a:t>i</a:t>
            </a:r>
            <a:r>
              <a:rPr lang="zh-CN" altLang="en-US" dirty="0"/>
              <a:t>代表第</a:t>
            </a:r>
            <a:r>
              <a:rPr lang="en-US" altLang="zh-CN" dirty="0" err="1"/>
              <a:t>i</a:t>
            </a:r>
            <a:r>
              <a:rPr lang="zh-CN" altLang="en-US" dirty="0"/>
              <a:t>个控制点</a:t>
            </a:r>
          </a:p>
        </p:txBody>
      </p:sp>
      <p:pic>
        <p:nvPicPr>
          <p:cNvPr id="9" name="图片 8">
            <a:extLst>
              <a:ext uri="{FF2B5EF4-FFF2-40B4-BE49-F238E27FC236}">
                <a16:creationId xmlns:a16="http://schemas.microsoft.com/office/drawing/2014/main" id="{FFD97C0C-5C34-3847-BDBA-614522A35748}"/>
              </a:ext>
            </a:extLst>
          </p:cNvPr>
          <p:cNvPicPr>
            <a:picLocks noChangeAspect="1"/>
          </p:cNvPicPr>
          <p:nvPr/>
        </p:nvPicPr>
        <p:blipFill>
          <a:blip r:embed="rId5"/>
          <a:stretch>
            <a:fillRect/>
          </a:stretch>
        </p:blipFill>
        <p:spPr>
          <a:xfrm>
            <a:off x="2945572" y="2314782"/>
            <a:ext cx="3970581" cy="681085"/>
          </a:xfrm>
          <a:prstGeom prst="rect">
            <a:avLst/>
          </a:prstGeom>
        </p:spPr>
      </p:pic>
      <p:sp>
        <p:nvSpPr>
          <p:cNvPr id="10" name="矩形 9">
            <a:extLst>
              <a:ext uri="{FF2B5EF4-FFF2-40B4-BE49-F238E27FC236}">
                <a16:creationId xmlns:a16="http://schemas.microsoft.com/office/drawing/2014/main" id="{EA822A28-0574-3A4C-ACFC-4C39BE3B7DFC}"/>
              </a:ext>
            </a:extLst>
          </p:cNvPr>
          <p:cNvSpPr/>
          <p:nvPr/>
        </p:nvSpPr>
        <p:spPr>
          <a:xfrm>
            <a:off x="7100954" y="2470658"/>
            <a:ext cx="2390398" cy="369332"/>
          </a:xfrm>
          <a:prstGeom prst="rect">
            <a:avLst/>
          </a:prstGeom>
        </p:spPr>
        <p:txBody>
          <a:bodyPr wrap="none">
            <a:spAutoFit/>
          </a:bodyPr>
          <a:lstStyle/>
          <a:p>
            <a:r>
              <a:rPr lang="en-US" altLang="zh-CN" dirty="0" err="1"/>
              <a:t>B_i,n</a:t>
            </a:r>
            <a:r>
              <a:rPr lang="zh-CN" altLang="en-US" dirty="0"/>
              <a:t> 是</a:t>
            </a:r>
            <a:r>
              <a:rPr lang="en-US" altLang="zh-CN" dirty="0"/>
              <a:t>t</a:t>
            </a:r>
            <a:r>
              <a:rPr lang="zh-CN" altLang="en-US" dirty="0"/>
              <a:t>的二项式展开</a:t>
            </a:r>
          </a:p>
        </p:txBody>
      </p:sp>
      <p:sp>
        <p:nvSpPr>
          <p:cNvPr id="11" name="矩形 10">
            <a:extLst>
              <a:ext uri="{FF2B5EF4-FFF2-40B4-BE49-F238E27FC236}">
                <a16:creationId xmlns:a16="http://schemas.microsoft.com/office/drawing/2014/main" id="{F36E58C3-7581-8643-BACE-B4A06D49B692}"/>
              </a:ext>
            </a:extLst>
          </p:cNvPr>
          <p:cNvSpPr/>
          <p:nvPr/>
        </p:nvSpPr>
        <p:spPr>
          <a:xfrm>
            <a:off x="596643" y="3231821"/>
            <a:ext cx="5499357" cy="646331"/>
          </a:xfrm>
          <a:prstGeom prst="rect">
            <a:avLst/>
          </a:prstGeom>
        </p:spPr>
        <p:txBody>
          <a:bodyPr wrap="square">
            <a:spAutoFit/>
          </a:bodyPr>
          <a:lstStyle/>
          <a:p>
            <a:r>
              <a:rPr lang="zh-CN" altLang="en-US" dirty="0"/>
              <a:t>目前的</a:t>
            </a:r>
            <a:r>
              <a:rPr lang="en-US" altLang="zh-CN" dirty="0"/>
              <a:t>GT</a:t>
            </a:r>
            <a:r>
              <a:rPr lang="zh-CN" altLang="en-US" dirty="0"/>
              <a:t>标注是多多边形角点</a:t>
            </a:r>
            <a:r>
              <a:rPr lang="en-US" altLang="zh-CN" dirty="0" err="1"/>
              <a:t>P_xm</a:t>
            </a:r>
            <a:r>
              <a:rPr lang="en-US" altLang="zh-CN" dirty="0"/>
              <a:t>,</a:t>
            </a:r>
            <a:r>
              <a:rPr lang="zh-CN" altLang="en-US" dirty="0"/>
              <a:t> </a:t>
            </a:r>
            <a:r>
              <a:rPr lang="en-US" altLang="zh-CN" dirty="0" err="1"/>
              <a:t>P_ym</a:t>
            </a:r>
            <a:r>
              <a:rPr lang="en-US" altLang="zh-CN" dirty="0"/>
              <a:t> </a:t>
            </a:r>
            <a:r>
              <a:rPr lang="zh-CN" altLang="en-US" dirty="0"/>
              <a:t>，我们需要转换到</a:t>
            </a:r>
            <a:r>
              <a:rPr lang="en" altLang="zh-CN" dirty="0"/>
              <a:t>Bezier</a:t>
            </a:r>
            <a:r>
              <a:rPr lang="zh-CN" altLang="en-US" dirty="0"/>
              <a:t> </a:t>
            </a:r>
            <a:r>
              <a:rPr lang="en-US" altLang="zh-CN" dirty="0"/>
              <a:t>curve</a:t>
            </a:r>
            <a:r>
              <a:rPr lang="zh-CN" altLang="en" dirty="0"/>
              <a:t>的</a:t>
            </a:r>
            <a:r>
              <a:rPr lang="zh-CN" altLang="en-US" dirty="0"/>
              <a:t>控制点，有以下公式求解</a:t>
            </a:r>
          </a:p>
        </p:txBody>
      </p:sp>
      <p:pic>
        <p:nvPicPr>
          <p:cNvPr id="12" name="图片 11">
            <a:extLst>
              <a:ext uri="{FF2B5EF4-FFF2-40B4-BE49-F238E27FC236}">
                <a16:creationId xmlns:a16="http://schemas.microsoft.com/office/drawing/2014/main" id="{D794BA80-66FB-4346-932B-060CBBF617D4}"/>
              </a:ext>
            </a:extLst>
          </p:cNvPr>
          <p:cNvPicPr>
            <a:picLocks noChangeAspect="1"/>
          </p:cNvPicPr>
          <p:nvPr/>
        </p:nvPicPr>
        <p:blipFill>
          <a:blip r:embed="rId6"/>
          <a:stretch>
            <a:fillRect/>
          </a:stretch>
        </p:blipFill>
        <p:spPr>
          <a:xfrm>
            <a:off x="6147334" y="3137200"/>
            <a:ext cx="5980655" cy="2582880"/>
          </a:xfrm>
          <a:prstGeom prst="rect">
            <a:avLst/>
          </a:prstGeom>
        </p:spPr>
      </p:pic>
      <p:sp>
        <p:nvSpPr>
          <p:cNvPr id="13" name="矩形 12">
            <a:extLst>
              <a:ext uri="{FF2B5EF4-FFF2-40B4-BE49-F238E27FC236}">
                <a16:creationId xmlns:a16="http://schemas.microsoft.com/office/drawing/2014/main" id="{52222341-A256-B841-8D58-9C2B5E6A63FA}"/>
              </a:ext>
            </a:extLst>
          </p:cNvPr>
          <p:cNvSpPr/>
          <p:nvPr/>
        </p:nvSpPr>
        <p:spPr>
          <a:xfrm>
            <a:off x="6916153" y="5861413"/>
            <a:ext cx="5068885" cy="830997"/>
          </a:xfrm>
          <a:prstGeom prst="rect">
            <a:avLst/>
          </a:prstGeom>
        </p:spPr>
        <p:txBody>
          <a:bodyPr wrap="square">
            <a:spAutoFit/>
          </a:bodyPr>
          <a:lstStyle/>
          <a:p>
            <a:r>
              <a:rPr lang="zh-CN" altLang="en-US" sz="1600" dirty="0"/>
              <a:t>本文采用</a:t>
            </a:r>
            <a:r>
              <a:rPr lang="en-US" altLang="zh-CN" sz="1600" dirty="0"/>
              <a:t>8</a:t>
            </a:r>
            <a:r>
              <a:rPr lang="zh-CN" altLang="en-US" sz="1600" dirty="0"/>
              <a:t>个控制点，此外本文固定第一个标注点和最后一个标注点为第一个控制点和最后一个控制点</a:t>
            </a:r>
          </a:p>
          <a:p>
            <a:endParaRPr lang="zh-CN" altLang="en-US" sz="1600" dirty="0"/>
          </a:p>
        </p:txBody>
      </p:sp>
    </p:spTree>
    <p:extLst>
      <p:ext uri="{BB962C8B-B14F-4D97-AF65-F5344CB8AC3E}">
        <p14:creationId xmlns:p14="http://schemas.microsoft.com/office/powerpoint/2010/main" val="378500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2862DB-4595-854F-AA8C-5B77007985E0}"/>
              </a:ext>
            </a:extLst>
          </p:cNvPr>
          <p:cNvSpPr>
            <a:spLocks noGrp="1"/>
          </p:cNvSpPr>
          <p:nvPr>
            <p:ph type="title"/>
          </p:nvPr>
        </p:nvSpPr>
        <p:spPr/>
        <p:txBody>
          <a:bodyPr/>
          <a:lstStyle/>
          <a:p>
            <a:r>
              <a:rPr lang="en" altLang="zh-CN" dirty="0"/>
              <a:t>Bezier Curve Synthetic Dataset</a:t>
            </a:r>
            <a:endParaRPr kumimoji="1" lang="zh-CN" altLang="en-US" dirty="0"/>
          </a:p>
        </p:txBody>
      </p:sp>
      <p:pic>
        <p:nvPicPr>
          <p:cNvPr id="6" name="图片 5">
            <a:extLst>
              <a:ext uri="{FF2B5EF4-FFF2-40B4-BE49-F238E27FC236}">
                <a16:creationId xmlns:a16="http://schemas.microsoft.com/office/drawing/2014/main" id="{26C3C152-6966-6841-9106-A564E68ABFD2}"/>
              </a:ext>
            </a:extLst>
          </p:cNvPr>
          <p:cNvPicPr>
            <a:picLocks noChangeAspect="1"/>
          </p:cNvPicPr>
          <p:nvPr/>
        </p:nvPicPr>
        <p:blipFill>
          <a:blip r:embed="rId3"/>
          <a:stretch>
            <a:fillRect/>
          </a:stretch>
        </p:blipFill>
        <p:spPr>
          <a:xfrm>
            <a:off x="761999" y="2291244"/>
            <a:ext cx="10285602" cy="3920719"/>
          </a:xfrm>
          <a:prstGeom prst="rect">
            <a:avLst/>
          </a:prstGeom>
        </p:spPr>
      </p:pic>
      <p:sp>
        <p:nvSpPr>
          <p:cNvPr id="7" name="矩形 6">
            <a:extLst>
              <a:ext uri="{FF2B5EF4-FFF2-40B4-BE49-F238E27FC236}">
                <a16:creationId xmlns:a16="http://schemas.microsoft.com/office/drawing/2014/main" id="{8A2153AF-7FDB-CC4F-975E-D8783D8B902D}"/>
              </a:ext>
            </a:extLst>
          </p:cNvPr>
          <p:cNvSpPr/>
          <p:nvPr/>
        </p:nvSpPr>
        <p:spPr>
          <a:xfrm>
            <a:off x="761999" y="1435466"/>
            <a:ext cx="11027230" cy="954107"/>
          </a:xfrm>
          <a:prstGeom prst="rect">
            <a:avLst/>
          </a:prstGeom>
        </p:spPr>
        <p:txBody>
          <a:bodyPr wrap="square">
            <a:spAutoFit/>
          </a:bodyPr>
          <a:lstStyle/>
          <a:p>
            <a:r>
              <a:rPr lang="en" altLang="zh-CN" sz="2800" dirty="0"/>
              <a:t>To diversify and enrich the arbitrarily-shaped scene text, we make some effort to synthesize 150k synthesized dataset</a:t>
            </a:r>
            <a:endParaRPr lang="zh-CN" altLang="en-US" sz="2800" dirty="0"/>
          </a:p>
        </p:txBody>
      </p:sp>
    </p:spTree>
    <p:extLst>
      <p:ext uri="{BB962C8B-B14F-4D97-AF65-F5344CB8AC3E}">
        <p14:creationId xmlns:p14="http://schemas.microsoft.com/office/powerpoint/2010/main" val="391736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4FC0-E841-F044-8BEA-2A157302325C}"/>
              </a:ext>
            </a:extLst>
          </p:cNvPr>
          <p:cNvSpPr>
            <a:spLocks noGrp="1"/>
          </p:cNvSpPr>
          <p:nvPr>
            <p:ph type="title"/>
          </p:nvPr>
        </p:nvSpPr>
        <p:spPr/>
        <p:txBody>
          <a:bodyPr/>
          <a:lstStyle/>
          <a:p>
            <a:r>
              <a:rPr lang="en" altLang="zh-CN" dirty="0" err="1"/>
              <a:t>BezierAlign</a:t>
            </a:r>
            <a:endParaRPr kumimoji="1" lang="zh-CN" altLang="en-US" dirty="0"/>
          </a:p>
        </p:txBody>
      </p:sp>
      <p:sp>
        <p:nvSpPr>
          <p:cNvPr id="3" name="内容占位符 2">
            <a:extLst>
              <a:ext uri="{FF2B5EF4-FFF2-40B4-BE49-F238E27FC236}">
                <a16:creationId xmlns:a16="http://schemas.microsoft.com/office/drawing/2014/main" id="{AF1DC5B0-8D6F-584C-803B-690392FC4762}"/>
              </a:ext>
            </a:extLst>
          </p:cNvPr>
          <p:cNvSpPr>
            <a:spLocks noGrp="1"/>
          </p:cNvSpPr>
          <p:nvPr>
            <p:ph idx="1"/>
          </p:nvPr>
        </p:nvSpPr>
        <p:spPr>
          <a:xfrm>
            <a:off x="838200" y="1527242"/>
            <a:ext cx="10515600" cy="1956187"/>
          </a:xfrm>
        </p:spPr>
        <p:txBody>
          <a:bodyPr>
            <a:normAutofit/>
          </a:bodyPr>
          <a:lstStyle/>
          <a:p>
            <a:r>
              <a:rPr lang="zh-CN" altLang="en" dirty="0"/>
              <a:t>垂直</a:t>
            </a:r>
            <a:r>
              <a:rPr lang="en" altLang="zh-CN" dirty="0"/>
              <a:t>Bezier curve</a:t>
            </a:r>
            <a:r>
              <a:rPr lang="zh-CN" altLang="en" dirty="0"/>
              <a:t>边界</a:t>
            </a:r>
            <a:r>
              <a:rPr lang="zh-CN" altLang="en-US" dirty="0"/>
              <a:t>，均匀划分</a:t>
            </a:r>
            <a:r>
              <a:rPr lang="en-US" altLang="zh-CN" dirty="0"/>
              <a:t>n</a:t>
            </a:r>
            <a:r>
              <a:rPr lang="zh-CN" altLang="en-US" dirty="0"/>
              <a:t>列，然后每列上均匀划分</a:t>
            </a:r>
            <a:r>
              <a:rPr lang="en-US" altLang="zh-CN" dirty="0"/>
              <a:t>m</a:t>
            </a:r>
            <a:r>
              <a:rPr lang="zh-CN" altLang="en-US" dirty="0"/>
              <a:t>行</a:t>
            </a:r>
            <a:endParaRPr lang="en-US" altLang="zh-CN" dirty="0"/>
          </a:p>
          <a:p>
            <a:pPr lvl="1"/>
            <a:r>
              <a:rPr lang="zh-CN" altLang="en-US" dirty="0"/>
              <a:t>比如</a:t>
            </a:r>
            <a:r>
              <a:rPr lang="en-US" altLang="zh-CN" dirty="0"/>
              <a:t>A</a:t>
            </a:r>
            <a:r>
              <a:rPr lang="zh-CN" altLang="en-US" dirty="0"/>
              <a:t>点处于第</a:t>
            </a:r>
            <a:r>
              <a:rPr lang="en-US" altLang="zh-CN" dirty="0" err="1"/>
              <a:t>i</a:t>
            </a:r>
            <a:r>
              <a:rPr lang="zh-CN" altLang="en-US" dirty="0"/>
              <a:t>行第</a:t>
            </a:r>
            <a:r>
              <a:rPr lang="en-US" altLang="zh-CN" dirty="0"/>
              <a:t>j</a:t>
            </a:r>
            <a:r>
              <a:rPr lang="zh-CN" altLang="en-US" dirty="0"/>
              <a:t>列，然后我们通过</a:t>
            </a:r>
            <a:r>
              <a:rPr lang="en" altLang="zh-CN" dirty="0" err="1"/>
              <a:t>Beziercure</a:t>
            </a:r>
            <a:r>
              <a:rPr lang="zh-CN" altLang="en-US" dirty="0"/>
              <a:t>公式</a:t>
            </a:r>
            <a:r>
              <a:rPr lang="en-US" altLang="zh-CN" dirty="0"/>
              <a:t>(</a:t>
            </a:r>
            <a:r>
              <a:rPr lang="zh-CN" altLang="en-US" dirty="0"/>
              <a:t>它所处列占总列数的比例即是上文公式里的</a:t>
            </a:r>
            <a:r>
              <a:rPr lang="en-US" altLang="zh-CN" dirty="0"/>
              <a:t>t</a:t>
            </a:r>
            <a:r>
              <a:rPr lang="zh-CN" altLang="en-US" dirty="0"/>
              <a:t>代入公式</a:t>
            </a:r>
            <a:r>
              <a:rPr lang="en-US" altLang="zh-CN" dirty="0"/>
              <a:t>)</a:t>
            </a:r>
            <a:r>
              <a:rPr lang="zh-CN" altLang="en-US" dirty="0"/>
              <a:t>，得到它所处列的上边界和下边界坐标</a:t>
            </a:r>
            <a:endParaRPr lang="en-US" altLang="zh-CN" dirty="0"/>
          </a:p>
          <a:p>
            <a:pPr lvl="1"/>
            <a:r>
              <a:rPr lang="zh-CN" altLang="en-US" dirty="0"/>
              <a:t>然后根据它处的行，可以通过上下边界坐标双线性插值得到它的坐标</a:t>
            </a:r>
            <a:endParaRPr lang="en-US" altLang="zh-CN" dirty="0"/>
          </a:p>
          <a:p>
            <a:pPr lvl="1"/>
            <a:endParaRPr kumimoji="1" lang="zh-CN" altLang="en-US" dirty="0"/>
          </a:p>
        </p:txBody>
      </p:sp>
      <p:pic>
        <p:nvPicPr>
          <p:cNvPr id="4" name="图片 3">
            <a:extLst>
              <a:ext uri="{FF2B5EF4-FFF2-40B4-BE49-F238E27FC236}">
                <a16:creationId xmlns:a16="http://schemas.microsoft.com/office/drawing/2014/main" id="{2395F055-61ED-EB44-B90C-352C3D14AC8F}"/>
              </a:ext>
            </a:extLst>
          </p:cNvPr>
          <p:cNvPicPr>
            <a:picLocks noChangeAspect="1"/>
          </p:cNvPicPr>
          <p:nvPr/>
        </p:nvPicPr>
        <p:blipFill>
          <a:blip r:embed="rId2"/>
          <a:stretch>
            <a:fillRect/>
          </a:stretch>
        </p:blipFill>
        <p:spPr>
          <a:xfrm>
            <a:off x="0" y="3721960"/>
            <a:ext cx="12192000" cy="2898425"/>
          </a:xfrm>
          <a:prstGeom prst="rect">
            <a:avLst/>
          </a:prstGeom>
        </p:spPr>
      </p:pic>
      <p:sp>
        <p:nvSpPr>
          <p:cNvPr id="5" name="椭圆 4">
            <a:extLst>
              <a:ext uri="{FF2B5EF4-FFF2-40B4-BE49-F238E27FC236}">
                <a16:creationId xmlns:a16="http://schemas.microsoft.com/office/drawing/2014/main" id="{DF1197F6-131C-304F-A181-385E392B84DA}"/>
              </a:ext>
            </a:extLst>
          </p:cNvPr>
          <p:cNvSpPr/>
          <p:nvPr/>
        </p:nvSpPr>
        <p:spPr>
          <a:xfrm>
            <a:off x="9753600" y="4952999"/>
            <a:ext cx="65314" cy="762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箭头连接符 6">
            <a:extLst>
              <a:ext uri="{FF2B5EF4-FFF2-40B4-BE49-F238E27FC236}">
                <a16:creationId xmlns:a16="http://schemas.microsoft.com/office/drawing/2014/main" id="{B39EBD79-E587-C346-9FCE-F2D80C82DCD2}"/>
              </a:ext>
            </a:extLst>
          </p:cNvPr>
          <p:cNvCxnSpPr>
            <a:cxnSpLocks/>
          </p:cNvCxnSpPr>
          <p:nvPr/>
        </p:nvCxnSpPr>
        <p:spPr>
          <a:xfrm flipH="1">
            <a:off x="9818914" y="4040196"/>
            <a:ext cx="424542" cy="9128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E3DC31A5-748F-0F4E-BE84-48AF05A8051A}"/>
              </a:ext>
            </a:extLst>
          </p:cNvPr>
          <p:cNvSpPr/>
          <p:nvPr/>
        </p:nvSpPr>
        <p:spPr>
          <a:xfrm>
            <a:off x="9865114" y="3784305"/>
            <a:ext cx="332142" cy="369332"/>
          </a:xfrm>
          <a:prstGeom prst="rect">
            <a:avLst/>
          </a:prstGeom>
        </p:spPr>
        <p:txBody>
          <a:bodyPr wrap="none">
            <a:spAutoFit/>
          </a:bodyPr>
          <a:lstStyle/>
          <a:p>
            <a:r>
              <a:rPr lang="en-US" altLang="zh-CN" dirty="0">
                <a:solidFill>
                  <a:schemeClr val="bg1"/>
                </a:solidFill>
              </a:rPr>
              <a:t>A</a:t>
            </a:r>
            <a:endParaRPr lang="zh-CN" altLang="en-US" dirty="0">
              <a:solidFill>
                <a:schemeClr val="bg1"/>
              </a:solidFill>
            </a:endParaRPr>
          </a:p>
        </p:txBody>
      </p:sp>
    </p:spTree>
    <p:extLst>
      <p:ext uri="{BB962C8B-B14F-4D97-AF65-F5344CB8AC3E}">
        <p14:creationId xmlns:p14="http://schemas.microsoft.com/office/powerpoint/2010/main" val="207774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68709D-664A-CE40-BC1E-2344B38A8E90}"/>
              </a:ext>
            </a:extLst>
          </p:cNvPr>
          <p:cNvSpPr>
            <a:spLocks noGrp="1"/>
          </p:cNvSpPr>
          <p:nvPr>
            <p:ph type="title"/>
          </p:nvPr>
        </p:nvSpPr>
        <p:spPr/>
        <p:txBody>
          <a:bodyPr/>
          <a:lstStyle/>
          <a:p>
            <a:r>
              <a:rPr kumimoji="1" lang="en-US" altLang="zh-CN" dirty="0"/>
              <a:t>Experiment</a:t>
            </a:r>
            <a:endParaRPr kumimoji="1" lang="zh-CN" altLang="en-US" dirty="0"/>
          </a:p>
        </p:txBody>
      </p:sp>
      <p:pic>
        <p:nvPicPr>
          <p:cNvPr id="4" name="图片 3">
            <a:extLst>
              <a:ext uri="{FF2B5EF4-FFF2-40B4-BE49-F238E27FC236}">
                <a16:creationId xmlns:a16="http://schemas.microsoft.com/office/drawing/2014/main" id="{68FF4EF4-15E8-B64D-BD8E-747B04715E0B}"/>
              </a:ext>
            </a:extLst>
          </p:cNvPr>
          <p:cNvPicPr>
            <a:picLocks noChangeAspect="1"/>
          </p:cNvPicPr>
          <p:nvPr/>
        </p:nvPicPr>
        <p:blipFill>
          <a:blip r:embed="rId2"/>
          <a:stretch>
            <a:fillRect/>
          </a:stretch>
        </p:blipFill>
        <p:spPr>
          <a:xfrm>
            <a:off x="0" y="1462811"/>
            <a:ext cx="8722453" cy="3384461"/>
          </a:xfrm>
          <a:prstGeom prst="rect">
            <a:avLst/>
          </a:prstGeom>
        </p:spPr>
      </p:pic>
      <p:pic>
        <p:nvPicPr>
          <p:cNvPr id="7" name="图片 6">
            <a:extLst>
              <a:ext uri="{FF2B5EF4-FFF2-40B4-BE49-F238E27FC236}">
                <a16:creationId xmlns:a16="http://schemas.microsoft.com/office/drawing/2014/main" id="{1967CFF6-A0DD-7842-BEFD-9F52B3A602BE}"/>
              </a:ext>
            </a:extLst>
          </p:cNvPr>
          <p:cNvPicPr>
            <a:picLocks noChangeAspect="1"/>
          </p:cNvPicPr>
          <p:nvPr/>
        </p:nvPicPr>
        <p:blipFill>
          <a:blip r:embed="rId3"/>
          <a:stretch>
            <a:fillRect/>
          </a:stretch>
        </p:blipFill>
        <p:spPr>
          <a:xfrm>
            <a:off x="2841171" y="4847272"/>
            <a:ext cx="6750955" cy="1509277"/>
          </a:xfrm>
          <a:prstGeom prst="rect">
            <a:avLst/>
          </a:prstGeom>
        </p:spPr>
      </p:pic>
      <p:pic>
        <p:nvPicPr>
          <p:cNvPr id="8" name="图片 7">
            <a:extLst>
              <a:ext uri="{FF2B5EF4-FFF2-40B4-BE49-F238E27FC236}">
                <a16:creationId xmlns:a16="http://schemas.microsoft.com/office/drawing/2014/main" id="{57E2164C-038A-8041-8528-515E34D210FA}"/>
              </a:ext>
            </a:extLst>
          </p:cNvPr>
          <p:cNvPicPr>
            <a:picLocks noChangeAspect="1"/>
          </p:cNvPicPr>
          <p:nvPr/>
        </p:nvPicPr>
        <p:blipFill>
          <a:blip r:embed="rId4"/>
          <a:stretch>
            <a:fillRect/>
          </a:stretch>
        </p:blipFill>
        <p:spPr>
          <a:xfrm>
            <a:off x="8218572" y="1955163"/>
            <a:ext cx="3899039" cy="1666421"/>
          </a:xfrm>
          <a:prstGeom prst="rect">
            <a:avLst/>
          </a:prstGeom>
        </p:spPr>
      </p:pic>
    </p:spTree>
    <p:extLst>
      <p:ext uri="{BB962C8B-B14F-4D97-AF65-F5344CB8AC3E}">
        <p14:creationId xmlns:p14="http://schemas.microsoft.com/office/powerpoint/2010/main" val="24807448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358</Words>
  <Application>Microsoft Macintosh PowerPoint</Application>
  <PresentationFormat>宽屏</PresentationFormat>
  <Paragraphs>33</Paragraphs>
  <Slides>9</Slides>
  <Notes>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9</vt:i4>
      </vt:variant>
    </vt:vector>
  </HeadingPairs>
  <TitlesOfParts>
    <vt:vector size="13" baseType="lpstr">
      <vt:lpstr>等线</vt:lpstr>
      <vt:lpstr>等线 Light</vt:lpstr>
      <vt:lpstr>Arial</vt:lpstr>
      <vt:lpstr>Office 主题​​</vt:lpstr>
      <vt:lpstr>PowerPoint 演示文稿</vt:lpstr>
      <vt:lpstr>Motivation</vt:lpstr>
      <vt:lpstr>Contribution</vt:lpstr>
      <vt:lpstr>Framework</vt:lpstr>
      <vt:lpstr>Bezier curves</vt:lpstr>
      <vt:lpstr>Bezier Ground Truth Generation</vt:lpstr>
      <vt:lpstr>Bezier Curve Synthetic Dataset</vt:lpstr>
      <vt:lpstr>BezierAlign</vt:lpstr>
      <vt:lpstr>Experiment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任广辉</dc:creator>
  <cp:lastModifiedBy>任广辉</cp:lastModifiedBy>
  <cp:revision>21</cp:revision>
  <dcterms:created xsi:type="dcterms:W3CDTF">2020-03-12T14:37:11Z</dcterms:created>
  <dcterms:modified xsi:type="dcterms:W3CDTF">2020-03-22T11:41:31Z</dcterms:modified>
</cp:coreProperties>
</file>