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332"/>
    <p:restoredTop sz="94609"/>
  </p:normalViewPr>
  <p:slideViewPr>
    <p:cSldViewPr snapToGrid="0" snapToObjects="1">
      <p:cViewPr>
        <p:scale>
          <a:sx n="91" d="100"/>
          <a:sy n="91" d="100"/>
        </p:scale>
        <p:origin x="424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5B30-CBC1-A947-96BC-F592E7DC3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2CDF8-308D-C44A-B7C3-069B66B91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49294-601B-4646-8C43-486C3B1E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18CB-D552-C640-BFD0-9C2C48472C5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0DB0F-D024-9141-A682-1A765564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4AFB0-6520-3D44-B276-A48043BA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F68-40FB-F047-8CBC-B1372FB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3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754C-2A4E-264A-8823-88D22E15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C7E28-29AC-D34F-92DD-EDBAE1377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99E10-C345-8E4D-A2FF-2C5F2240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18CB-D552-C640-BFD0-9C2C48472C5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BE504-53DA-7041-9624-A7080DA4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0C693-CCB7-1C4E-AD7E-7D973A92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F68-40FB-F047-8CBC-B1372FB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A1619-82D9-A041-ADC7-893A161FE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F08A1-66CC-2941-9CF2-B30514ABC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184A0-5654-4B40-AA24-2A25FB50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18CB-D552-C640-BFD0-9C2C48472C5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731FA-6644-0146-AEDA-80A3FF59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DB217-841F-1E43-8081-F90CDADB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F68-40FB-F047-8CBC-B1372FB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1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D291-3D5F-0F46-8508-DFB35F97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88B48-3B14-CA40-8C0B-BA7A4AEB5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3FA64-3336-8E4C-AC77-BE9BCFF4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18CB-D552-C640-BFD0-9C2C48472C5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A2380-CA2F-2B49-9B87-877DE166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D498D-9493-3348-9FAF-4E35D44D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F68-40FB-F047-8CBC-B1372FB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9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92306-9115-2140-B6EC-453536CA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EF202-BEB5-E84A-B33B-F1E5BF018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0F51A-9CE1-404A-904D-50C73AA41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18CB-D552-C640-BFD0-9C2C48472C5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A74E8-9DC0-8748-B365-80401CCF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C2654-81AF-D249-8B75-533AAEB0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F68-40FB-F047-8CBC-B1372FB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4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8E6C-1779-624B-B474-54A0F4480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4B17A-BA50-A545-8DAE-71629DFFE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56B81-0BB3-9F4B-A441-916D38381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2FD58-64B2-4142-86AF-3C74C3E8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18CB-D552-C640-BFD0-9C2C48472C5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45C46-0DA8-784C-9455-114FE109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5F8B8-26BD-6245-8B61-05DEA495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F68-40FB-F047-8CBC-B1372FB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2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7EB0-AF0E-784C-87A3-53151FAA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46E6B-5FB6-154C-8738-33F95809D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8D249-C9C2-6A47-BB46-1D40A9FF2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8E694-1C19-8841-B074-874E3016A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6637A-12B2-F34F-8BFB-EE0102A72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1A397-CA3B-D84C-8F44-4A025916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18CB-D552-C640-BFD0-9C2C48472C5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E9E66-ECAD-5643-B8AB-5BEDDD8A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4C9E7-C25B-0A47-B75F-12B49721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F68-40FB-F047-8CBC-B1372FB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7CDA-0F80-A54D-A526-7F9B0857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03EC87-B207-C345-B1B3-B9F55283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18CB-D552-C640-BFD0-9C2C48472C5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72338-F096-4540-8986-512F9463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F5C74-7F76-6940-80D9-25F0BB80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F68-40FB-F047-8CBC-B1372FB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6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BB931-8C40-7A4C-ADA8-64837F56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18CB-D552-C640-BFD0-9C2C48472C5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5B46D-B111-4B4C-854E-49503C7A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568D6-6966-814F-A5CD-2F1192CE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F68-40FB-F047-8CBC-B1372FB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34D8-2CE3-034C-920F-085F57ED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1C1A-C465-AF43-8180-30D4AEC4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56E79-B191-C448-A87C-FEF69FE8B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43A69-CFC8-E248-8E66-CF7DB028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18CB-D552-C640-BFD0-9C2C48472C5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7191B-A2C8-FC45-B8AB-271C4F30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3B6C-5176-4047-ABD0-0BF77B5A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F68-40FB-F047-8CBC-B1372FB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2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7F86-D3CC-A547-A78B-1599949E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8B059-A807-7A40-9380-A69F44845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1297A-78C7-C14B-AC30-C3B7E90F0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E3E8E-2F64-D840-81F4-3F8C5AE7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18CB-D552-C640-BFD0-9C2C48472C5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9AEC6-F479-A347-B479-7BD2C142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51F07-A1AB-E44E-BF75-E59805AD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DF68-40FB-F047-8CBC-B1372FB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0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1D398-18CC-1F47-8489-49F3C4CD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87A6D-BCDB-A144-A2B6-C8672FD0A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26EAC-5ACC-0647-B169-8952E87D1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518CB-D552-C640-BFD0-9C2C48472C51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A7444-8092-EC44-B06D-4A5431605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2347F-0669-4046-9378-792991A8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8DF68-40FB-F047-8CBC-B1372FB9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7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920278-047D-2041-9899-CB6D07663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5DD8610-8B99-F147-B721-587EE5F05A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C8A36-3852-164F-9939-1A5A57CB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961"/>
            <a:ext cx="12192000" cy="32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6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80A417-B806-F24E-B01B-29A74E98C905}"/>
              </a:ext>
            </a:extLst>
          </p:cNvPr>
          <p:cNvSpPr txBox="1"/>
          <p:nvPr/>
        </p:nvSpPr>
        <p:spPr>
          <a:xfrm>
            <a:off x="605117" y="457201"/>
            <a:ext cx="453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Variable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sized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set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of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ingredients: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AD7647-651F-614E-BF41-0CADA3A1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77" y="3916062"/>
            <a:ext cx="2501900" cy="35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395A28-F027-C344-BBB4-A94F197B2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0" b="1"/>
          <a:stretch/>
        </p:blipFill>
        <p:spPr>
          <a:xfrm>
            <a:off x="4273160" y="3863029"/>
            <a:ext cx="3898900" cy="461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A8B306-3B95-214B-A4D2-8C9402398FE7}"/>
              </a:ext>
            </a:extLst>
          </p:cNvPr>
          <p:cNvSpPr txBox="1"/>
          <p:nvPr/>
        </p:nvSpPr>
        <p:spPr>
          <a:xfrm>
            <a:off x="821896" y="1748476"/>
            <a:ext cx="9580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Using</a:t>
            </a:r>
            <a:r>
              <a:rPr lang="zh-CN" altLang="en-US" sz="2000" dirty="0"/>
              <a:t> </a:t>
            </a:r>
            <a:r>
              <a:rPr lang="en-US" altLang="zh-CN" sz="2000" dirty="0"/>
              <a:t>target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joint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set</a:t>
            </a:r>
            <a:r>
              <a:rPr lang="zh-CN" altLang="en-US" sz="2000" dirty="0"/>
              <a:t> </a:t>
            </a:r>
            <a:r>
              <a:rPr lang="en-US" altLang="zh-CN" sz="2000" dirty="0"/>
              <a:t>elements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train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minimizing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cross-entropy</a:t>
            </a:r>
            <a:r>
              <a:rPr lang="zh-CN" altLang="en-US" sz="2000" dirty="0"/>
              <a:t> </a:t>
            </a:r>
            <a:r>
              <a:rPr lang="en-US" altLang="zh-CN" sz="2000" dirty="0"/>
              <a:t>loss</a:t>
            </a:r>
            <a:r>
              <a:rPr lang="zh-CN" altLang="en-US" sz="2000" dirty="0"/>
              <a:t> </a:t>
            </a:r>
            <a:r>
              <a:rPr lang="en-US" altLang="zh-CN" sz="2000" dirty="0"/>
              <a:t>between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ground-truth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model’s</a:t>
            </a:r>
            <a:r>
              <a:rPr lang="zh-CN" altLang="en-US" sz="2000" dirty="0"/>
              <a:t> </a:t>
            </a:r>
            <a:r>
              <a:rPr lang="en-US" altLang="zh-CN" sz="2000" dirty="0"/>
              <a:t>output</a:t>
            </a:r>
            <a:r>
              <a:rPr lang="zh-CN" altLang="en-US" sz="2000" dirty="0"/>
              <a:t> </a:t>
            </a:r>
            <a:r>
              <a:rPr lang="en-US" altLang="zh-CN" sz="2000" dirty="0"/>
              <a:t>distribution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242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6FE6979-ACB8-AC44-A727-022FAF099DE2}"/>
              </a:ext>
            </a:extLst>
          </p:cNvPr>
          <p:cNvSpPr txBox="1"/>
          <p:nvPr/>
        </p:nvSpPr>
        <p:spPr>
          <a:xfrm flipH="1">
            <a:off x="340237" y="297712"/>
            <a:ext cx="3075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/>
              <a:t>Instruction</a:t>
            </a:r>
            <a:r>
              <a:rPr kumimoji="1" lang="zh-CN" altLang="en-US" sz="2600" b="1" dirty="0"/>
              <a:t> </a:t>
            </a:r>
            <a:r>
              <a:rPr kumimoji="1" lang="en-US" altLang="zh-CN" sz="2600" b="1" dirty="0"/>
              <a:t>Decoder</a:t>
            </a:r>
            <a:endParaRPr kumimoji="1" lang="zh-CN" altLang="en-US" sz="2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2376D8-2EE0-E748-A099-8C86A9F9E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739313"/>
            <a:ext cx="104013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22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CA09E7-2E27-354B-83B7-458E44845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5194"/>
            <a:ext cx="12192000" cy="4562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9E662-A018-0148-BF59-70A38090A998}"/>
              </a:ext>
            </a:extLst>
          </p:cNvPr>
          <p:cNvSpPr txBox="1"/>
          <p:nvPr/>
        </p:nvSpPr>
        <p:spPr>
          <a:xfrm>
            <a:off x="436098" y="430289"/>
            <a:ext cx="5659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Transformer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blocks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instruction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decoder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AND</a:t>
            </a:r>
          </a:p>
          <a:p>
            <a:r>
              <a:rPr lang="en-US" altLang="zh-CN" sz="2400" b="1" dirty="0"/>
              <a:t>Fusion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strategy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C3C34-25A8-024D-AD07-24806F7CF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940" y="1030453"/>
            <a:ext cx="30861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6F223D-2F9C-EA4C-BACC-5AF800C4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79" y="3943340"/>
            <a:ext cx="10853441" cy="21395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F47A7C-8E90-9844-A691-B99CF2B2F0BE}"/>
              </a:ext>
            </a:extLst>
          </p:cNvPr>
          <p:cNvSpPr txBox="1"/>
          <p:nvPr/>
        </p:nvSpPr>
        <p:spPr>
          <a:xfrm>
            <a:off x="669279" y="2717649"/>
            <a:ext cx="8139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I2R:</a:t>
            </a:r>
            <a:r>
              <a:rPr lang="zh-CN" altLang="en-US" dirty="0"/>
              <a:t> </a:t>
            </a:r>
            <a:r>
              <a:rPr lang="en-US" altLang="zh-CN" dirty="0"/>
              <a:t>F</a:t>
            </a:r>
            <a:r>
              <a:rPr lang="en-US" dirty="0"/>
              <a:t>rom image-to-sequence of instructions without predicting ingredients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L2R:Removing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predicting</a:t>
            </a:r>
            <a:r>
              <a:rPr lang="zh-CN" altLang="en-US" dirty="0"/>
              <a:t> </a:t>
            </a:r>
            <a:r>
              <a:rPr lang="en-US" altLang="zh-CN" dirty="0"/>
              <a:t>instructions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ingredients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C5BF6-48CD-4E46-A04B-457AD7876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79" y="591101"/>
            <a:ext cx="11031179" cy="158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4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3CF77-6F94-C043-8D38-9CF997BFC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63"/>
            <a:ext cx="12192000" cy="3733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DDC5EF-A728-D449-BC07-E6317538C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69" y="4228668"/>
            <a:ext cx="4983089" cy="1657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C6971D-6B7B-2D46-AD61-4068376D0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89560"/>
            <a:ext cx="5357422" cy="14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03EAE6-ECF9-8C48-88CA-CD2742AE6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14300"/>
            <a:ext cx="75819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6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036D540-548D-2041-9074-DDF29F17B328}"/>
              </a:ext>
            </a:extLst>
          </p:cNvPr>
          <p:cNvSpPr txBox="1"/>
          <p:nvPr/>
        </p:nvSpPr>
        <p:spPr>
          <a:xfrm flipH="1">
            <a:off x="669850" y="297712"/>
            <a:ext cx="13822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/>
              <a:t>Task</a:t>
            </a:r>
            <a:endParaRPr kumimoji="1" lang="zh-CN" altLang="en-US" sz="26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BE2791-3A7C-9049-9BA1-CB855EA8284E}"/>
              </a:ext>
            </a:extLst>
          </p:cNvPr>
          <p:cNvSpPr txBox="1"/>
          <p:nvPr/>
        </p:nvSpPr>
        <p:spPr>
          <a:xfrm>
            <a:off x="1177595" y="925032"/>
            <a:ext cx="1084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Predicts</a:t>
            </a:r>
            <a:r>
              <a:rPr lang="zh-CN" altLang="en-US" sz="2000" dirty="0"/>
              <a:t> </a:t>
            </a:r>
            <a:r>
              <a:rPr lang="en-US" altLang="zh-CN" sz="2000" dirty="0"/>
              <a:t>ingredients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sets,</a:t>
            </a:r>
            <a:r>
              <a:rPr lang="zh-CN" altLang="en-US" sz="2000" dirty="0"/>
              <a:t> </a:t>
            </a:r>
            <a:r>
              <a:rPr lang="en-US" altLang="zh-CN" sz="2000" dirty="0"/>
              <a:t>modeling</a:t>
            </a:r>
            <a:r>
              <a:rPr lang="zh-CN" altLang="en-US" sz="2000" dirty="0"/>
              <a:t> </a:t>
            </a:r>
            <a:r>
              <a:rPr lang="en-US" altLang="zh-CN" sz="2000" dirty="0"/>
              <a:t>their</a:t>
            </a:r>
            <a:r>
              <a:rPr lang="zh-CN" altLang="en-US" sz="2000" dirty="0"/>
              <a:t> </a:t>
            </a:r>
            <a:r>
              <a:rPr lang="en-US" altLang="zh-CN" sz="2000" dirty="0"/>
              <a:t>dependencies</a:t>
            </a:r>
            <a:r>
              <a:rPr lang="zh-CN" altLang="en-US" sz="2000" dirty="0"/>
              <a:t> </a:t>
            </a:r>
            <a:r>
              <a:rPr lang="en-US" altLang="zh-CN" sz="2000" dirty="0"/>
              <a:t>without</a:t>
            </a:r>
            <a:r>
              <a:rPr lang="zh-CN" altLang="en-US" sz="2000" dirty="0"/>
              <a:t> </a:t>
            </a:r>
            <a:r>
              <a:rPr lang="en-US" altLang="zh-CN" sz="2000" dirty="0"/>
              <a:t>imposing</a:t>
            </a:r>
            <a:r>
              <a:rPr lang="zh-CN" altLang="en-US" sz="2000" dirty="0"/>
              <a:t> </a:t>
            </a:r>
            <a:r>
              <a:rPr lang="en-US" altLang="zh-CN" sz="2000" dirty="0"/>
              <a:t>any</a:t>
            </a:r>
            <a:r>
              <a:rPr lang="zh-CN" altLang="en-US" sz="2000" dirty="0"/>
              <a:t> </a:t>
            </a:r>
            <a:r>
              <a:rPr lang="en-US" altLang="zh-CN" sz="2000" dirty="0"/>
              <a:t>order,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then</a:t>
            </a:r>
            <a:r>
              <a:rPr lang="zh-CN" altLang="en-US" sz="2000" dirty="0"/>
              <a:t> </a:t>
            </a:r>
            <a:r>
              <a:rPr lang="en-US" altLang="zh-CN" sz="2000" dirty="0"/>
              <a:t>generates</a:t>
            </a:r>
            <a:r>
              <a:rPr lang="zh-CN" altLang="en-US" sz="2000" dirty="0"/>
              <a:t> </a:t>
            </a:r>
            <a:r>
              <a:rPr lang="en-US" altLang="zh-CN" sz="2000" dirty="0"/>
              <a:t>cooking</a:t>
            </a:r>
            <a:r>
              <a:rPr lang="zh-CN" altLang="en-US" sz="2000" dirty="0"/>
              <a:t> </a:t>
            </a:r>
            <a:r>
              <a:rPr lang="en-US" altLang="zh-CN" sz="2000" dirty="0"/>
              <a:t>instructions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attending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both</a:t>
            </a:r>
            <a:r>
              <a:rPr lang="zh-CN" altLang="en-US" sz="2000" dirty="0"/>
              <a:t> </a:t>
            </a:r>
            <a:r>
              <a:rPr lang="en-US" altLang="zh-CN" sz="2000" dirty="0"/>
              <a:t>image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its</a:t>
            </a:r>
            <a:r>
              <a:rPr lang="zh-CN" altLang="en-US" sz="2000" dirty="0"/>
              <a:t> </a:t>
            </a:r>
            <a:r>
              <a:rPr lang="en-US" altLang="zh-CN" sz="2000" dirty="0"/>
              <a:t>inferred</a:t>
            </a:r>
            <a:r>
              <a:rPr lang="zh-CN" altLang="en-US" sz="2000" dirty="0"/>
              <a:t> </a:t>
            </a:r>
            <a:r>
              <a:rPr lang="en-US" altLang="zh-CN" sz="2000" dirty="0"/>
              <a:t>ingredients</a:t>
            </a:r>
            <a:r>
              <a:rPr lang="zh-CN" altLang="en-US" sz="2000" dirty="0"/>
              <a:t> </a:t>
            </a:r>
            <a:r>
              <a:rPr lang="en-US" altLang="zh-CN" sz="2000" dirty="0"/>
              <a:t>simultaneously.</a:t>
            </a:r>
            <a:endParaRPr lang="en" altLang="zh-CN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25E54-89EC-0A4B-AE37-DFA7B791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83" y="1826470"/>
            <a:ext cx="7582247" cy="45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B9AAB3C-8578-2645-A186-DFBA9DDA5DBB}"/>
              </a:ext>
            </a:extLst>
          </p:cNvPr>
          <p:cNvSpPr txBox="1"/>
          <p:nvPr/>
        </p:nvSpPr>
        <p:spPr>
          <a:xfrm flipH="1">
            <a:off x="340239" y="297712"/>
            <a:ext cx="1871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/>
              <a:t>Problem</a:t>
            </a:r>
            <a:endParaRPr kumimoji="1" lang="zh-CN" altLang="en-US" sz="26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B1A302-9217-984C-A096-93FF3C6EE5F7}"/>
              </a:ext>
            </a:extLst>
          </p:cNvPr>
          <p:cNvSpPr txBox="1"/>
          <p:nvPr/>
        </p:nvSpPr>
        <p:spPr>
          <a:xfrm>
            <a:off x="565193" y="1428807"/>
            <a:ext cx="11465442" cy="314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Traditionally,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image-to-recipe</a:t>
            </a:r>
            <a:r>
              <a:rPr lang="zh-CN" altLang="en-US" sz="2000" dirty="0"/>
              <a:t> </a:t>
            </a:r>
            <a:r>
              <a:rPr lang="en-US" altLang="zh-CN" sz="2000" dirty="0"/>
              <a:t>problem</a:t>
            </a:r>
            <a:r>
              <a:rPr lang="zh-CN" altLang="en-US" sz="2000" dirty="0"/>
              <a:t> </a:t>
            </a:r>
            <a:r>
              <a:rPr lang="en-US" altLang="zh-CN" sz="2000" dirty="0"/>
              <a:t>has</a:t>
            </a:r>
            <a:r>
              <a:rPr lang="zh-CN" altLang="en-US" sz="2000" dirty="0"/>
              <a:t> </a:t>
            </a:r>
            <a:r>
              <a:rPr lang="en-US" altLang="zh-CN" sz="2000" dirty="0"/>
              <a:t>been</a:t>
            </a:r>
            <a:r>
              <a:rPr lang="zh-CN" altLang="en-US" sz="2000" dirty="0"/>
              <a:t> </a:t>
            </a:r>
            <a:r>
              <a:rPr lang="en-US" altLang="zh-CN" sz="2000" dirty="0"/>
              <a:t>formulated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retrieval</a:t>
            </a:r>
            <a:r>
              <a:rPr lang="zh-CN" altLang="en-US" sz="2000" dirty="0"/>
              <a:t> </a:t>
            </a:r>
            <a:r>
              <a:rPr lang="en-US" altLang="zh-CN" sz="2000" dirty="0"/>
              <a:t>task,</a:t>
            </a:r>
            <a:r>
              <a:rPr lang="zh-CN" altLang="en-US" sz="2000" dirty="0"/>
              <a:t> </a:t>
            </a:r>
            <a:r>
              <a:rPr lang="en-US" altLang="zh-CN" sz="2000" dirty="0"/>
              <a:t>where</a:t>
            </a:r>
            <a:r>
              <a:rPr lang="zh-CN" altLang="en-US" sz="2000" dirty="0"/>
              <a:t> </a:t>
            </a:r>
            <a:r>
              <a:rPr lang="en-US" altLang="zh-CN" sz="2000" dirty="0"/>
              <a:t>recipes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retrieved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fixed</a:t>
            </a:r>
            <a:r>
              <a:rPr lang="zh-CN" altLang="en-US" sz="2000" dirty="0"/>
              <a:t> </a:t>
            </a:r>
            <a:r>
              <a:rPr lang="en-US" altLang="zh-CN" sz="2000" dirty="0"/>
              <a:t>dataset</a:t>
            </a:r>
            <a:r>
              <a:rPr lang="zh-CN" altLang="en-US" sz="2000" dirty="0"/>
              <a:t> </a:t>
            </a:r>
            <a:r>
              <a:rPr lang="en-US" altLang="zh-CN" sz="2000" dirty="0"/>
              <a:t>based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similarity</a:t>
            </a:r>
            <a:r>
              <a:rPr lang="zh-CN" altLang="en-US" sz="2000" dirty="0"/>
              <a:t> </a:t>
            </a:r>
            <a:r>
              <a:rPr lang="en-US" altLang="zh-CN" sz="2000" dirty="0"/>
              <a:t>score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an</a:t>
            </a:r>
            <a:r>
              <a:rPr lang="zh-CN" altLang="en-US" sz="2000" dirty="0"/>
              <a:t> </a:t>
            </a:r>
            <a:r>
              <a:rPr lang="en-US" altLang="zh-CN" sz="2000" dirty="0"/>
              <a:t>embedding</a:t>
            </a:r>
            <a:r>
              <a:rPr lang="zh-CN" altLang="en-US" sz="2000" dirty="0"/>
              <a:t> </a:t>
            </a:r>
            <a:r>
              <a:rPr lang="en-US" altLang="zh-CN" sz="2000" dirty="0"/>
              <a:t>space.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Food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its</a:t>
            </a:r>
            <a:r>
              <a:rPr lang="zh-CN" altLang="en-US" sz="2000" dirty="0"/>
              <a:t> </a:t>
            </a:r>
            <a:r>
              <a:rPr lang="en-US" altLang="zh-CN" sz="2000" dirty="0"/>
              <a:t>components</a:t>
            </a:r>
            <a:r>
              <a:rPr lang="zh-CN" altLang="en-US" sz="2000" dirty="0"/>
              <a:t> </a:t>
            </a:r>
            <a:r>
              <a:rPr lang="en-US" altLang="zh-CN" sz="2000" dirty="0"/>
              <a:t>have</a:t>
            </a:r>
            <a:r>
              <a:rPr lang="zh-CN" altLang="en-US" sz="2000" dirty="0"/>
              <a:t> </a:t>
            </a:r>
            <a:r>
              <a:rPr lang="en-US" altLang="zh-CN" sz="2000" dirty="0"/>
              <a:t>high</a:t>
            </a:r>
            <a:r>
              <a:rPr lang="zh-CN" altLang="en-US" sz="2000" dirty="0"/>
              <a:t> </a:t>
            </a:r>
            <a:r>
              <a:rPr lang="en-US" altLang="zh-CN" sz="2000" dirty="0"/>
              <a:t>intra-class</a:t>
            </a:r>
            <a:r>
              <a:rPr lang="zh-CN" altLang="en-US" sz="2000" dirty="0"/>
              <a:t> </a:t>
            </a:r>
            <a:r>
              <a:rPr lang="en-US" altLang="zh-CN" sz="2000" dirty="0"/>
              <a:t>variability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present</a:t>
            </a:r>
            <a:r>
              <a:rPr lang="zh-CN" altLang="en-US" sz="2000" dirty="0"/>
              <a:t> </a:t>
            </a:r>
            <a:r>
              <a:rPr lang="en-US" altLang="zh-CN" sz="2000" dirty="0"/>
              <a:t>heavy</a:t>
            </a:r>
            <a:r>
              <a:rPr lang="zh-CN" altLang="en-US" sz="2000" dirty="0"/>
              <a:t> </a:t>
            </a:r>
            <a:r>
              <a:rPr lang="en-US" altLang="zh-CN" sz="2000" dirty="0"/>
              <a:t>deformations</a:t>
            </a:r>
            <a:r>
              <a:rPr lang="zh-CN" altLang="en-US" sz="2000" dirty="0"/>
              <a:t> </a:t>
            </a:r>
            <a:r>
              <a:rPr lang="en-US" altLang="zh-CN" sz="2000" dirty="0"/>
              <a:t>that</a:t>
            </a:r>
            <a:r>
              <a:rPr lang="zh-CN" altLang="en-US" sz="2000" dirty="0"/>
              <a:t> </a:t>
            </a:r>
            <a:r>
              <a:rPr lang="en-US" altLang="zh-CN" sz="2000" dirty="0"/>
              <a:t>occurring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cooking</a:t>
            </a:r>
            <a:r>
              <a:rPr lang="zh-CN" altLang="en-US" sz="2000" dirty="0"/>
              <a:t> </a:t>
            </a:r>
            <a:r>
              <a:rPr lang="en-US" altLang="zh-CN" sz="2000" dirty="0"/>
              <a:t>process.</a:t>
            </a:r>
            <a:r>
              <a:rPr lang="zh-CN" altLang="en-US" sz="2000" dirty="0"/>
              <a:t> </a:t>
            </a:r>
            <a:r>
              <a:rPr lang="en-US" altLang="zh-CN" sz="2000" dirty="0"/>
              <a:t>Visual</a:t>
            </a:r>
            <a:r>
              <a:rPr lang="zh-CN" altLang="en-US" sz="2000" dirty="0"/>
              <a:t> </a:t>
            </a:r>
            <a:r>
              <a:rPr lang="en-US" altLang="zh-CN" sz="2000" dirty="0"/>
              <a:t>ingredient</a:t>
            </a:r>
            <a:r>
              <a:rPr lang="zh-CN" altLang="en-US" sz="2000" dirty="0"/>
              <a:t> </a:t>
            </a:r>
            <a:r>
              <a:rPr lang="en-US" altLang="zh-CN" sz="2000" dirty="0"/>
              <a:t>detection</a:t>
            </a:r>
            <a:r>
              <a:rPr lang="zh-CN" altLang="en-US" sz="2000" dirty="0"/>
              <a:t> </a:t>
            </a:r>
            <a:r>
              <a:rPr lang="en-US" altLang="zh-CN" sz="2000" dirty="0"/>
              <a:t>requires</a:t>
            </a:r>
            <a:r>
              <a:rPr lang="zh-CN" altLang="en-US" sz="2000" dirty="0"/>
              <a:t> </a:t>
            </a:r>
            <a:r>
              <a:rPr lang="en-US" altLang="zh-CN" sz="2000" dirty="0"/>
              <a:t>high</a:t>
            </a:r>
            <a:r>
              <a:rPr lang="zh-CN" altLang="en-US" sz="2000" dirty="0"/>
              <a:t> </a:t>
            </a:r>
            <a:r>
              <a:rPr lang="en-US" altLang="zh-CN" sz="2000" dirty="0"/>
              <a:t>level</a:t>
            </a:r>
            <a:r>
              <a:rPr lang="zh-CN" altLang="en-US" sz="2000" dirty="0"/>
              <a:t> </a:t>
            </a:r>
            <a:r>
              <a:rPr lang="en-US" altLang="zh-CN" sz="2000" dirty="0"/>
              <a:t>reasoning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prior</a:t>
            </a:r>
            <a:r>
              <a:rPr lang="zh-CN" altLang="en-US" sz="2000" dirty="0"/>
              <a:t> </a:t>
            </a:r>
            <a:r>
              <a:rPr lang="en-US" altLang="zh-CN" sz="2000" dirty="0"/>
              <a:t>knowledge.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Previous</a:t>
            </a:r>
            <a:r>
              <a:rPr lang="zh-CN" altLang="en-US" sz="2000" dirty="0"/>
              <a:t> </a:t>
            </a:r>
            <a:r>
              <a:rPr lang="en-US" altLang="zh-CN" sz="2000" dirty="0"/>
              <a:t>efforts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food</a:t>
            </a:r>
            <a:r>
              <a:rPr lang="zh-CN" altLang="en-US" sz="2000" dirty="0"/>
              <a:t> </a:t>
            </a:r>
            <a:r>
              <a:rPr lang="en-US" altLang="zh-CN" sz="2000" dirty="0"/>
              <a:t>understanding</a:t>
            </a:r>
            <a:r>
              <a:rPr lang="zh-CN" altLang="en-US" sz="2000" dirty="0"/>
              <a:t> </a:t>
            </a:r>
            <a:r>
              <a:rPr lang="en-US" altLang="zh-CN" sz="2000" dirty="0"/>
              <a:t>have</a:t>
            </a:r>
            <a:r>
              <a:rPr lang="zh-CN" altLang="en-US" sz="2000" dirty="0"/>
              <a:t> </a:t>
            </a:r>
            <a:r>
              <a:rPr lang="en-US" altLang="zh-CN" sz="2000" dirty="0"/>
              <a:t>mainly</a:t>
            </a:r>
            <a:r>
              <a:rPr lang="zh-CN" altLang="en-US" sz="2000" dirty="0"/>
              <a:t> </a:t>
            </a:r>
            <a:r>
              <a:rPr lang="en-US" altLang="zh-CN" sz="2000" dirty="0"/>
              <a:t>focused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food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ingredient</a:t>
            </a:r>
            <a:r>
              <a:rPr lang="zh-CN" altLang="en-US" sz="2000" dirty="0"/>
              <a:t> </a:t>
            </a:r>
            <a:r>
              <a:rPr lang="en-US" altLang="zh-CN" sz="2000" dirty="0"/>
              <a:t>categorization,</a:t>
            </a:r>
            <a:r>
              <a:rPr lang="zh-CN" altLang="en-US" sz="2000" dirty="0"/>
              <a:t> </a:t>
            </a:r>
            <a:r>
              <a:rPr lang="en-US" altLang="zh-CN" sz="2000" dirty="0"/>
              <a:t>not</a:t>
            </a:r>
            <a:r>
              <a:rPr lang="zh-CN" altLang="en-US" sz="2000" dirty="0"/>
              <a:t> </a:t>
            </a:r>
            <a:r>
              <a:rPr lang="en-US" altLang="zh-CN" sz="2000" dirty="0"/>
              <a:t>its</a:t>
            </a:r>
            <a:r>
              <a:rPr lang="zh-CN" altLang="en-US" sz="2000" dirty="0"/>
              <a:t> </a:t>
            </a:r>
            <a:r>
              <a:rPr lang="en-US" altLang="zh-CN" sz="2000" dirty="0"/>
              <a:t>preparation</a:t>
            </a:r>
            <a:r>
              <a:rPr lang="zh-CN" altLang="en-US" sz="2000" dirty="0"/>
              <a:t> </a:t>
            </a:r>
            <a:r>
              <a:rPr lang="en-US" altLang="zh-CN" sz="2000" dirty="0"/>
              <a:t>process.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Food</a:t>
            </a:r>
            <a:r>
              <a:rPr lang="zh-CN" altLang="en-US" sz="2000" dirty="0"/>
              <a:t> </a:t>
            </a:r>
            <a:r>
              <a:rPr lang="en-US" altLang="zh-CN" sz="2000" dirty="0"/>
              <a:t>image-to-ingredient</a:t>
            </a:r>
            <a:r>
              <a:rPr lang="zh-CN" altLang="en-US" sz="2000" dirty="0"/>
              <a:t> </a:t>
            </a:r>
            <a:r>
              <a:rPr lang="en-US" altLang="zh-CN" sz="2000" dirty="0"/>
              <a:t>prediction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hard</a:t>
            </a:r>
            <a:r>
              <a:rPr lang="zh-CN" altLang="en-US" sz="2000" dirty="0"/>
              <a:t> </a:t>
            </a:r>
            <a:r>
              <a:rPr lang="en-US" altLang="zh-CN" sz="2000" dirty="0"/>
              <a:t>task</a:t>
            </a:r>
            <a:r>
              <a:rPr lang="zh-CN" altLang="en-US" sz="2000" dirty="0"/>
              <a:t> </a:t>
            </a:r>
            <a:r>
              <a:rPr lang="en-US" altLang="zh-CN" sz="2000" dirty="0"/>
              <a:t>even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humans.</a:t>
            </a:r>
          </a:p>
          <a:p>
            <a:pPr>
              <a:lnSpc>
                <a:spcPct val="125000"/>
              </a:lnSpc>
            </a:pPr>
            <a:endParaRPr lang="e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86808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DA7DB5-BF10-8541-84D8-B3C947F590F9}"/>
              </a:ext>
            </a:extLst>
          </p:cNvPr>
          <p:cNvSpPr txBox="1"/>
          <p:nvPr/>
        </p:nvSpPr>
        <p:spPr>
          <a:xfrm flipH="1">
            <a:off x="340239" y="297712"/>
            <a:ext cx="1871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/>
              <a:t>Pipeline</a:t>
            </a:r>
            <a:endParaRPr kumimoji="1" lang="zh-CN" altLang="en-US" sz="2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BFF878-3B40-B047-80D7-7B98B8564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0352"/>
            <a:ext cx="12192000" cy="25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2B28FD6-5BEE-6C40-984F-DAF288451375}"/>
              </a:ext>
            </a:extLst>
          </p:cNvPr>
          <p:cNvSpPr txBox="1"/>
          <p:nvPr/>
        </p:nvSpPr>
        <p:spPr>
          <a:xfrm flipH="1">
            <a:off x="340238" y="297712"/>
            <a:ext cx="2658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/>
              <a:t>Image</a:t>
            </a:r>
            <a:r>
              <a:rPr kumimoji="1" lang="zh-CN" altLang="en-US" sz="2600" b="1" dirty="0"/>
              <a:t> </a:t>
            </a:r>
            <a:r>
              <a:rPr kumimoji="1" lang="en-US" altLang="zh-CN" sz="2600" b="1" dirty="0"/>
              <a:t>Encoder</a:t>
            </a:r>
            <a:endParaRPr kumimoji="1" lang="zh-CN" altLang="en-US" sz="2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1B49A-52D3-6C43-89F7-46E6FC81C807}"/>
              </a:ext>
            </a:extLst>
          </p:cNvPr>
          <p:cNvSpPr txBox="1"/>
          <p:nvPr/>
        </p:nvSpPr>
        <p:spPr>
          <a:xfrm>
            <a:off x="340238" y="1304365"/>
            <a:ext cx="9034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Image</a:t>
            </a:r>
            <a:r>
              <a:rPr lang="zh-CN" altLang="en-US" sz="2000" dirty="0"/>
              <a:t> </a:t>
            </a:r>
            <a:r>
              <a:rPr lang="en-US" altLang="zh-CN" sz="2000" dirty="0"/>
              <a:t>representation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extracted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ResNet-50</a:t>
            </a:r>
            <a:r>
              <a:rPr lang="zh-CN" altLang="en-US" sz="2000" dirty="0"/>
              <a:t> </a:t>
            </a:r>
            <a:r>
              <a:rPr lang="en-US" altLang="zh-CN" sz="2000" dirty="0"/>
              <a:t>using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last</a:t>
            </a:r>
            <a:r>
              <a:rPr lang="zh-CN" altLang="en-US" sz="2000" dirty="0"/>
              <a:t> </a:t>
            </a:r>
            <a:r>
              <a:rPr lang="en-US" altLang="zh-CN" sz="2000" dirty="0"/>
              <a:t>convolutional</a:t>
            </a:r>
            <a:r>
              <a:rPr lang="zh-CN" altLang="en-US" sz="2000" dirty="0"/>
              <a:t> </a:t>
            </a:r>
            <a:r>
              <a:rPr lang="en-US" altLang="zh-CN" sz="2000" dirty="0"/>
              <a:t>layer.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D6C76-E4FC-6349-ABEE-9DB3DD36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826" y="2218685"/>
            <a:ext cx="6807574" cy="37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7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61DBBDC-35F6-2545-9ECB-33201ED2A4D2}"/>
              </a:ext>
            </a:extLst>
          </p:cNvPr>
          <p:cNvSpPr txBox="1"/>
          <p:nvPr/>
        </p:nvSpPr>
        <p:spPr>
          <a:xfrm flipH="1">
            <a:off x="340237" y="297712"/>
            <a:ext cx="3075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600" b="1" dirty="0"/>
              <a:t>Ingredient</a:t>
            </a:r>
            <a:r>
              <a:rPr kumimoji="1" lang="zh-CN" altLang="en-US" sz="2600" b="1" dirty="0"/>
              <a:t> </a:t>
            </a:r>
            <a:r>
              <a:rPr kumimoji="1" lang="en-US" altLang="zh-CN" sz="2600" b="1" dirty="0"/>
              <a:t>Decoder</a:t>
            </a:r>
            <a:endParaRPr kumimoji="1" lang="zh-CN" altLang="en-US" sz="2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433E2-9B46-BE4D-81BB-67A828509A63}"/>
              </a:ext>
            </a:extLst>
          </p:cNvPr>
          <p:cNvSpPr txBox="1"/>
          <p:nvPr/>
        </p:nvSpPr>
        <p:spPr>
          <a:xfrm>
            <a:off x="703309" y="1332606"/>
            <a:ext cx="4826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Ingredients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generated</a:t>
            </a:r>
            <a:r>
              <a:rPr lang="zh-CN" altLang="en-US" sz="2000" dirty="0"/>
              <a:t> </a:t>
            </a:r>
            <a:r>
              <a:rPr lang="en-US" altLang="zh-CN" sz="2000" dirty="0"/>
              <a:t>either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list</a:t>
            </a:r>
            <a:r>
              <a:rPr lang="zh-CN" altLang="en-US" sz="2000" dirty="0"/>
              <a:t> </a:t>
            </a:r>
            <a:r>
              <a:rPr lang="en-US" altLang="zh-CN" sz="2000" dirty="0"/>
              <a:t>or</a:t>
            </a:r>
            <a:r>
              <a:rPr lang="zh-CN" altLang="en-US" sz="2000" dirty="0"/>
              <a:t> </a:t>
            </a:r>
            <a:r>
              <a:rPr lang="en-US" altLang="zh-CN" sz="2000" dirty="0"/>
              <a:t>set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84B4D-C9DC-8D44-9E8A-57D457680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552" y="2675277"/>
            <a:ext cx="4885249" cy="31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6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B7ED01-38C8-4240-B924-3CCCB64F4310}"/>
              </a:ext>
            </a:extLst>
          </p:cNvPr>
          <p:cNvSpPr txBox="1"/>
          <p:nvPr/>
        </p:nvSpPr>
        <p:spPr>
          <a:xfrm>
            <a:off x="605117" y="457201"/>
            <a:ext cx="4223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Variable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sized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list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of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ingredients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A25F4-70F2-BB44-83CA-AD5F87386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7" y="2977777"/>
            <a:ext cx="5740400" cy="111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44BF60-76F7-6849-A163-4C91B3036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4" t="3247" r="11369" b="9499"/>
          <a:stretch/>
        </p:blipFill>
        <p:spPr>
          <a:xfrm>
            <a:off x="6549262" y="1388649"/>
            <a:ext cx="5317565" cy="4325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0375D-E7A6-5B42-96D3-A039FC27DB7C}"/>
              </a:ext>
            </a:extLst>
          </p:cNvPr>
          <p:cNvSpPr txBox="1"/>
          <p:nvPr/>
        </p:nvSpPr>
        <p:spPr>
          <a:xfrm>
            <a:off x="7263450" y="918866"/>
            <a:ext cx="84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</a:t>
            </a:r>
            <a:r>
              <a:rPr lang="zh-CN" altLang="en-US" sz="3600" dirty="0"/>
              <a:t>：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53E981-4B04-2341-8BB2-9FE34CC9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07" y="4623356"/>
            <a:ext cx="5051420" cy="5139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6B3FA-3E60-D047-881B-9BD542F043D0}"/>
              </a:ext>
            </a:extLst>
          </p:cNvPr>
          <p:cNvSpPr txBox="1"/>
          <p:nvPr/>
        </p:nvSpPr>
        <p:spPr>
          <a:xfrm>
            <a:off x="789133" y="1744291"/>
            <a:ext cx="537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Ordered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Factorize</a:t>
            </a:r>
            <a:r>
              <a:rPr lang="zh-CN" altLang="en-US" dirty="0"/>
              <a:t> </a:t>
            </a:r>
            <a:r>
              <a:rPr lang="en-US" altLang="zh-CN" dirty="0"/>
              <a:t>probability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conditional</a:t>
            </a:r>
            <a:r>
              <a:rPr lang="zh-CN" altLang="en-US" dirty="0"/>
              <a:t> </a:t>
            </a:r>
            <a:r>
              <a:rPr lang="en-US" altLang="zh-CN" dirty="0"/>
              <a:t>probabilities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A47A69-DFA7-7D4E-BC4C-A55A39A77971}"/>
              </a:ext>
            </a:extLst>
          </p:cNvPr>
          <p:cNvSpPr txBox="1"/>
          <p:nvPr/>
        </p:nvSpPr>
        <p:spPr>
          <a:xfrm>
            <a:off x="605117" y="457201"/>
            <a:ext cx="422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Variable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sized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set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of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ingredients</a:t>
            </a:r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BD2BCB-1E46-DA40-94E6-07CF356B2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2" b="14480"/>
          <a:stretch/>
        </p:blipFill>
        <p:spPr>
          <a:xfrm>
            <a:off x="1979843" y="2800552"/>
            <a:ext cx="8232314" cy="26858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B8A8A2-F0E5-7242-9584-0DD3E7F7FBCD}"/>
              </a:ext>
            </a:extLst>
          </p:cNvPr>
          <p:cNvSpPr txBox="1"/>
          <p:nvPr/>
        </p:nvSpPr>
        <p:spPr>
          <a:xfrm>
            <a:off x="779930" y="1640541"/>
            <a:ext cx="419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Element</a:t>
            </a:r>
            <a:r>
              <a:rPr lang="zh-CN" altLang="en-US" dirty="0"/>
              <a:t> </a:t>
            </a:r>
            <a:r>
              <a:rPr lang="en-US" altLang="zh-CN" dirty="0"/>
              <a:t>dependencies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Unordered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78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35B489-9EE7-5040-978F-3D73EBB23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785" y="1655483"/>
            <a:ext cx="6540500" cy="462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97048-D30A-8D48-BCD3-0B95B4F7102B}"/>
              </a:ext>
            </a:extLst>
          </p:cNvPr>
          <p:cNvSpPr txBox="1"/>
          <p:nvPr/>
        </p:nvSpPr>
        <p:spPr>
          <a:xfrm>
            <a:off x="605117" y="457201"/>
            <a:ext cx="453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Variable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sized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set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of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ingredients: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1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0A61F-34F8-534C-9A28-040604EC4FC4}"/>
              </a:ext>
            </a:extLst>
          </p:cNvPr>
          <p:cNvSpPr/>
          <p:nvPr/>
        </p:nvSpPr>
        <p:spPr>
          <a:xfrm>
            <a:off x="929715" y="2733346"/>
            <a:ext cx="2911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Remove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order:</a:t>
            </a:r>
          </a:p>
        </p:txBody>
      </p:sp>
    </p:spTree>
    <p:extLst>
      <p:ext uri="{BB962C8B-B14F-4D97-AF65-F5344CB8AC3E}">
        <p14:creationId xmlns:p14="http://schemas.microsoft.com/office/powerpoint/2010/main" val="128584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248</Words>
  <Application>Microsoft Macintosh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余 天予</dc:creator>
  <cp:lastModifiedBy>余 天予</cp:lastModifiedBy>
  <cp:revision>12</cp:revision>
  <dcterms:created xsi:type="dcterms:W3CDTF">2019-09-18T10:15:54Z</dcterms:created>
  <dcterms:modified xsi:type="dcterms:W3CDTF">2019-09-18T12:15:10Z</dcterms:modified>
</cp:coreProperties>
</file>