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3"/>
    <p:restoredTop sz="94714"/>
  </p:normalViewPr>
  <p:slideViewPr>
    <p:cSldViewPr snapToGrid="0" snapToObjects="1">
      <p:cViewPr varScale="1">
        <p:scale>
          <a:sx n="152" d="100"/>
          <a:sy n="152" d="100"/>
        </p:scale>
        <p:origin x="12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DF250-9DFA-6649-A56F-8B1A6DEFA052}"/>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4CABCD22-6C1A-FD47-8985-C31C0E8493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538EA135-24CA-8548-B257-B6CD21CF11D2}"/>
              </a:ext>
            </a:extLst>
          </p:cNvPr>
          <p:cNvSpPr>
            <a:spLocks noGrp="1"/>
          </p:cNvSpPr>
          <p:nvPr>
            <p:ph type="dt" sz="half" idx="10"/>
          </p:nvPr>
        </p:nvSpPr>
        <p:spPr/>
        <p:txBody>
          <a:bodyPr/>
          <a:lstStyle/>
          <a:p>
            <a:fld id="{19B567C4-BCEF-1B42-A6FB-3B3AB08A7EA2}" type="datetimeFigureOut">
              <a:rPr kumimoji="1" lang="zh-CN" altLang="en-US" smtClean="0"/>
              <a:t>2019/8/15</a:t>
            </a:fld>
            <a:endParaRPr kumimoji="1" lang="zh-CN" altLang="en-US"/>
          </a:p>
        </p:txBody>
      </p:sp>
      <p:sp>
        <p:nvSpPr>
          <p:cNvPr id="5" name="页脚占位符 4">
            <a:extLst>
              <a:ext uri="{FF2B5EF4-FFF2-40B4-BE49-F238E27FC236}">
                <a16:creationId xmlns:a16="http://schemas.microsoft.com/office/drawing/2014/main" id="{F4947A74-7F80-C84D-8917-423682AA4D9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38A874AE-1B2F-0341-8338-4B33EA248F7F}"/>
              </a:ext>
            </a:extLst>
          </p:cNvPr>
          <p:cNvSpPr>
            <a:spLocks noGrp="1"/>
          </p:cNvSpPr>
          <p:nvPr>
            <p:ph type="sldNum" sz="quarter" idx="12"/>
          </p:nvPr>
        </p:nvSpPr>
        <p:spPr/>
        <p:txBody>
          <a:bodyPr/>
          <a:lstStyle/>
          <a:p>
            <a:fld id="{ED5176F6-9DD5-F34D-9F50-C327A233815C}" type="slidenum">
              <a:rPr kumimoji="1" lang="zh-CN" altLang="en-US" smtClean="0"/>
              <a:t>‹#›</a:t>
            </a:fld>
            <a:endParaRPr kumimoji="1" lang="zh-CN" altLang="en-US"/>
          </a:p>
        </p:txBody>
      </p:sp>
    </p:spTree>
    <p:extLst>
      <p:ext uri="{BB962C8B-B14F-4D97-AF65-F5344CB8AC3E}">
        <p14:creationId xmlns:p14="http://schemas.microsoft.com/office/powerpoint/2010/main" val="269202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5C2D3A-29EA-F742-80F5-4D13C80CBE7F}"/>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06768280-2345-FE4F-A797-0018F6C7F966}"/>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733FEB6E-074C-9F47-A4F3-136A8E5EFFE1}"/>
              </a:ext>
            </a:extLst>
          </p:cNvPr>
          <p:cNvSpPr>
            <a:spLocks noGrp="1"/>
          </p:cNvSpPr>
          <p:nvPr>
            <p:ph type="dt" sz="half" idx="10"/>
          </p:nvPr>
        </p:nvSpPr>
        <p:spPr/>
        <p:txBody>
          <a:bodyPr/>
          <a:lstStyle/>
          <a:p>
            <a:fld id="{19B567C4-BCEF-1B42-A6FB-3B3AB08A7EA2}" type="datetimeFigureOut">
              <a:rPr kumimoji="1" lang="zh-CN" altLang="en-US" smtClean="0"/>
              <a:t>2019/8/15</a:t>
            </a:fld>
            <a:endParaRPr kumimoji="1" lang="zh-CN" altLang="en-US"/>
          </a:p>
        </p:txBody>
      </p:sp>
      <p:sp>
        <p:nvSpPr>
          <p:cNvPr id="5" name="页脚占位符 4">
            <a:extLst>
              <a:ext uri="{FF2B5EF4-FFF2-40B4-BE49-F238E27FC236}">
                <a16:creationId xmlns:a16="http://schemas.microsoft.com/office/drawing/2014/main" id="{FDBBDBED-0491-A64F-8EA7-92E2716AE09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7EB013F-8273-9C49-AD32-5A2AA91B67AD}"/>
              </a:ext>
            </a:extLst>
          </p:cNvPr>
          <p:cNvSpPr>
            <a:spLocks noGrp="1"/>
          </p:cNvSpPr>
          <p:nvPr>
            <p:ph type="sldNum" sz="quarter" idx="12"/>
          </p:nvPr>
        </p:nvSpPr>
        <p:spPr/>
        <p:txBody>
          <a:bodyPr/>
          <a:lstStyle/>
          <a:p>
            <a:fld id="{ED5176F6-9DD5-F34D-9F50-C327A233815C}" type="slidenum">
              <a:rPr kumimoji="1" lang="zh-CN" altLang="en-US" smtClean="0"/>
              <a:t>‹#›</a:t>
            </a:fld>
            <a:endParaRPr kumimoji="1" lang="zh-CN" altLang="en-US"/>
          </a:p>
        </p:txBody>
      </p:sp>
    </p:spTree>
    <p:extLst>
      <p:ext uri="{BB962C8B-B14F-4D97-AF65-F5344CB8AC3E}">
        <p14:creationId xmlns:p14="http://schemas.microsoft.com/office/powerpoint/2010/main" val="138440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71352C3-1207-CC45-832F-F737958E2F11}"/>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14A5EA70-825B-9545-9B6E-8EE6F9271F1D}"/>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86149467-0CFF-E443-BAD6-F1A81ED61659}"/>
              </a:ext>
            </a:extLst>
          </p:cNvPr>
          <p:cNvSpPr>
            <a:spLocks noGrp="1"/>
          </p:cNvSpPr>
          <p:nvPr>
            <p:ph type="dt" sz="half" idx="10"/>
          </p:nvPr>
        </p:nvSpPr>
        <p:spPr/>
        <p:txBody>
          <a:bodyPr/>
          <a:lstStyle/>
          <a:p>
            <a:fld id="{19B567C4-BCEF-1B42-A6FB-3B3AB08A7EA2}" type="datetimeFigureOut">
              <a:rPr kumimoji="1" lang="zh-CN" altLang="en-US" smtClean="0"/>
              <a:t>2019/8/15</a:t>
            </a:fld>
            <a:endParaRPr kumimoji="1" lang="zh-CN" altLang="en-US"/>
          </a:p>
        </p:txBody>
      </p:sp>
      <p:sp>
        <p:nvSpPr>
          <p:cNvPr id="5" name="页脚占位符 4">
            <a:extLst>
              <a:ext uri="{FF2B5EF4-FFF2-40B4-BE49-F238E27FC236}">
                <a16:creationId xmlns:a16="http://schemas.microsoft.com/office/drawing/2014/main" id="{05D120A7-0842-3F41-8BEC-CDF23271163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45B073E-4F46-7843-988F-579A2D63F2B8}"/>
              </a:ext>
            </a:extLst>
          </p:cNvPr>
          <p:cNvSpPr>
            <a:spLocks noGrp="1"/>
          </p:cNvSpPr>
          <p:nvPr>
            <p:ph type="sldNum" sz="quarter" idx="12"/>
          </p:nvPr>
        </p:nvSpPr>
        <p:spPr/>
        <p:txBody>
          <a:bodyPr/>
          <a:lstStyle/>
          <a:p>
            <a:fld id="{ED5176F6-9DD5-F34D-9F50-C327A233815C}" type="slidenum">
              <a:rPr kumimoji="1" lang="zh-CN" altLang="en-US" smtClean="0"/>
              <a:t>‹#›</a:t>
            </a:fld>
            <a:endParaRPr kumimoji="1" lang="zh-CN" altLang="en-US"/>
          </a:p>
        </p:txBody>
      </p:sp>
    </p:spTree>
    <p:extLst>
      <p:ext uri="{BB962C8B-B14F-4D97-AF65-F5344CB8AC3E}">
        <p14:creationId xmlns:p14="http://schemas.microsoft.com/office/powerpoint/2010/main" val="351318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6B0B6E-7499-A34D-B578-C59908C21B1C}"/>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C1990207-3B55-8B48-8D28-9CC4C0C931AF}"/>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BF86103F-99AF-8B43-BC8C-8A40C0CAB0A6}"/>
              </a:ext>
            </a:extLst>
          </p:cNvPr>
          <p:cNvSpPr>
            <a:spLocks noGrp="1"/>
          </p:cNvSpPr>
          <p:nvPr>
            <p:ph type="dt" sz="half" idx="10"/>
          </p:nvPr>
        </p:nvSpPr>
        <p:spPr/>
        <p:txBody>
          <a:bodyPr/>
          <a:lstStyle/>
          <a:p>
            <a:fld id="{19B567C4-BCEF-1B42-A6FB-3B3AB08A7EA2}" type="datetimeFigureOut">
              <a:rPr kumimoji="1" lang="zh-CN" altLang="en-US" smtClean="0"/>
              <a:t>2019/8/15</a:t>
            </a:fld>
            <a:endParaRPr kumimoji="1" lang="zh-CN" altLang="en-US"/>
          </a:p>
        </p:txBody>
      </p:sp>
      <p:sp>
        <p:nvSpPr>
          <p:cNvPr id="5" name="页脚占位符 4">
            <a:extLst>
              <a:ext uri="{FF2B5EF4-FFF2-40B4-BE49-F238E27FC236}">
                <a16:creationId xmlns:a16="http://schemas.microsoft.com/office/drawing/2014/main" id="{B4311536-CFFD-8E48-ACFF-10726E68D2C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484C689-0E11-7840-982D-FD6992DAD0EF}"/>
              </a:ext>
            </a:extLst>
          </p:cNvPr>
          <p:cNvSpPr>
            <a:spLocks noGrp="1"/>
          </p:cNvSpPr>
          <p:nvPr>
            <p:ph type="sldNum" sz="quarter" idx="12"/>
          </p:nvPr>
        </p:nvSpPr>
        <p:spPr/>
        <p:txBody>
          <a:bodyPr/>
          <a:lstStyle/>
          <a:p>
            <a:fld id="{ED5176F6-9DD5-F34D-9F50-C327A233815C}" type="slidenum">
              <a:rPr kumimoji="1" lang="zh-CN" altLang="en-US" smtClean="0"/>
              <a:t>‹#›</a:t>
            </a:fld>
            <a:endParaRPr kumimoji="1" lang="zh-CN" altLang="en-US"/>
          </a:p>
        </p:txBody>
      </p:sp>
    </p:spTree>
    <p:extLst>
      <p:ext uri="{BB962C8B-B14F-4D97-AF65-F5344CB8AC3E}">
        <p14:creationId xmlns:p14="http://schemas.microsoft.com/office/powerpoint/2010/main" val="97941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21AC33-FC32-964F-933F-D4A966A81517}"/>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AC26F926-6314-4942-B559-0968AEDD0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F833A7C1-09CC-0A48-8739-43839C0294D6}"/>
              </a:ext>
            </a:extLst>
          </p:cNvPr>
          <p:cNvSpPr>
            <a:spLocks noGrp="1"/>
          </p:cNvSpPr>
          <p:nvPr>
            <p:ph type="dt" sz="half" idx="10"/>
          </p:nvPr>
        </p:nvSpPr>
        <p:spPr/>
        <p:txBody>
          <a:bodyPr/>
          <a:lstStyle/>
          <a:p>
            <a:fld id="{19B567C4-BCEF-1B42-A6FB-3B3AB08A7EA2}" type="datetimeFigureOut">
              <a:rPr kumimoji="1" lang="zh-CN" altLang="en-US" smtClean="0"/>
              <a:t>2019/8/15</a:t>
            </a:fld>
            <a:endParaRPr kumimoji="1" lang="zh-CN" altLang="en-US"/>
          </a:p>
        </p:txBody>
      </p:sp>
      <p:sp>
        <p:nvSpPr>
          <p:cNvPr id="5" name="页脚占位符 4">
            <a:extLst>
              <a:ext uri="{FF2B5EF4-FFF2-40B4-BE49-F238E27FC236}">
                <a16:creationId xmlns:a16="http://schemas.microsoft.com/office/drawing/2014/main" id="{5EA84E81-A0D4-CB4B-BFFD-C622B932DC1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91FB3D7-4358-F94A-BE35-ABB476D2EE24}"/>
              </a:ext>
            </a:extLst>
          </p:cNvPr>
          <p:cNvSpPr>
            <a:spLocks noGrp="1"/>
          </p:cNvSpPr>
          <p:nvPr>
            <p:ph type="sldNum" sz="quarter" idx="12"/>
          </p:nvPr>
        </p:nvSpPr>
        <p:spPr/>
        <p:txBody>
          <a:bodyPr/>
          <a:lstStyle/>
          <a:p>
            <a:fld id="{ED5176F6-9DD5-F34D-9F50-C327A233815C}" type="slidenum">
              <a:rPr kumimoji="1" lang="zh-CN" altLang="en-US" smtClean="0"/>
              <a:t>‹#›</a:t>
            </a:fld>
            <a:endParaRPr kumimoji="1" lang="zh-CN" altLang="en-US"/>
          </a:p>
        </p:txBody>
      </p:sp>
    </p:spTree>
    <p:extLst>
      <p:ext uri="{BB962C8B-B14F-4D97-AF65-F5344CB8AC3E}">
        <p14:creationId xmlns:p14="http://schemas.microsoft.com/office/powerpoint/2010/main" val="302655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2DCF7E-F0F1-CA46-994C-B736DB143AC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13472538-ED3F-034C-B4E4-689D426BF9BE}"/>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DD3CAAF6-4DFB-6A47-AC21-F910F366AEB9}"/>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9DD694B1-0FF2-C74B-B5CE-EFFD4072B385}"/>
              </a:ext>
            </a:extLst>
          </p:cNvPr>
          <p:cNvSpPr>
            <a:spLocks noGrp="1"/>
          </p:cNvSpPr>
          <p:nvPr>
            <p:ph type="dt" sz="half" idx="10"/>
          </p:nvPr>
        </p:nvSpPr>
        <p:spPr/>
        <p:txBody>
          <a:bodyPr/>
          <a:lstStyle/>
          <a:p>
            <a:fld id="{19B567C4-BCEF-1B42-A6FB-3B3AB08A7EA2}" type="datetimeFigureOut">
              <a:rPr kumimoji="1" lang="zh-CN" altLang="en-US" smtClean="0"/>
              <a:t>2019/8/15</a:t>
            </a:fld>
            <a:endParaRPr kumimoji="1" lang="zh-CN" altLang="en-US"/>
          </a:p>
        </p:txBody>
      </p:sp>
      <p:sp>
        <p:nvSpPr>
          <p:cNvPr id="6" name="页脚占位符 5">
            <a:extLst>
              <a:ext uri="{FF2B5EF4-FFF2-40B4-BE49-F238E27FC236}">
                <a16:creationId xmlns:a16="http://schemas.microsoft.com/office/drawing/2014/main" id="{2543CEA1-9801-8044-870B-62C9AE5B360D}"/>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F331C52D-6DFA-4440-AFCD-FF7780B9FB76}"/>
              </a:ext>
            </a:extLst>
          </p:cNvPr>
          <p:cNvSpPr>
            <a:spLocks noGrp="1"/>
          </p:cNvSpPr>
          <p:nvPr>
            <p:ph type="sldNum" sz="quarter" idx="12"/>
          </p:nvPr>
        </p:nvSpPr>
        <p:spPr/>
        <p:txBody>
          <a:bodyPr/>
          <a:lstStyle/>
          <a:p>
            <a:fld id="{ED5176F6-9DD5-F34D-9F50-C327A233815C}" type="slidenum">
              <a:rPr kumimoji="1" lang="zh-CN" altLang="en-US" smtClean="0"/>
              <a:t>‹#›</a:t>
            </a:fld>
            <a:endParaRPr kumimoji="1" lang="zh-CN" altLang="en-US"/>
          </a:p>
        </p:txBody>
      </p:sp>
    </p:spTree>
    <p:extLst>
      <p:ext uri="{BB962C8B-B14F-4D97-AF65-F5344CB8AC3E}">
        <p14:creationId xmlns:p14="http://schemas.microsoft.com/office/powerpoint/2010/main" val="265168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0808AF-31A3-644A-9D19-28118A3ED3D8}"/>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5CB591AE-730D-E342-90D0-813E163A38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E8F0F386-DA48-A34A-9ADE-770FFBA86D32}"/>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81E60F86-1B76-F443-ACA9-E80A1BF781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81F9F1A4-7EE0-614A-9F48-6499CEBA7F2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3DAFF531-655F-3C45-A84A-2933D32C2D09}"/>
              </a:ext>
            </a:extLst>
          </p:cNvPr>
          <p:cNvSpPr>
            <a:spLocks noGrp="1"/>
          </p:cNvSpPr>
          <p:nvPr>
            <p:ph type="dt" sz="half" idx="10"/>
          </p:nvPr>
        </p:nvSpPr>
        <p:spPr/>
        <p:txBody>
          <a:bodyPr/>
          <a:lstStyle/>
          <a:p>
            <a:fld id="{19B567C4-BCEF-1B42-A6FB-3B3AB08A7EA2}" type="datetimeFigureOut">
              <a:rPr kumimoji="1" lang="zh-CN" altLang="en-US" smtClean="0"/>
              <a:t>2019/8/15</a:t>
            </a:fld>
            <a:endParaRPr kumimoji="1" lang="zh-CN" altLang="en-US"/>
          </a:p>
        </p:txBody>
      </p:sp>
      <p:sp>
        <p:nvSpPr>
          <p:cNvPr id="8" name="页脚占位符 7">
            <a:extLst>
              <a:ext uri="{FF2B5EF4-FFF2-40B4-BE49-F238E27FC236}">
                <a16:creationId xmlns:a16="http://schemas.microsoft.com/office/drawing/2014/main" id="{2860EFDE-ADC9-5C4C-8939-AD2CF3120CE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0FD6A881-4316-8E42-A1DB-F24EEA77F7AC}"/>
              </a:ext>
            </a:extLst>
          </p:cNvPr>
          <p:cNvSpPr>
            <a:spLocks noGrp="1"/>
          </p:cNvSpPr>
          <p:nvPr>
            <p:ph type="sldNum" sz="quarter" idx="12"/>
          </p:nvPr>
        </p:nvSpPr>
        <p:spPr/>
        <p:txBody>
          <a:bodyPr/>
          <a:lstStyle/>
          <a:p>
            <a:fld id="{ED5176F6-9DD5-F34D-9F50-C327A233815C}" type="slidenum">
              <a:rPr kumimoji="1" lang="zh-CN" altLang="en-US" smtClean="0"/>
              <a:t>‹#›</a:t>
            </a:fld>
            <a:endParaRPr kumimoji="1" lang="zh-CN" altLang="en-US"/>
          </a:p>
        </p:txBody>
      </p:sp>
    </p:spTree>
    <p:extLst>
      <p:ext uri="{BB962C8B-B14F-4D97-AF65-F5344CB8AC3E}">
        <p14:creationId xmlns:p14="http://schemas.microsoft.com/office/powerpoint/2010/main" val="714790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B77414-3E26-194D-848C-BECBA45AFB85}"/>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66018F46-65E8-1F46-818D-90BCE97A1664}"/>
              </a:ext>
            </a:extLst>
          </p:cNvPr>
          <p:cNvSpPr>
            <a:spLocks noGrp="1"/>
          </p:cNvSpPr>
          <p:nvPr>
            <p:ph type="dt" sz="half" idx="10"/>
          </p:nvPr>
        </p:nvSpPr>
        <p:spPr/>
        <p:txBody>
          <a:bodyPr/>
          <a:lstStyle/>
          <a:p>
            <a:fld id="{19B567C4-BCEF-1B42-A6FB-3B3AB08A7EA2}" type="datetimeFigureOut">
              <a:rPr kumimoji="1" lang="zh-CN" altLang="en-US" smtClean="0"/>
              <a:t>2019/8/15</a:t>
            </a:fld>
            <a:endParaRPr kumimoji="1" lang="zh-CN" altLang="en-US"/>
          </a:p>
        </p:txBody>
      </p:sp>
      <p:sp>
        <p:nvSpPr>
          <p:cNvPr id="4" name="页脚占位符 3">
            <a:extLst>
              <a:ext uri="{FF2B5EF4-FFF2-40B4-BE49-F238E27FC236}">
                <a16:creationId xmlns:a16="http://schemas.microsoft.com/office/drawing/2014/main" id="{D078A1BC-E88B-2A47-95D2-0BE3FBAD1FD8}"/>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26E36823-5EFE-2448-8B62-57EEC2DF25BE}"/>
              </a:ext>
            </a:extLst>
          </p:cNvPr>
          <p:cNvSpPr>
            <a:spLocks noGrp="1"/>
          </p:cNvSpPr>
          <p:nvPr>
            <p:ph type="sldNum" sz="quarter" idx="12"/>
          </p:nvPr>
        </p:nvSpPr>
        <p:spPr/>
        <p:txBody>
          <a:bodyPr/>
          <a:lstStyle/>
          <a:p>
            <a:fld id="{ED5176F6-9DD5-F34D-9F50-C327A233815C}" type="slidenum">
              <a:rPr kumimoji="1" lang="zh-CN" altLang="en-US" smtClean="0"/>
              <a:t>‹#›</a:t>
            </a:fld>
            <a:endParaRPr kumimoji="1" lang="zh-CN" altLang="en-US"/>
          </a:p>
        </p:txBody>
      </p:sp>
    </p:spTree>
    <p:extLst>
      <p:ext uri="{BB962C8B-B14F-4D97-AF65-F5344CB8AC3E}">
        <p14:creationId xmlns:p14="http://schemas.microsoft.com/office/powerpoint/2010/main" val="61524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0BE04C-807C-AD47-A5BF-6B994A1B3B37}"/>
              </a:ext>
            </a:extLst>
          </p:cNvPr>
          <p:cNvSpPr>
            <a:spLocks noGrp="1"/>
          </p:cNvSpPr>
          <p:nvPr>
            <p:ph type="dt" sz="half" idx="10"/>
          </p:nvPr>
        </p:nvSpPr>
        <p:spPr/>
        <p:txBody>
          <a:bodyPr/>
          <a:lstStyle/>
          <a:p>
            <a:fld id="{19B567C4-BCEF-1B42-A6FB-3B3AB08A7EA2}" type="datetimeFigureOut">
              <a:rPr kumimoji="1" lang="zh-CN" altLang="en-US" smtClean="0"/>
              <a:t>2019/8/15</a:t>
            </a:fld>
            <a:endParaRPr kumimoji="1" lang="zh-CN" altLang="en-US"/>
          </a:p>
        </p:txBody>
      </p:sp>
      <p:sp>
        <p:nvSpPr>
          <p:cNvPr id="3" name="页脚占位符 2">
            <a:extLst>
              <a:ext uri="{FF2B5EF4-FFF2-40B4-BE49-F238E27FC236}">
                <a16:creationId xmlns:a16="http://schemas.microsoft.com/office/drawing/2014/main" id="{1566FEE4-CA8B-0B4A-ABF1-9E51A6F127F5}"/>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C73116F6-9153-7947-816E-D221562239BB}"/>
              </a:ext>
            </a:extLst>
          </p:cNvPr>
          <p:cNvSpPr>
            <a:spLocks noGrp="1"/>
          </p:cNvSpPr>
          <p:nvPr>
            <p:ph type="sldNum" sz="quarter" idx="12"/>
          </p:nvPr>
        </p:nvSpPr>
        <p:spPr/>
        <p:txBody>
          <a:bodyPr/>
          <a:lstStyle/>
          <a:p>
            <a:fld id="{ED5176F6-9DD5-F34D-9F50-C327A233815C}" type="slidenum">
              <a:rPr kumimoji="1" lang="zh-CN" altLang="en-US" smtClean="0"/>
              <a:t>‹#›</a:t>
            </a:fld>
            <a:endParaRPr kumimoji="1" lang="zh-CN" altLang="en-US"/>
          </a:p>
        </p:txBody>
      </p:sp>
    </p:spTree>
    <p:extLst>
      <p:ext uri="{BB962C8B-B14F-4D97-AF65-F5344CB8AC3E}">
        <p14:creationId xmlns:p14="http://schemas.microsoft.com/office/powerpoint/2010/main" val="93885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62D987-D35C-8342-B07F-627909A791F0}"/>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C914C5C7-BAB5-8644-9EA1-C12D124DA9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E8F87D21-79EB-6248-8582-51BF83B6C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FA8C55B1-9B40-1948-9389-07AA7661D129}"/>
              </a:ext>
            </a:extLst>
          </p:cNvPr>
          <p:cNvSpPr>
            <a:spLocks noGrp="1"/>
          </p:cNvSpPr>
          <p:nvPr>
            <p:ph type="dt" sz="half" idx="10"/>
          </p:nvPr>
        </p:nvSpPr>
        <p:spPr/>
        <p:txBody>
          <a:bodyPr/>
          <a:lstStyle/>
          <a:p>
            <a:fld id="{19B567C4-BCEF-1B42-A6FB-3B3AB08A7EA2}" type="datetimeFigureOut">
              <a:rPr kumimoji="1" lang="zh-CN" altLang="en-US" smtClean="0"/>
              <a:t>2019/8/15</a:t>
            </a:fld>
            <a:endParaRPr kumimoji="1" lang="zh-CN" altLang="en-US"/>
          </a:p>
        </p:txBody>
      </p:sp>
      <p:sp>
        <p:nvSpPr>
          <p:cNvPr id="6" name="页脚占位符 5">
            <a:extLst>
              <a:ext uri="{FF2B5EF4-FFF2-40B4-BE49-F238E27FC236}">
                <a16:creationId xmlns:a16="http://schemas.microsoft.com/office/drawing/2014/main" id="{3A026C01-1A59-5847-9CA7-C5CB4B4094D4}"/>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87DDB7B8-E004-3648-BC44-A097CC290C76}"/>
              </a:ext>
            </a:extLst>
          </p:cNvPr>
          <p:cNvSpPr>
            <a:spLocks noGrp="1"/>
          </p:cNvSpPr>
          <p:nvPr>
            <p:ph type="sldNum" sz="quarter" idx="12"/>
          </p:nvPr>
        </p:nvSpPr>
        <p:spPr/>
        <p:txBody>
          <a:bodyPr/>
          <a:lstStyle/>
          <a:p>
            <a:fld id="{ED5176F6-9DD5-F34D-9F50-C327A233815C}" type="slidenum">
              <a:rPr kumimoji="1" lang="zh-CN" altLang="en-US" smtClean="0"/>
              <a:t>‹#›</a:t>
            </a:fld>
            <a:endParaRPr kumimoji="1" lang="zh-CN" altLang="en-US"/>
          </a:p>
        </p:txBody>
      </p:sp>
    </p:spTree>
    <p:extLst>
      <p:ext uri="{BB962C8B-B14F-4D97-AF65-F5344CB8AC3E}">
        <p14:creationId xmlns:p14="http://schemas.microsoft.com/office/powerpoint/2010/main" val="668180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2D2AB3-77FF-394C-ACFC-4BC1457E164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0652F695-59E3-0147-A183-114AEA05B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B4AA8B27-7E3D-544B-AFF2-4F4A3AEB3C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69086BAD-E983-9740-887D-2556B166018E}"/>
              </a:ext>
            </a:extLst>
          </p:cNvPr>
          <p:cNvSpPr>
            <a:spLocks noGrp="1"/>
          </p:cNvSpPr>
          <p:nvPr>
            <p:ph type="dt" sz="half" idx="10"/>
          </p:nvPr>
        </p:nvSpPr>
        <p:spPr/>
        <p:txBody>
          <a:bodyPr/>
          <a:lstStyle/>
          <a:p>
            <a:fld id="{19B567C4-BCEF-1B42-A6FB-3B3AB08A7EA2}" type="datetimeFigureOut">
              <a:rPr kumimoji="1" lang="zh-CN" altLang="en-US" smtClean="0"/>
              <a:t>2019/8/15</a:t>
            </a:fld>
            <a:endParaRPr kumimoji="1" lang="zh-CN" altLang="en-US"/>
          </a:p>
        </p:txBody>
      </p:sp>
      <p:sp>
        <p:nvSpPr>
          <p:cNvPr id="6" name="页脚占位符 5">
            <a:extLst>
              <a:ext uri="{FF2B5EF4-FFF2-40B4-BE49-F238E27FC236}">
                <a16:creationId xmlns:a16="http://schemas.microsoft.com/office/drawing/2014/main" id="{CDA92E30-A974-C741-B28A-F18940E5048D}"/>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E32CE1DB-F7B6-F24D-A5E9-01C1CF66515E}"/>
              </a:ext>
            </a:extLst>
          </p:cNvPr>
          <p:cNvSpPr>
            <a:spLocks noGrp="1"/>
          </p:cNvSpPr>
          <p:nvPr>
            <p:ph type="sldNum" sz="quarter" idx="12"/>
          </p:nvPr>
        </p:nvSpPr>
        <p:spPr/>
        <p:txBody>
          <a:bodyPr/>
          <a:lstStyle/>
          <a:p>
            <a:fld id="{ED5176F6-9DD5-F34D-9F50-C327A233815C}" type="slidenum">
              <a:rPr kumimoji="1" lang="zh-CN" altLang="en-US" smtClean="0"/>
              <a:t>‹#›</a:t>
            </a:fld>
            <a:endParaRPr kumimoji="1" lang="zh-CN" altLang="en-US"/>
          </a:p>
        </p:txBody>
      </p:sp>
    </p:spTree>
    <p:extLst>
      <p:ext uri="{BB962C8B-B14F-4D97-AF65-F5344CB8AC3E}">
        <p14:creationId xmlns:p14="http://schemas.microsoft.com/office/powerpoint/2010/main" val="40149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07606F6-0002-6446-A9C7-B5D5B8CA5E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10B6780F-731C-524A-96C6-A6AF773B56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C925EA5C-217C-BF41-9311-CBA3BB8E6F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567C4-BCEF-1B42-A6FB-3B3AB08A7EA2}" type="datetimeFigureOut">
              <a:rPr kumimoji="1" lang="zh-CN" altLang="en-US" smtClean="0"/>
              <a:t>2019/8/15</a:t>
            </a:fld>
            <a:endParaRPr kumimoji="1" lang="zh-CN" altLang="en-US"/>
          </a:p>
        </p:txBody>
      </p:sp>
      <p:sp>
        <p:nvSpPr>
          <p:cNvPr id="5" name="页脚占位符 4">
            <a:extLst>
              <a:ext uri="{FF2B5EF4-FFF2-40B4-BE49-F238E27FC236}">
                <a16:creationId xmlns:a16="http://schemas.microsoft.com/office/drawing/2014/main" id="{1788F1FC-64F9-E042-B3EE-3AC1DD1659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EEF1E12D-9FA1-3B4B-8F9F-A2F426C7F0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176F6-9DD5-F34D-9F50-C327A233815C}" type="slidenum">
              <a:rPr kumimoji="1" lang="zh-CN" altLang="en-US" smtClean="0"/>
              <a:t>‹#›</a:t>
            </a:fld>
            <a:endParaRPr kumimoji="1" lang="zh-CN" altLang="en-US"/>
          </a:p>
        </p:txBody>
      </p:sp>
    </p:spTree>
    <p:extLst>
      <p:ext uri="{BB962C8B-B14F-4D97-AF65-F5344CB8AC3E}">
        <p14:creationId xmlns:p14="http://schemas.microsoft.com/office/powerpoint/2010/main" val="1190821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ms.comp.nus.edu.sg/research/vidvrd/predicate.txt" TargetMode="External"/><Relationship Id="rId2" Type="http://schemas.openxmlformats.org/officeDocument/2006/relationships/hyperlink" Target="https://lms.comp.nus.edu.sg/research/vidvrd/object.txt" TargetMode="External"/><Relationship Id="rId1" Type="http://schemas.openxmlformats.org/officeDocument/2006/relationships/slideLayout" Target="../slideLayouts/slideLayout2.xml"/><Relationship Id="rId6" Type="http://schemas.openxmlformats.org/officeDocument/2006/relationships/hyperlink" Target="https://lms.comp.nus.edu.sg/research/vidor/predicate.html" TargetMode="External"/><Relationship Id="rId5" Type="http://schemas.openxmlformats.org/officeDocument/2006/relationships/hyperlink" Target="https://lms.comp.nus.edu.sg/research/vidor/entity.html" TargetMode="External"/><Relationship Id="rId4" Type="http://schemas.openxmlformats.org/officeDocument/2006/relationships/hyperlink" Target="https://multimediacommons.wordpress.com/yfcc100m-core-datase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81D9872-EE58-0C4B-BF34-0AB96F47BC5B}"/>
              </a:ext>
            </a:extLst>
          </p:cNvPr>
          <p:cNvPicPr>
            <a:picLocks noChangeAspect="1"/>
          </p:cNvPicPr>
          <p:nvPr/>
        </p:nvPicPr>
        <p:blipFill>
          <a:blip r:embed="rId2"/>
          <a:stretch>
            <a:fillRect/>
          </a:stretch>
        </p:blipFill>
        <p:spPr>
          <a:xfrm>
            <a:off x="1251358" y="1029109"/>
            <a:ext cx="9689284" cy="3921177"/>
          </a:xfrm>
          <a:prstGeom prst="rect">
            <a:avLst/>
          </a:prstGeom>
        </p:spPr>
      </p:pic>
      <p:sp>
        <p:nvSpPr>
          <p:cNvPr id="5" name="文本框 4">
            <a:extLst>
              <a:ext uri="{FF2B5EF4-FFF2-40B4-BE49-F238E27FC236}">
                <a16:creationId xmlns:a16="http://schemas.microsoft.com/office/drawing/2014/main" id="{550A4BDC-18F1-094D-BF5B-062DF8B9CD2B}"/>
              </a:ext>
            </a:extLst>
          </p:cNvPr>
          <p:cNvSpPr txBox="1"/>
          <p:nvPr/>
        </p:nvSpPr>
        <p:spPr>
          <a:xfrm>
            <a:off x="7482981" y="5436066"/>
            <a:ext cx="2709644" cy="461665"/>
          </a:xfrm>
          <a:prstGeom prst="rect">
            <a:avLst/>
          </a:prstGeom>
          <a:noFill/>
        </p:spPr>
        <p:txBody>
          <a:bodyPr wrap="square" rtlCol="0">
            <a:spAutoFit/>
          </a:bodyPr>
          <a:lstStyle/>
          <a:p>
            <a:r>
              <a:rPr kumimoji="1" lang="en-US" altLang="zh-CN" sz="2400" b="1" dirty="0"/>
              <a:t>BMVC</a:t>
            </a:r>
            <a:r>
              <a:rPr kumimoji="1" lang="zh-CN" altLang="en-US" sz="2400" b="1" dirty="0"/>
              <a:t> </a:t>
            </a:r>
            <a:r>
              <a:rPr kumimoji="1" lang="en-US" altLang="zh-CN" sz="2400" b="1" dirty="0"/>
              <a:t>2019</a:t>
            </a:r>
            <a:r>
              <a:rPr kumimoji="1" lang="zh-CN" altLang="en-US" sz="2400" b="1" dirty="0"/>
              <a:t> </a:t>
            </a:r>
            <a:r>
              <a:rPr kumimoji="1" lang="en-US" altLang="zh-CN" sz="2400" b="1" dirty="0"/>
              <a:t>Oral</a:t>
            </a:r>
            <a:endParaRPr kumimoji="1" lang="zh-CN" altLang="en-US" sz="2400" b="1" dirty="0"/>
          </a:p>
        </p:txBody>
      </p:sp>
    </p:spTree>
    <p:extLst>
      <p:ext uri="{BB962C8B-B14F-4D97-AF65-F5344CB8AC3E}">
        <p14:creationId xmlns:p14="http://schemas.microsoft.com/office/powerpoint/2010/main" val="3003449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1A2A700-DAB1-F24B-AE36-CB0E84A4C872}"/>
              </a:ext>
            </a:extLst>
          </p:cNvPr>
          <p:cNvSpPr txBox="1"/>
          <p:nvPr/>
        </p:nvSpPr>
        <p:spPr>
          <a:xfrm>
            <a:off x="1468074" y="1283516"/>
            <a:ext cx="7977931" cy="1200329"/>
          </a:xfrm>
          <a:prstGeom prst="rect">
            <a:avLst/>
          </a:prstGeom>
          <a:noFill/>
        </p:spPr>
        <p:txBody>
          <a:bodyPr wrap="square" rtlCol="0">
            <a:spAutoFit/>
          </a:bodyPr>
          <a:lstStyle/>
          <a:p>
            <a:r>
              <a:rPr lang="en" altLang="zh-CN" dirty="0"/>
              <a:t> The dataset contains 1,000 videos selected from ILVSRC2016-VID dataset based on whether the video contains clear visual relations. It is split into 800 training set and 200 test set, and covers common </a:t>
            </a:r>
            <a:r>
              <a:rPr lang="en" altLang="zh-CN" dirty="0">
                <a:hlinkClick r:id="rId2"/>
              </a:rPr>
              <a:t>subject/objects</a:t>
            </a:r>
            <a:r>
              <a:rPr lang="en" altLang="zh-CN" dirty="0"/>
              <a:t> of 35 categories and</a:t>
            </a:r>
            <a:r>
              <a:rPr lang="zh-CN" altLang="en-US" dirty="0"/>
              <a:t> </a:t>
            </a:r>
            <a:r>
              <a:rPr lang="en" altLang="zh-CN" dirty="0">
                <a:hlinkClick r:id="rId3"/>
              </a:rPr>
              <a:t>predicates</a:t>
            </a:r>
            <a:r>
              <a:rPr lang="en" altLang="zh-CN" dirty="0"/>
              <a:t> of 132 categories.</a:t>
            </a:r>
            <a:endParaRPr kumimoji="1" lang="zh-CN" altLang="en-US" dirty="0"/>
          </a:p>
        </p:txBody>
      </p:sp>
      <p:sp>
        <p:nvSpPr>
          <p:cNvPr id="5" name="文本框 4">
            <a:extLst>
              <a:ext uri="{FF2B5EF4-FFF2-40B4-BE49-F238E27FC236}">
                <a16:creationId xmlns:a16="http://schemas.microsoft.com/office/drawing/2014/main" id="{B0146836-041F-1242-9916-4FEAF1C4D35C}"/>
              </a:ext>
            </a:extLst>
          </p:cNvPr>
          <p:cNvSpPr txBox="1"/>
          <p:nvPr/>
        </p:nvSpPr>
        <p:spPr>
          <a:xfrm>
            <a:off x="629174" y="629174"/>
            <a:ext cx="2835479" cy="369332"/>
          </a:xfrm>
          <a:prstGeom prst="rect">
            <a:avLst/>
          </a:prstGeom>
          <a:noFill/>
        </p:spPr>
        <p:txBody>
          <a:bodyPr wrap="square" rtlCol="0">
            <a:spAutoFit/>
          </a:bodyPr>
          <a:lstStyle/>
          <a:p>
            <a:r>
              <a:rPr kumimoji="1" lang="en-US" altLang="zh-CN" b="1" dirty="0"/>
              <a:t>ImageNet-</a:t>
            </a:r>
            <a:r>
              <a:rPr kumimoji="1" lang="en-US" altLang="zh-CN" b="1" dirty="0" err="1"/>
              <a:t>VidVRD</a:t>
            </a:r>
            <a:r>
              <a:rPr kumimoji="1" lang="zh-CN" altLang="en-US" b="1" dirty="0"/>
              <a:t> </a:t>
            </a:r>
            <a:r>
              <a:rPr kumimoji="1" lang="en-US" altLang="zh-CN" b="1" dirty="0"/>
              <a:t>2017</a:t>
            </a:r>
            <a:endParaRPr kumimoji="1" lang="zh-CN" altLang="en-US" b="1" dirty="0"/>
          </a:p>
        </p:txBody>
      </p:sp>
      <p:sp>
        <p:nvSpPr>
          <p:cNvPr id="6" name="文本框 5">
            <a:extLst>
              <a:ext uri="{FF2B5EF4-FFF2-40B4-BE49-F238E27FC236}">
                <a16:creationId xmlns:a16="http://schemas.microsoft.com/office/drawing/2014/main" id="{9726F2CB-6072-4F4B-85B5-943B76B404C9}"/>
              </a:ext>
            </a:extLst>
          </p:cNvPr>
          <p:cNvSpPr txBox="1"/>
          <p:nvPr/>
        </p:nvSpPr>
        <p:spPr>
          <a:xfrm>
            <a:off x="662730" y="2887211"/>
            <a:ext cx="1702965" cy="369332"/>
          </a:xfrm>
          <a:prstGeom prst="rect">
            <a:avLst/>
          </a:prstGeom>
          <a:noFill/>
        </p:spPr>
        <p:txBody>
          <a:bodyPr wrap="square" rtlCol="0">
            <a:spAutoFit/>
          </a:bodyPr>
          <a:lstStyle/>
          <a:p>
            <a:r>
              <a:rPr kumimoji="1" lang="en-US" altLang="zh-CN" b="1" dirty="0" err="1"/>
              <a:t>VidOR</a:t>
            </a:r>
            <a:r>
              <a:rPr kumimoji="1" lang="zh-CN" altLang="en-US" b="1" dirty="0"/>
              <a:t> </a:t>
            </a:r>
            <a:r>
              <a:rPr kumimoji="1" lang="en-US" altLang="zh-CN" b="1" dirty="0"/>
              <a:t>2019</a:t>
            </a:r>
            <a:endParaRPr kumimoji="1" lang="zh-CN" altLang="en-US" b="1" dirty="0"/>
          </a:p>
        </p:txBody>
      </p:sp>
      <p:sp>
        <p:nvSpPr>
          <p:cNvPr id="7" name="文本框 6">
            <a:extLst>
              <a:ext uri="{FF2B5EF4-FFF2-40B4-BE49-F238E27FC236}">
                <a16:creationId xmlns:a16="http://schemas.microsoft.com/office/drawing/2014/main" id="{3094AED5-0B7C-7B4D-BC84-F4794E5E778C}"/>
              </a:ext>
            </a:extLst>
          </p:cNvPr>
          <p:cNvSpPr txBox="1"/>
          <p:nvPr/>
        </p:nvSpPr>
        <p:spPr>
          <a:xfrm>
            <a:off x="1112939" y="3489820"/>
            <a:ext cx="9966121" cy="2308324"/>
          </a:xfrm>
          <a:prstGeom prst="rect">
            <a:avLst/>
          </a:prstGeom>
          <a:noFill/>
        </p:spPr>
        <p:txBody>
          <a:bodyPr wrap="square" rtlCol="0">
            <a:spAutoFit/>
          </a:bodyPr>
          <a:lstStyle/>
          <a:p>
            <a:r>
              <a:rPr lang="en" altLang="zh-CN" dirty="0" err="1"/>
              <a:t>VidOR</a:t>
            </a:r>
            <a:r>
              <a:rPr lang="en" altLang="zh-CN" dirty="0"/>
              <a:t> (Video Object Relation) dataset contains 10,000 videos (98.6 hours) from </a:t>
            </a:r>
            <a:r>
              <a:rPr lang="en" altLang="zh-CN" dirty="0">
                <a:hlinkClick r:id="rId4"/>
              </a:rPr>
              <a:t>YFCC100M collection</a:t>
            </a:r>
            <a:r>
              <a:rPr lang="en" altLang="zh-CN" dirty="0"/>
              <a:t> together with a large amount of fine-grained annotations for relation understanding. In particular, 80 categories of </a:t>
            </a:r>
            <a:r>
              <a:rPr lang="en" altLang="zh-CN" dirty="0">
                <a:hlinkClick r:id="rId5"/>
              </a:rPr>
              <a:t>objects</a:t>
            </a:r>
            <a:r>
              <a:rPr lang="en" altLang="zh-CN" dirty="0"/>
              <a:t> are annotated with bounding-box trajectory to indicate their </a:t>
            </a:r>
            <a:r>
              <a:rPr lang="en" altLang="zh-CN" dirty="0" err="1"/>
              <a:t>spatio</a:t>
            </a:r>
            <a:r>
              <a:rPr lang="en" altLang="zh-CN" dirty="0"/>
              <a:t>-temporal location in the videos; and 50 categories of relation </a:t>
            </a:r>
            <a:r>
              <a:rPr lang="en" altLang="zh-CN" dirty="0">
                <a:hlinkClick r:id="rId6"/>
              </a:rPr>
              <a:t>predicates</a:t>
            </a:r>
            <a:r>
              <a:rPr lang="en" altLang="zh-CN" dirty="0"/>
              <a:t> are annotated among all pairs of annotated objects with starting and ending frame index. In total, there are around 50,000 object and 380,000 relation instances annotated. To use the dataset for model development, we split the dataset into 7,000 videos for training, 835 videos for validation, and 2,165 videos for testing.</a:t>
            </a:r>
            <a:endParaRPr kumimoji="1" lang="zh-CN" altLang="en-US" dirty="0"/>
          </a:p>
        </p:txBody>
      </p:sp>
    </p:spTree>
    <p:extLst>
      <p:ext uri="{BB962C8B-B14F-4D97-AF65-F5344CB8AC3E}">
        <p14:creationId xmlns:p14="http://schemas.microsoft.com/office/powerpoint/2010/main" val="1132077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137A81E-6F39-474A-AFA7-FE989BFEF2DC}"/>
              </a:ext>
            </a:extLst>
          </p:cNvPr>
          <p:cNvSpPr txBox="1"/>
          <p:nvPr/>
        </p:nvSpPr>
        <p:spPr>
          <a:xfrm>
            <a:off x="1191236" y="2514671"/>
            <a:ext cx="1702965" cy="369332"/>
          </a:xfrm>
          <a:prstGeom prst="rect">
            <a:avLst/>
          </a:prstGeom>
          <a:noFill/>
        </p:spPr>
        <p:txBody>
          <a:bodyPr wrap="square" rtlCol="0">
            <a:spAutoFit/>
          </a:bodyPr>
          <a:lstStyle/>
          <a:p>
            <a:r>
              <a:rPr kumimoji="1" lang="en-US" altLang="zh-CN" b="1" dirty="0"/>
              <a:t>Strength</a:t>
            </a:r>
            <a:endParaRPr kumimoji="1" lang="zh-CN" altLang="en-US" b="1" dirty="0"/>
          </a:p>
        </p:txBody>
      </p:sp>
      <p:sp>
        <p:nvSpPr>
          <p:cNvPr id="5" name="文本框 4">
            <a:extLst>
              <a:ext uri="{FF2B5EF4-FFF2-40B4-BE49-F238E27FC236}">
                <a16:creationId xmlns:a16="http://schemas.microsoft.com/office/drawing/2014/main" id="{2D3F9545-CF7D-AB40-A413-20F4B6C44E61}"/>
              </a:ext>
            </a:extLst>
          </p:cNvPr>
          <p:cNvSpPr txBox="1"/>
          <p:nvPr/>
        </p:nvSpPr>
        <p:spPr>
          <a:xfrm>
            <a:off x="1879135" y="3023846"/>
            <a:ext cx="5788403" cy="646331"/>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dirty="0"/>
              <a:t>disambiguate</a:t>
            </a:r>
            <a:r>
              <a:rPr kumimoji="1" lang="zh-CN" altLang="en-US" dirty="0"/>
              <a:t> </a:t>
            </a:r>
            <a:r>
              <a:rPr kumimoji="1" lang="en-US" altLang="zh-CN" dirty="0"/>
              <a:t>similar</a:t>
            </a:r>
            <a:r>
              <a:rPr kumimoji="1" lang="zh-CN" altLang="en-US" dirty="0"/>
              <a:t> </a:t>
            </a:r>
            <a:r>
              <a:rPr kumimoji="1" lang="en-US" altLang="zh-CN" dirty="0"/>
              <a:t>predicates</a:t>
            </a:r>
          </a:p>
          <a:p>
            <a:pPr marL="285750" indent="-285750">
              <a:buFont typeface="Arial" panose="020B0604020202020204" pitchFamily="34" charset="0"/>
              <a:buChar char="•"/>
            </a:pPr>
            <a:r>
              <a:rPr kumimoji="1" lang="en-US" altLang="zh-CN" dirty="0"/>
              <a:t>dynamic</a:t>
            </a:r>
            <a:r>
              <a:rPr kumimoji="1" lang="zh-CN" altLang="en-US" dirty="0"/>
              <a:t> </a:t>
            </a:r>
            <a:r>
              <a:rPr kumimoji="1" lang="en-US" altLang="zh-CN" dirty="0"/>
              <a:t>relations</a:t>
            </a:r>
            <a:r>
              <a:rPr kumimoji="1" lang="zh-CN" altLang="en-US" dirty="0"/>
              <a:t> </a:t>
            </a:r>
            <a:r>
              <a:rPr kumimoji="1" lang="en-US" altLang="zh-CN" dirty="0">
                <a:sym typeface="Wingdings" pitchFamily="2" charset="2"/>
              </a:rPr>
              <a:t></a:t>
            </a:r>
            <a:r>
              <a:rPr kumimoji="1" lang="zh-CN" altLang="en-US" dirty="0">
                <a:sym typeface="Wingdings" pitchFamily="2" charset="2"/>
              </a:rPr>
              <a:t> </a:t>
            </a:r>
            <a:r>
              <a:rPr kumimoji="1" lang="en-US" altLang="zh-CN" dirty="0">
                <a:sym typeface="Wingdings" pitchFamily="2" charset="2"/>
              </a:rPr>
              <a:t>more</a:t>
            </a:r>
            <a:r>
              <a:rPr kumimoji="1" lang="zh-CN" altLang="en-US" dirty="0">
                <a:sym typeface="Wingdings" pitchFamily="2" charset="2"/>
              </a:rPr>
              <a:t> </a:t>
            </a:r>
            <a:r>
              <a:rPr kumimoji="1" lang="en-US" altLang="zh-CN" dirty="0">
                <a:sym typeface="Wingdings" pitchFamily="2" charset="2"/>
              </a:rPr>
              <a:t>general</a:t>
            </a:r>
            <a:r>
              <a:rPr kumimoji="1" lang="zh-CN" altLang="en-US" dirty="0">
                <a:sym typeface="Wingdings" pitchFamily="2" charset="2"/>
              </a:rPr>
              <a:t> </a:t>
            </a:r>
            <a:r>
              <a:rPr kumimoji="1" lang="en-US" altLang="zh-CN" dirty="0">
                <a:sym typeface="Wingdings" pitchFamily="2" charset="2"/>
              </a:rPr>
              <a:t>and</a:t>
            </a:r>
            <a:r>
              <a:rPr kumimoji="1" lang="zh-CN" altLang="en-US" dirty="0">
                <a:sym typeface="Wingdings" pitchFamily="2" charset="2"/>
              </a:rPr>
              <a:t> </a:t>
            </a:r>
            <a:r>
              <a:rPr kumimoji="1" lang="en-US" altLang="zh-CN" dirty="0">
                <a:sym typeface="Wingdings" pitchFamily="2" charset="2"/>
              </a:rPr>
              <a:t>feasible</a:t>
            </a:r>
            <a:endParaRPr kumimoji="1" lang="zh-CN" altLang="en-US" dirty="0"/>
          </a:p>
        </p:txBody>
      </p:sp>
      <p:sp>
        <p:nvSpPr>
          <p:cNvPr id="6" name="文本框 5">
            <a:extLst>
              <a:ext uri="{FF2B5EF4-FFF2-40B4-BE49-F238E27FC236}">
                <a16:creationId xmlns:a16="http://schemas.microsoft.com/office/drawing/2014/main" id="{4C6E6382-E646-D845-B1A2-ADD094B40060}"/>
              </a:ext>
            </a:extLst>
          </p:cNvPr>
          <p:cNvSpPr txBox="1"/>
          <p:nvPr/>
        </p:nvSpPr>
        <p:spPr>
          <a:xfrm>
            <a:off x="1191236" y="3928844"/>
            <a:ext cx="1702965" cy="369332"/>
          </a:xfrm>
          <a:prstGeom prst="rect">
            <a:avLst/>
          </a:prstGeom>
          <a:noFill/>
        </p:spPr>
        <p:txBody>
          <a:bodyPr wrap="square" rtlCol="0">
            <a:spAutoFit/>
          </a:bodyPr>
          <a:lstStyle/>
          <a:p>
            <a:r>
              <a:rPr kumimoji="1" lang="en-US" altLang="zh-CN" b="1" dirty="0"/>
              <a:t>Challenge</a:t>
            </a:r>
            <a:endParaRPr kumimoji="1" lang="zh-CN" altLang="en-US" b="1" dirty="0"/>
          </a:p>
        </p:txBody>
      </p:sp>
      <p:sp>
        <p:nvSpPr>
          <p:cNvPr id="8" name="文本框 7">
            <a:extLst>
              <a:ext uri="{FF2B5EF4-FFF2-40B4-BE49-F238E27FC236}">
                <a16:creationId xmlns:a16="http://schemas.microsoft.com/office/drawing/2014/main" id="{C2BCD020-24C0-BC47-BDEB-16D6873001EC}"/>
              </a:ext>
            </a:extLst>
          </p:cNvPr>
          <p:cNvSpPr txBox="1"/>
          <p:nvPr/>
        </p:nvSpPr>
        <p:spPr>
          <a:xfrm>
            <a:off x="1954635" y="4504888"/>
            <a:ext cx="8531604" cy="1789529"/>
          </a:xfrm>
          <a:prstGeom prst="rect">
            <a:avLst/>
          </a:prstGeom>
          <a:noFill/>
        </p:spPr>
        <p:txBody>
          <a:bodyPr wrap="square" rtlCol="0">
            <a:spAutoFit/>
          </a:bodyPr>
          <a:lstStyle/>
          <a:p>
            <a:pPr marL="285750" indent="-285750">
              <a:lnSpc>
                <a:spcPct val="125000"/>
              </a:lnSpc>
              <a:buFont typeface="Arial" panose="020B0604020202020204" pitchFamily="34" charset="0"/>
              <a:buChar char="•"/>
            </a:pPr>
            <a:r>
              <a:rPr kumimoji="1" lang="en-US" altLang="zh-CN" dirty="0"/>
              <a:t>require</a:t>
            </a:r>
            <a:r>
              <a:rPr kumimoji="1" lang="zh-CN" altLang="en-US" dirty="0"/>
              <a:t> </a:t>
            </a:r>
            <a:r>
              <a:rPr kumimoji="1" lang="en-US" altLang="zh-CN" dirty="0"/>
              <a:t>to</a:t>
            </a:r>
            <a:r>
              <a:rPr kumimoji="1" lang="zh-CN" altLang="en-US" dirty="0"/>
              <a:t> </a:t>
            </a:r>
            <a:r>
              <a:rPr kumimoji="1" lang="en-US" altLang="zh-CN" dirty="0"/>
              <a:t>localize</a:t>
            </a:r>
            <a:r>
              <a:rPr kumimoji="1" lang="zh-CN" altLang="en-US" dirty="0"/>
              <a:t> </a:t>
            </a:r>
            <a:r>
              <a:rPr kumimoji="1" lang="en-US" altLang="zh-CN" dirty="0"/>
              <a:t>objects</a:t>
            </a:r>
            <a:r>
              <a:rPr kumimoji="1" lang="zh-CN" altLang="en-US" dirty="0"/>
              <a:t> </a:t>
            </a:r>
            <a:r>
              <a:rPr kumimoji="1" lang="en-US" altLang="zh-CN" dirty="0"/>
              <a:t>with</a:t>
            </a:r>
            <a:r>
              <a:rPr kumimoji="1" lang="zh-CN" altLang="en-US" dirty="0"/>
              <a:t> </a:t>
            </a:r>
            <a:r>
              <a:rPr kumimoji="1" lang="en-US" altLang="zh-CN" dirty="0"/>
              <a:t>bounding</a:t>
            </a:r>
            <a:r>
              <a:rPr kumimoji="1" lang="zh-CN" altLang="en-US" dirty="0"/>
              <a:t> </a:t>
            </a:r>
            <a:r>
              <a:rPr kumimoji="1" lang="en-US" altLang="zh-CN" dirty="0"/>
              <a:t>box</a:t>
            </a:r>
            <a:r>
              <a:rPr kumimoji="1" lang="zh-CN" altLang="en-US" dirty="0"/>
              <a:t> </a:t>
            </a:r>
            <a:r>
              <a:rPr kumimoji="1" lang="en-US" altLang="zh-CN" dirty="0"/>
              <a:t>trajectories</a:t>
            </a:r>
          </a:p>
          <a:p>
            <a:pPr marL="285750" indent="-285750">
              <a:lnSpc>
                <a:spcPct val="125000"/>
              </a:lnSpc>
              <a:buFont typeface="Arial" panose="020B0604020202020204" pitchFamily="34" charset="0"/>
              <a:buChar char="•"/>
            </a:pPr>
            <a:r>
              <a:rPr lang="en" altLang="zh-CN" dirty="0"/>
              <a:t>needs to temporally localize the visual relations within maximal duration </a:t>
            </a:r>
          </a:p>
          <a:p>
            <a:pPr marL="285750" indent="-285750">
              <a:lnSpc>
                <a:spcPct val="125000"/>
              </a:lnSpc>
              <a:buFont typeface="Arial" panose="020B0604020202020204" pitchFamily="34" charset="0"/>
              <a:buChar char="•"/>
            </a:pPr>
            <a:r>
              <a:rPr lang="en" altLang="zh-CN" dirty="0"/>
              <a:t>needs to predict more types of visual relations than </a:t>
            </a:r>
            <a:r>
              <a:rPr lang="en" altLang="zh-CN" dirty="0" err="1"/>
              <a:t>ImgVRD</a:t>
            </a:r>
            <a:r>
              <a:rPr lang="en" altLang="zh-CN" dirty="0"/>
              <a:t> because some visual relations can only be detected in videos, such as “A-towards-B” and “A-faster than-B”. </a:t>
            </a:r>
          </a:p>
        </p:txBody>
      </p:sp>
      <p:pic>
        <p:nvPicPr>
          <p:cNvPr id="9" name="图片 8">
            <a:extLst>
              <a:ext uri="{FF2B5EF4-FFF2-40B4-BE49-F238E27FC236}">
                <a16:creationId xmlns:a16="http://schemas.microsoft.com/office/drawing/2014/main" id="{9A1BEE36-DC72-D444-A56C-C42FE42771F4}"/>
              </a:ext>
            </a:extLst>
          </p:cNvPr>
          <p:cNvPicPr>
            <a:picLocks noChangeAspect="1"/>
          </p:cNvPicPr>
          <p:nvPr/>
        </p:nvPicPr>
        <p:blipFill>
          <a:blip r:embed="rId2"/>
          <a:stretch>
            <a:fillRect/>
          </a:stretch>
        </p:blipFill>
        <p:spPr>
          <a:xfrm>
            <a:off x="2894201" y="173351"/>
            <a:ext cx="6658063" cy="2514112"/>
          </a:xfrm>
          <a:prstGeom prst="rect">
            <a:avLst/>
          </a:prstGeom>
        </p:spPr>
      </p:pic>
    </p:spTree>
    <p:extLst>
      <p:ext uri="{BB962C8B-B14F-4D97-AF65-F5344CB8AC3E}">
        <p14:creationId xmlns:p14="http://schemas.microsoft.com/office/powerpoint/2010/main" val="1672700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D9FE0D-4BAE-6E46-BA48-E678C4E5B063}"/>
              </a:ext>
            </a:extLst>
          </p:cNvPr>
          <p:cNvSpPr txBox="1"/>
          <p:nvPr/>
        </p:nvSpPr>
        <p:spPr>
          <a:xfrm>
            <a:off x="461393" y="258033"/>
            <a:ext cx="1702965" cy="461665"/>
          </a:xfrm>
          <a:prstGeom prst="rect">
            <a:avLst/>
          </a:prstGeom>
          <a:noFill/>
        </p:spPr>
        <p:txBody>
          <a:bodyPr wrap="square" rtlCol="0">
            <a:spAutoFit/>
          </a:bodyPr>
          <a:lstStyle/>
          <a:p>
            <a:r>
              <a:rPr kumimoji="1" lang="en-US" altLang="zh-CN" sz="2400" b="1" dirty="0"/>
              <a:t>Dataset</a:t>
            </a:r>
            <a:endParaRPr kumimoji="1" lang="zh-CN" altLang="en-US" sz="2400" b="1" dirty="0"/>
          </a:p>
        </p:txBody>
      </p:sp>
      <p:sp>
        <p:nvSpPr>
          <p:cNvPr id="5" name="文本框 4">
            <a:extLst>
              <a:ext uri="{FF2B5EF4-FFF2-40B4-BE49-F238E27FC236}">
                <a16:creationId xmlns:a16="http://schemas.microsoft.com/office/drawing/2014/main" id="{D1C47A89-9708-664E-B17B-EB6857337D18}"/>
              </a:ext>
            </a:extLst>
          </p:cNvPr>
          <p:cNvSpPr txBox="1"/>
          <p:nvPr/>
        </p:nvSpPr>
        <p:spPr>
          <a:xfrm>
            <a:off x="780176" y="1025044"/>
            <a:ext cx="8514826" cy="3520772"/>
          </a:xfrm>
          <a:prstGeom prst="rect">
            <a:avLst/>
          </a:prstGeom>
          <a:noFill/>
        </p:spPr>
        <p:txBody>
          <a:bodyPr wrap="square" rtlCol="0">
            <a:spAutoFit/>
          </a:bodyPr>
          <a:lstStyle/>
          <a:p>
            <a:pPr>
              <a:lnSpc>
                <a:spcPct val="125000"/>
              </a:lnSpc>
            </a:pPr>
            <a:r>
              <a:rPr lang="en" altLang="zh-CN" b="1" dirty="0"/>
              <a:t>Transitive verb</a:t>
            </a:r>
            <a:r>
              <a:rPr lang="en" altLang="zh-CN" dirty="0"/>
              <a:t>: bite, chase, drive, fall (off), feed, fight, follow, hold, kick, play, pull, ride, touch, watch; </a:t>
            </a:r>
          </a:p>
          <a:p>
            <a:pPr>
              <a:lnSpc>
                <a:spcPct val="125000"/>
              </a:lnSpc>
            </a:pPr>
            <a:r>
              <a:rPr lang="en" altLang="zh-CN" b="1" dirty="0"/>
              <a:t>Comparative</a:t>
            </a:r>
            <a:r>
              <a:rPr lang="en" altLang="zh-CN" dirty="0"/>
              <a:t>: faster, larger, taller; </a:t>
            </a:r>
          </a:p>
          <a:p>
            <a:pPr>
              <a:lnSpc>
                <a:spcPct val="125000"/>
              </a:lnSpc>
            </a:pPr>
            <a:r>
              <a:rPr lang="en" altLang="zh-CN" b="1" dirty="0"/>
              <a:t>Spatial</a:t>
            </a:r>
            <a:r>
              <a:rPr lang="en" altLang="zh-CN" dirty="0"/>
              <a:t>: above, away, behind, beneath, inside, in front of, next to, on the left of, on the right of, past, towards; </a:t>
            </a:r>
          </a:p>
          <a:p>
            <a:pPr>
              <a:lnSpc>
                <a:spcPct val="125000"/>
              </a:lnSpc>
            </a:pPr>
            <a:r>
              <a:rPr lang="en" altLang="zh-CN" b="1" dirty="0"/>
              <a:t>Intransitive verb</a:t>
            </a:r>
            <a:r>
              <a:rPr lang="en" altLang="zh-CN" dirty="0"/>
              <a:t>: creep, fly, jump, lie, move, run, sit, stand, stop, swim, walk </a:t>
            </a:r>
          </a:p>
          <a:p>
            <a:pPr>
              <a:lnSpc>
                <a:spcPct val="125000"/>
              </a:lnSpc>
            </a:pPr>
            <a:endParaRPr kumimoji="1" lang="en-US" altLang="zh-CN" dirty="0"/>
          </a:p>
          <a:p>
            <a:pPr marL="285750" indent="-285750">
              <a:lnSpc>
                <a:spcPct val="125000"/>
              </a:lnSpc>
              <a:buFont typeface="Arial" panose="020B0604020202020204" pitchFamily="34" charset="0"/>
              <a:buChar char="•"/>
            </a:pPr>
            <a:r>
              <a:rPr kumimoji="1" lang="en-US" altLang="zh-CN" dirty="0"/>
              <a:t>segment</a:t>
            </a:r>
            <a:r>
              <a:rPr kumimoji="1" lang="zh-CN" altLang="en-US" dirty="0"/>
              <a:t> </a:t>
            </a:r>
            <a:r>
              <a:rPr kumimoji="1" lang="en-US" altLang="zh-CN" dirty="0"/>
              <a:t>level</a:t>
            </a:r>
            <a:r>
              <a:rPr kumimoji="1" lang="zh-CN" altLang="en-US" dirty="0"/>
              <a:t> </a:t>
            </a:r>
            <a:r>
              <a:rPr kumimoji="1" lang="en-US" altLang="zh-CN" dirty="0"/>
              <a:t>annotation</a:t>
            </a:r>
          </a:p>
          <a:p>
            <a:pPr marL="285750" indent="-285750">
              <a:lnSpc>
                <a:spcPct val="125000"/>
              </a:lnSpc>
              <a:buFont typeface="Arial" panose="020B0604020202020204" pitchFamily="34" charset="0"/>
              <a:buChar char="•"/>
            </a:pPr>
            <a:r>
              <a:rPr kumimoji="1" lang="en-US" altLang="zh-CN" dirty="0"/>
              <a:t>3219</a:t>
            </a:r>
            <a:r>
              <a:rPr kumimoji="1" lang="zh-CN" altLang="en-US" dirty="0"/>
              <a:t> </a:t>
            </a:r>
            <a:r>
              <a:rPr kumimoji="1" lang="en-US" altLang="zh-CN" dirty="0"/>
              <a:t>relation</a:t>
            </a:r>
            <a:r>
              <a:rPr kumimoji="1" lang="zh-CN" altLang="en-US" dirty="0"/>
              <a:t> </a:t>
            </a:r>
            <a:r>
              <a:rPr kumimoji="1" lang="en-US" altLang="zh-CN" dirty="0"/>
              <a:t>triplets</a:t>
            </a:r>
            <a:r>
              <a:rPr kumimoji="1" lang="zh-CN" altLang="en-US" dirty="0"/>
              <a:t> </a:t>
            </a:r>
            <a:r>
              <a:rPr kumimoji="1" lang="en-US" altLang="zh-CN" dirty="0"/>
              <a:t>(258</a:t>
            </a:r>
            <a:r>
              <a:rPr kumimoji="1" lang="zh-CN" altLang="en-US" dirty="0"/>
              <a:t> </a:t>
            </a:r>
            <a:r>
              <a:rPr kumimoji="1" lang="en-US" altLang="zh-CN" dirty="0"/>
              <a:t>never</a:t>
            </a:r>
            <a:r>
              <a:rPr kumimoji="1" lang="zh-CN" altLang="en-US" dirty="0"/>
              <a:t> </a:t>
            </a:r>
            <a:r>
              <a:rPr kumimoji="1" lang="en-US" altLang="zh-CN" dirty="0"/>
              <a:t>appear</a:t>
            </a:r>
            <a:r>
              <a:rPr kumimoji="1" lang="zh-CN" altLang="en-US" dirty="0"/>
              <a:t> </a:t>
            </a:r>
            <a:r>
              <a:rPr kumimoji="1" lang="en-US" altLang="zh-CN" dirty="0"/>
              <a:t>in</a:t>
            </a:r>
            <a:r>
              <a:rPr kumimoji="1" lang="zh-CN" altLang="en-US" dirty="0"/>
              <a:t> </a:t>
            </a:r>
            <a:r>
              <a:rPr kumimoji="1" lang="en-US" altLang="zh-CN" dirty="0"/>
              <a:t>training)</a:t>
            </a:r>
          </a:p>
          <a:p>
            <a:pPr marL="285750" indent="-285750">
              <a:lnSpc>
                <a:spcPct val="125000"/>
              </a:lnSpc>
              <a:buFont typeface="Arial" panose="020B0604020202020204" pitchFamily="34" charset="0"/>
              <a:buChar char="•"/>
            </a:pPr>
            <a:r>
              <a:rPr kumimoji="1" lang="en-US" altLang="zh-CN" dirty="0"/>
              <a:t>4835</a:t>
            </a:r>
            <a:r>
              <a:rPr kumimoji="1" lang="zh-CN" altLang="en-US" dirty="0"/>
              <a:t> </a:t>
            </a:r>
            <a:r>
              <a:rPr kumimoji="1" lang="en-US" altLang="zh-CN" dirty="0"/>
              <a:t>visual</a:t>
            </a:r>
            <a:r>
              <a:rPr kumimoji="1" lang="zh-CN" altLang="en-US" dirty="0"/>
              <a:t> </a:t>
            </a:r>
            <a:r>
              <a:rPr kumimoji="1" lang="en-US" altLang="zh-CN" dirty="0"/>
              <a:t>relation</a:t>
            </a:r>
            <a:r>
              <a:rPr kumimoji="1" lang="zh-CN" altLang="en-US" dirty="0"/>
              <a:t> </a:t>
            </a:r>
            <a:r>
              <a:rPr kumimoji="1" lang="en-US" altLang="zh-CN" dirty="0"/>
              <a:t>instances</a:t>
            </a:r>
            <a:r>
              <a:rPr kumimoji="1" lang="zh-CN" altLang="en-US" dirty="0"/>
              <a:t> </a:t>
            </a:r>
            <a:r>
              <a:rPr kumimoji="1" lang="en-US" altLang="zh-CN" dirty="0"/>
              <a:t>(432</a:t>
            </a:r>
            <a:r>
              <a:rPr kumimoji="1" lang="zh-CN" altLang="en-US" dirty="0"/>
              <a:t> </a:t>
            </a:r>
            <a:r>
              <a:rPr kumimoji="1" lang="en-US" altLang="zh-CN" dirty="0"/>
              <a:t>instances</a:t>
            </a:r>
            <a:r>
              <a:rPr kumimoji="1" lang="zh-CN" altLang="en-US" dirty="0"/>
              <a:t> </a:t>
            </a:r>
            <a:r>
              <a:rPr kumimoji="1" lang="en-US" altLang="zh-CN" dirty="0"/>
              <a:t>are</a:t>
            </a:r>
            <a:r>
              <a:rPr kumimoji="1" lang="zh-CN" altLang="en-US" dirty="0"/>
              <a:t> </a:t>
            </a:r>
            <a:r>
              <a:rPr kumimoji="1" lang="en-US" altLang="zh-CN" dirty="0"/>
              <a:t>unseen)</a:t>
            </a:r>
          </a:p>
        </p:txBody>
      </p:sp>
      <p:pic>
        <p:nvPicPr>
          <p:cNvPr id="6" name="图片 5">
            <a:extLst>
              <a:ext uri="{FF2B5EF4-FFF2-40B4-BE49-F238E27FC236}">
                <a16:creationId xmlns:a16="http://schemas.microsoft.com/office/drawing/2014/main" id="{9B8E513F-C2CF-3E4D-AE53-CADFD9392EB8}"/>
              </a:ext>
            </a:extLst>
          </p:cNvPr>
          <p:cNvPicPr>
            <a:picLocks noChangeAspect="1"/>
          </p:cNvPicPr>
          <p:nvPr/>
        </p:nvPicPr>
        <p:blipFill>
          <a:blip r:embed="rId2"/>
          <a:stretch>
            <a:fillRect/>
          </a:stretch>
        </p:blipFill>
        <p:spPr>
          <a:xfrm>
            <a:off x="7667538" y="3563137"/>
            <a:ext cx="4379052" cy="2929942"/>
          </a:xfrm>
          <a:prstGeom prst="rect">
            <a:avLst/>
          </a:prstGeom>
        </p:spPr>
      </p:pic>
    </p:spTree>
    <p:extLst>
      <p:ext uri="{BB962C8B-B14F-4D97-AF65-F5344CB8AC3E}">
        <p14:creationId xmlns:p14="http://schemas.microsoft.com/office/powerpoint/2010/main" val="3806324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AD2F322-A0D4-F54F-B88A-4E2DEC6CF47B}"/>
              </a:ext>
            </a:extLst>
          </p:cNvPr>
          <p:cNvPicPr>
            <a:picLocks noChangeAspect="1"/>
          </p:cNvPicPr>
          <p:nvPr/>
        </p:nvPicPr>
        <p:blipFill>
          <a:blip r:embed="rId2"/>
          <a:stretch>
            <a:fillRect/>
          </a:stretch>
        </p:blipFill>
        <p:spPr>
          <a:xfrm>
            <a:off x="580593" y="1367405"/>
            <a:ext cx="11030813" cy="4420773"/>
          </a:xfrm>
          <a:prstGeom prst="rect">
            <a:avLst/>
          </a:prstGeom>
        </p:spPr>
      </p:pic>
      <p:sp>
        <p:nvSpPr>
          <p:cNvPr id="5" name="文本框 4">
            <a:extLst>
              <a:ext uri="{FF2B5EF4-FFF2-40B4-BE49-F238E27FC236}">
                <a16:creationId xmlns:a16="http://schemas.microsoft.com/office/drawing/2014/main" id="{A51634D3-FC33-AA4E-B6CB-986A94F05474}"/>
              </a:ext>
            </a:extLst>
          </p:cNvPr>
          <p:cNvSpPr txBox="1"/>
          <p:nvPr/>
        </p:nvSpPr>
        <p:spPr>
          <a:xfrm>
            <a:off x="580593" y="476146"/>
            <a:ext cx="1702965" cy="461665"/>
          </a:xfrm>
          <a:prstGeom prst="rect">
            <a:avLst/>
          </a:prstGeom>
          <a:noFill/>
        </p:spPr>
        <p:txBody>
          <a:bodyPr wrap="square" rtlCol="0">
            <a:spAutoFit/>
          </a:bodyPr>
          <a:lstStyle/>
          <a:p>
            <a:r>
              <a:rPr kumimoji="1" lang="en-US" altLang="zh-CN" sz="2400" b="1" dirty="0"/>
              <a:t>Pipeline</a:t>
            </a:r>
            <a:endParaRPr kumimoji="1" lang="zh-CN" altLang="en-US" sz="2400" b="1" dirty="0"/>
          </a:p>
        </p:txBody>
      </p:sp>
    </p:spTree>
    <p:extLst>
      <p:ext uri="{BB962C8B-B14F-4D97-AF65-F5344CB8AC3E}">
        <p14:creationId xmlns:p14="http://schemas.microsoft.com/office/powerpoint/2010/main" val="344964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C71A8B5-8A2D-4544-B281-AF665DBC77DE}"/>
              </a:ext>
            </a:extLst>
          </p:cNvPr>
          <p:cNvPicPr>
            <a:picLocks noChangeAspect="1"/>
          </p:cNvPicPr>
          <p:nvPr/>
        </p:nvPicPr>
        <p:blipFill>
          <a:blip r:embed="rId2"/>
          <a:stretch>
            <a:fillRect/>
          </a:stretch>
        </p:blipFill>
        <p:spPr>
          <a:xfrm>
            <a:off x="584182" y="983544"/>
            <a:ext cx="6269723" cy="3068339"/>
          </a:xfrm>
          <a:prstGeom prst="rect">
            <a:avLst/>
          </a:prstGeom>
        </p:spPr>
      </p:pic>
      <p:pic>
        <p:nvPicPr>
          <p:cNvPr id="5" name="图片 4">
            <a:extLst>
              <a:ext uri="{FF2B5EF4-FFF2-40B4-BE49-F238E27FC236}">
                <a16:creationId xmlns:a16="http://schemas.microsoft.com/office/drawing/2014/main" id="{E32A79A9-B505-6E40-936A-4A6C82583578}"/>
              </a:ext>
            </a:extLst>
          </p:cNvPr>
          <p:cNvPicPr>
            <a:picLocks noChangeAspect="1"/>
          </p:cNvPicPr>
          <p:nvPr/>
        </p:nvPicPr>
        <p:blipFill>
          <a:blip r:embed="rId3"/>
          <a:stretch>
            <a:fillRect/>
          </a:stretch>
        </p:blipFill>
        <p:spPr>
          <a:xfrm>
            <a:off x="856290" y="4702147"/>
            <a:ext cx="5602623" cy="702323"/>
          </a:xfrm>
          <a:prstGeom prst="rect">
            <a:avLst/>
          </a:prstGeom>
        </p:spPr>
      </p:pic>
      <p:pic>
        <p:nvPicPr>
          <p:cNvPr id="6" name="图片 5">
            <a:extLst>
              <a:ext uri="{FF2B5EF4-FFF2-40B4-BE49-F238E27FC236}">
                <a16:creationId xmlns:a16="http://schemas.microsoft.com/office/drawing/2014/main" id="{A6787A78-48F1-8749-B0F2-0DFB042D70D8}"/>
              </a:ext>
            </a:extLst>
          </p:cNvPr>
          <p:cNvPicPr>
            <a:picLocks noChangeAspect="1"/>
          </p:cNvPicPr>
          <p:nvPr/>
        </p:nvPicPr>
        <p:blipFill>
          <a:blip r:embed="rId4"/>
          <a:stretch>
            <a:fillRect/>
          </a:stretch>
        </p:blipFill>
        <p:spPr>
          <a:xfrm>
            <a:off x="7075579" y="914400"/>
            <a:ext cx="4532239" cy="4848720"/>
          </a:xfrm>
          <a:prstGeom prst="rect">
            <a:avLst/>
          </a:prstGeom>
        </p:spPr>
      </p:pic>
    </p:spTree>
    <p:extLst>
      <p:ext uri="{BB962C8B-B14F-4D97-AF65-F5344CB8AC3E}">
        <p14:creationId xmlns:p14="http://schemas.microsoft.com/office/powerpoint/2010/main" val="2207652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EB8646A-E8A4-7147-A74C-86B6A38132F9}"/>
              </a:ext>
            </a:extLst>
          </p:cNvPr>
          <p:cNvPicPr>
            <a:picLocks noChangeAspect="1"/>
          </p:cNvPicPr>
          <p:nvPr/>
        </p:nvPicPr>
        <p:blipFill>
          <a:blip r:embed="rId2"/>
          <a:stretch>
            <a:fillRect/>
          </a:stretch>
        </p:blipFill>
        <p:spPr>
          <a:xfrm>
            <a:off x="541905" y="1369965"/>
            <a:ext cx="5352759" cy="3286906"/>
          </a:xfrm>
          <a:prstGeom prst="rect">
            <a:avLst/>
          </a:prstGeom>
        </p:spPr>
      </p:pic>
      <p:pic>
        <p:nvPicPr>
          <p:cNvPr id="5" name="图片 4">
            <a:extLst>
              <a:ext uri="{FF2B5EF4-FFF2-40B4-BE49-F238E27FC236}">
                <a16:creationId xmlns:a16="http://schemas.microsoft.com/office/drawing/2014/main" id="{4AA0CC9A-02FF-EB45-A3CC-8B5DB885C5BA}"/>
              </a:ext>
            </a:extLst>
          </p:cNvPr>
          <p:cNvPicPr>
            <a:picLocks noChangeAspect="1"/>
          </p:cNvPicPr>
          <p:nvPr/>
        </p:nvPicPr>
        <p:blipFill>
          <a:blip r:embed="rId3"/>
          <a:stretch>
            <a:fillRect/>
          </a:stretch>
        </p:blipFill>
        <p:spPr>
          <a:xfrm>
            <a:off x="6406800" y="447005"/>
            <a:ext cx="5430066" cy="2566413"/>
          </a:xfrm>
          <a:prstGeom prst="rect">
            <a:avLst/>
          </a:prstGeom>
        </p:spPr>
      </p:pic>
      <p:pic>
        <p:nvPicPr>
          <p:cNvPr id="6" name="图片 5">
            <a:extLst>
              <a:ext uri="{FF2B5EF4-FFF2-40B4-BE49-F238E27FC236}">
                <a16:creationId xmlns:a16="http://schemas.microsoft.com/office/drawing/2014/main" id="{270996C5-594A-E447-9CAB-C17659E74527}"/>
              </a:ext>
            </a:extLst>
          </p:cNvPr>
          <p:cNvPicPr>
            <a:picLocks noChangeAspect="1"/>
          </p:cNvPicPr>
          <p:nvPr/>
        </p:nvPicPr>
        <p:blipFill>
          <a:blip r:embed="rId4"/>
          <a:stretch>
            <a:fillRect/>
          </a:stretch>
        </p:blipFill>
        <p:spPr>
          <a:xfrm>
            <a:off x="6406800" y="3429000"/>
            <a:ext cx="5280054" cy="2759073"/>
          </a:xfrm>
          <a:prstGeom prst="rect">
            <a:avLst/>
          </a:prstGeom>
        </p:spPr>
      </p:pic>
    </p:spTree>
    <p:extLst>
      <p:ext uri="{BB962C8B-B14F-4D97-AF65-F5344CB8AC3E}">
        <p14:creationId xmlns:p14="http://schemas.microsoft.com/office/powerpoint/2010/main" val="3813768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C531461-CC32-8144-AAD3-66E8709F3CDD}"/>
              </a:ext>
            </a:extLst>
          </p:cNvPr>
          <p:cNvPicPr>
            <a:picLocks noChangeAspect="1"/>
          </p:cNvPicPr>
          <p:nvPr/>
        </p:nvPicPr>
        <p:blipFill>
          <a:blip r:embed="rId2"/>
          <a:stretch>
            <a:fillRect/>
          </a:stretch>
        </p:blipFill>
        <p:spPr>
          <a:xfrm>
            <a:off x="327170" y="409398"/>
            <a:ext cx="11391994" cy="2837142"/>
          </a:xfrm>
          <a:prstGeom prst="rect">
            <a:avLst/>
          </a:prstGeom>
        </p:spPr>
      </p:pic>
      <p:pic>
        <p:nvPicPr>
          <p:cNvPr id="5" name="图片 4">
            <a:extLst>
              <a:ext uri="{FF2B5EF4-FFF2-40B4-BE49-F238E27FC236}">
                <a16:creationId xmlns:a16="http://schemas.microsoft.com/office/drawing/2014/main" id="{CF9BCB7A-8CDA-B84D-9122-1FA94ED736A7}"/>
              </a:ext>
            </a:extLst>
          </p:cNvPr>
          <p:cNvPicPr>
            <a:picLocks noChangeAspect="1"/>
          </p:cNvPicPr>
          <p:nvPr/>
        </p:nvPicPr>
        <p:blipFill>
          <a:blip r:embed="rId3"/>
          <a:stretch>
            <a:fillRect/>
          </a:stretch>
        </p:blipFill>
        <p:spPr>
          <a:xfrm>
            <a:off x="1250251" y="3611461"/>
            <a:ext cx="4416586" cy="2661349"/>
          </a:xfrm>
          <a:prstGeom prst="rect">
            <a:avLst/>
          </a:prstGeom>
        </p:spPr>
      </p:pic>
      <p:pic>
        <p:nvPicPr>
          <p:cNvPr id="6" name="图片 5">
            <a:extLst>
              <a:ext uri="{FF2B5EF4-FFF2-40B4-BE49-F238E27FC236}">
                <a16:creationId xmlns:a16="http://schemas.microsoft.com/office/drawing/2014/main" id="{BBBDE32C-54CE-7840-8C54-6D0CE7BFBC64}"/>
              </a:ext>
            </a:extLst>
          </p:cNvPr>
          <p:cNvPicPr>
            <a:picLocks noChangeAspect="1"/>
          </p:cNvPicPr>
          <p:nvPr/>
        </p:nvPicPr>
        <p:blipFill>
          <a:blip r:embed="rId4"/>
          <a:stretch>
            <a:fillRect/>
          </a:stretch>
        </p:blipFill>
        <p:spPr>
          <a:xfrm>
            <a:off x="6656575" y="3548543"/>
            <a:ext cx="4091936" cy="2971392"/>
          </a:xfrm>
          <a:prstGeom prst="rect">
            <a:avLst/>
          </a:prstGeom>
        </p:spPr>
      </p:pic>
    </p:spTree>
    <p:extLst>
      <p:ext uri="{BB962C8B-B14F-4D97-AF65-F5344CB8AC3E}">
        <p14:creationId xmlns:p14="http://schemas.microsoft.com/office/powerpoint/2010/main" val="14442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231F21E-634B-044D-9D80-CC8E98F16E37}"/>
              </a:ext>
            </a:extLst>
          </p:cNvPr>
          <p:cNvSpPr txBox="1"/>
          <p:nvPr/>
        </p:nvSpPr>
        <p:spPr>
          <a:xfrm>
            <a:off x="729843" y="192947"/>
            <a:ext cx="3632433" cy="461665"/>
          </a:xfrm>
          <a:prstGeom prst="rect">
            <a:avLst/>
          </a:prstGeom>
          <a:noFill/>
        </p:spPr>
        <p:txBody>
          <a:bodyPr wrap="square" rtlCol="0">
            <a:spAutoFit/>
          </a:bodyPr>
          <a:lstStyle/>
          <a:p>
            <a:r>
              <a:rPr kumimoji="1" lang="en-US" altLang="zh-CN" sz="2400" b="1" dirty="0"/>
              <a:t>Problem:</a:t>
            </a:r>
            <a:endParaRPr kumimoji="1" lang="zh-CN" altLang="en-US" sz="2400" b="1" dirty="0"/>
          </a:p>
        </p:txBody>
      </p:sp>
      <p:sp>
        <p:nvSpPr>
          <p:cNvPr id="5" name="文本框 4">
            <a:extLst>
              <a:ext uri="{FF2B5EF4-FFF2-40B4-BE49-F238E27FC236}">
                <a16:creationId xmlns:a16="http://schemas.microsoft.com/office/drawing/2014/main" id="{06E4DCFC-5047-0F4B-9D46-F514C278F687}"/>
              </a:ext>
            </a:extLst>
          </p:cNvPr>
          <p:cNvSpPr txBox="1"/>
          <p:nvPr/>
        </p:nvSpPr>
        <p:spPr>
          <a:xfrm>
            <a:off x="1283516" y="755009"/>
            <a:ext cx="9236278" cy="5367431"/>
          </a:xfrm>
          <a:prstGeom prst="rect">
            <a:avLst/>
          </a:prstGeom>
          <a:noFill/>
        </p:spPr>
        <p:txBody>
          <a:bodyPr wrap="square" rtlCol="0">
            <a:spAutoFit/>
          </a:bodyPr>
          <a:lstStyle/>
          <a:p>
            <a:pPr marL="285750" indent="-285750">
              <a:lnSpc>
                <a:spcPct val="125000"/>
              </a:lnSpc>
              <a:buFont typeface="Arial" panose="020B0604020202020204" pitchFamily="34" charset="0"/>
              <a:buChar char="•"/>
            </a:pPr>
            <a:r>
              <a:rPr kumimoji="1" lang="en-US" altLang="zh-CN" dirty="0"/>
              <a:t>have</a:t>
            </a:r>
            <a:r>
              <a:rPr kumimoji="1" lang="zh-CN" altLang="en-US" dirty="0"/>
              <a:t> </a:t>
            </a:r>
            <a:r>
              <a:rPr kumimoji="1" lang="en-US" altLang="zh-CN" dirty="0"/>
              <a:t>not</a:t>
            </a:r>
            <a:r>
              <a:rPr kumimoji="1" lang="zh-CN" altLang="en-US" dirty="0"/>
              <a:t> </a:t>
            </a:r>
            <a:r>
              <a:rPr lang="en" altLang="zh-CN" dirty="0"/>
              <a:t>not seen a notable improvement or comprehensive analysis in exploiting the structured scene graph for Visual QA </a:t>
            </a:r>
          </a:p>
          <a:p>
            <a:pPr marL="742950" lvl="1" indent="-285750">
              <a:lnSpc>
                <a:spcPct val="125000"/>
              </a:lnSpc>
              <a:buFont typeface="Arial" panose="020B0604020202020204" pitchFamily="34" charset="0"/>
              <a:buChar char="•"/>
            </a:pPr>
            <a:r>
              <a:rPr kumimoji="1" lang="en-US" altLang="zh-CN" sz="1400" dirty="0" err="1"/>
              <a:t>Hedi</a:t>
            </a:r>
            <a:r>
              <a:rPr kumimoji="1" lang="en-US" altLang="zh-CN" sz="1400" dirty="0"/>
              <a:t> Ben-Younes, </a:t>
            </a:r>
            <a:r>
              <a:rPr kumimoji="1" lang="en-US" altLang="zh-CN" sz="1400" dirty="0" err="1"/>
              <a:t>Rémi</a:t>
            </a:r>
            <a:r>
              <a:rPr kumimoji="1" lang="en-US" altLang="zh-CN" sz="1400" dirty="0"/>
              <a:t> </a:t>
            </a:r>
            <a:r>
              <a:rPr kumimoji="1" lang="en-US" altLang="zh-CN" sz="1400" dirty="0" err="1"/>
              <a:t>Cadene</a:t>
            </a:r>
            <a:r>
              <a:rPr kumimoji="1" lang="en-US" altLang="zh-CN" sz="1400" dirty="0"/>
              <a:t>, Nicolas </a:t>
            </a:r>
            <a:r>
              <a:rPr kumimoji="1" lang="en-US" altLang="zh-CN" sz="1400" dirty="0" err="1"/>
              <a:t>Thome</a:t>
            </a:r>
            <a:r>
              <a:rPr kumimoji="1" lang="en-US" altLang="zh-CN" sz="1400" dirty="0"/>
              <a:t>, and Matthieu Cord. </a:t>
            </a:r>
            <a:r>
              <a:rPr kumimoji="1" lang="en-US" altLang="zh-CN" sz="1400" dirty="0">
                <a:solidFill>
                  <a:srgbClr val="FF0000"/>
                </a:solidFill>
              </a:rPr>
              <a:t>Block: Bilinear </a:t>
            </a:r>
            <a:r>
              <a:rPr kumimoji="1" lang="en-US" altLang="zh-CN" sz="1400" dirty="0" err="1">
                <a:solidFill>
                  <a:srgbClr val="FF0000"/>
                </a:solidFill>
              </a:rPr>
              <a:t>superdiagonal</a:t>
            </a:r>
            <a:r>
              <a:rPr kumimoji="1" lang="en-US" altLang="zh-CN" sz="1400" dirty="0">
                <a:solidFill>
                  <a:srgbClr val="FF0000"/>
                </a:solidFill>
              </a:rPr>
              <a:t> fusion for visual question answering and visual relationship detection</a:t>
            </a:r>
            <a:r>
              <a:rPr kumimoji="1" lang="en-US" altLang="zh-CN" sz="1400" dirty="0"/>
              <a:t>. </a:t>
            </a:r>
            <a:r>
              <a:rPr kumimoji="1" lang="en-US" altLang="zh-CN" sz="1400" dirty="0" err="1"/>
              <a:t>arXiv</a:t>
            </a:r>
            <a:r>
              <a:rPr kumimoji="1" lang="en-US" altLang="zh-CN" sz="1400" dirty="0"/>
              <a:t> preprint arXiv:1902.00038, 2019. </a:t>
            </a:r>
          </a:p>
          <a:p>
            <a:pPr marL="742950" lvl="1" indent="-285750">
              <a:lnSpc>
                <a:spcPct val="125000"/>
              </a:lnSpc>
              <a:buFont typeface="Arial" panose="020B0604020202020204" pitchFamily="34" charset="0"/>
              <a:buChar char="•"/>
            </a:pPr>
            <a:r>
              <a:rPr kumimoji="1" lang="en-US" altLang="zh-CN" sz="1400" dirty="0"/>
              <a:t>Remi </a:t>
            </a:r>
            <a:r>
              <a:rPr kumimoji="1" lang="en-US" altLang="zh-CN" sz="1400" dirty="0" err="1"/>
              <a:t>Cadene</a:t>
            </a:r>
            <a:r>
              <a:rPr kumimoji="1" lang="en-US" altLang="zh-CN" sz="1400" dirty="0"/>
              <a:t>, </a:t>
            </a:r>
            <a:r>
              <a:rPr kumimoji="1" lang="en-US" altLang="zh-CN" sz="1400" dirty="0" err="1"/>
              <a:t>Hedi</a:t>
            </a:r>
            <a:r>
              <a:rPr kumimoji="1" lang="en-US" altLang="zh-CN" sz="1400" dirty="0"/>
              <a:t> Ben-</a:t>
            </a:r>
            <a:r>
              <a:rPr kumimoji="1" lang="en-US" altLang="zh-CN" sz="1400" dirty="0" err="1"/>
              <a:t>younes</a:t>
            </a:r>
            <a:r>
              <a:rPr kumimoji="1" lang="en-US" altLang="zh-CN" sz="1400" dirty="0"/>
              <a:t>, Matthieu Cord, and Nicolas </a:t>
            </a:r>
            <a:r>
              <a:rPr kumimoji="1" lang="en-US" altLang="zh-CN" sz="1400" dirty="0" err="1"/>
              <a:t>Thome</a:t>
            </a:r>
            <a:r>
              <a:rPr kumimoji="1" lang="en-US" altLang="zh-CN" sz="1400" dirty="0"/>
              <a:t>. </a:t>
            </a:r>
            <a:r>
              <a:rPr kumimoji="1" lang="en-US" altLang="zh-CN" sz="1400" dirty="0">
                <a:solidFill>
                  <a:srgbClr val="FF0000"/>
                </a:solidFill>
              </a:rPr>
              <a:t>MUREL: Multimodal relational reasoning for visual question answering</a:t>
            </a:r>
            <a:r>
              <a:rPr kumimoji="1" lang="en-US" altLang="zh-CN" sz="1400" dirty="0"/>
              <a:t>. In CVPR, 2019. </a:t>
            </a:r>
          </a:p>
          <a:p>
            <a:pPr marL="742950" lvl="1" indent="-285750">
              <a:lnSpc>
                <a:spcPct val="125000"/>
              </a:lnSpc>
              <a:buFont typeface="Arial" panose="020B0604020202020204" pitchFamily="34" charset="0"/>
              <a:buChar char="•"/>
            </a:pPr>
            <a:r>
              <a:rPr kumimoji="1" lang="en-US" altLang="zh-CN" sz="1400" dirty="0" err="1"/>
              <a:t>Linjie</a:t>
            </a:r>
            <a:r>
              <a:rPr kumimoji="1" lang="en-US" altLang="zh-CN" sz="1400" dirty="0"/>
              <a:t> Li, </a:t>
            </a:r>
            <a:r>
              <a:rPr kumimoji="1" lang="en-US" altLang="zh-CN" sz="1400" dirty="0" err="1"/>
              <a:t>Zhe</a:t>
            </a:r>
            <a:r>
              <a:rPr kumimoji="1" lang="en-US" altLang="zh-CN" sz="1400" dirty="0"/>
              <a:t> Gan, Yu Cheng, and </a:t>
            </a:r>
            <a:r>
              <a:rPr kumimoji="1" lang="en-US" altLang="zh-CN" sz="1400" dirty="0" err="1"/>
              <a:t>Jingjing</a:t>
            </a:r>
            <a:r>
              <a:rPr kumimoji="1" lang="en-US" altLang="zh-CN" sz="1400" dirty="0"/>
              <a:t> Liu. </a:t>
            </a:r>
            <a:r>
              <a:rPr kumimoji="1" lang="en-US" altLang="zh-CN" sz="1400" dirty="0">
                <a:solidFill>
                  <a:srgbClr val="FF0000"/>
                </a:solidFill>
              </a:rPr>
              <a:t>Relation-aware graph attention network for visual question answering</a:t>
            </a:r>
            <a:r>
              <a:rPr kumimoji="1" lang="en-US" altLang="zh-CN" sz="1400" dirty="0"/>
              <a:t>. </a:t>
            </a:r>
            <a:r>
              <a:rPr kumimoji="1" lang="en-US" altLang="zh-CN" sz="1400" dirty="0" err="1"/>
              <a:t>arXiv</a:t>
            </a:r>
            <a:r>
              <a:rPr kumimoji="1" lang="en-US" altLang="zh-CN" sz="1400" dirty="0"/>
              <a:t> preprint arXiv:1903.12314, 2019 </a:t>
            </a:r>
          </a:p>
          <a:p>
            <a:pPr marL="742950" lvl="1" indent="-285750">
              <a:lnSpc>
                <a:spcPct val="125000"/>
              </a:lnSpc>
              <a:buFont typeface="Arial" panose="020B0604020202020204" pitchFamily="34" charset="0"/>
              <a:buChar char="•"/>
            </a:pPr>
            <a:r>
              <a:rPr kumimoji="1" lang="en-US" altLang="zh-CN" sz="1400" dirty="0" err="1"/>
              <a:t>Yuanzhi</a:t>
            </a:r>
            <a:r>
              <a:rPr kumimoji="1" lang="zh-CN" altLang="en-US" sz="1400" dirty="0"/>
              <a:t> </a:t>
            </a:r>
            <a:r>
              <a:rPr kumimoji="1" lang="en-US" altLang="zh-CN" sz="1400" dirty="0"/>
              <a:t>Liang,</a:t>
            </a:r>
            <a:r>
              <a:rPr kumimoji="1" lang="zh-CN" altLang="en-US" sz="1400" dirty="0"/>
              <a:t> </a:t>
            </a:r>
            <a:r>
              <a:rPr kumimoji="1" lang="en-US" altLang="zh-CN" sz="1400" dirty="0"/>
              <a:t>Yalong</a:t>
            </a:r>
            <a:r>
              <a:rPr kumimoji="1" lang="zh-CN" altLang="en-US" sz="1400" dirty="0"/>
              <a:t> </a:t>
            </a:r>
            <a:r>
              <a:rPr kumimoji="1" lang="en-US" altLang="zh-CN" sz="1400" dirty="0" err="1"/>
              <a:t>Bai,Wei</a:t>
            </a:r>
            <a:r>
              <a:rPr kumimoji="1" lang="zh-CN" altLang="en-US" sz="1400" dirty="0"/>
              <a:t> </a:t>
            </a:r>
            <a:r>
              <a:rPr kumimoji="1" lang="en-US" altLang="zh-CN" sz="1400" dirty="0" err="1"/>
              <a:t>Zhang,Xueming</a:t>
            </a:r>
            <a:r>
              <a:rPr kumimoji="1" lang="zh-CN" altLang="en-US" sz="1400" dirty="0"/>
              <a:t> </a:t>
            </a:r>
            <a:r>
              <a:rPr kumimoji="1" lang="en-US" altLang="zh-CN" sz="1400" dirty="0"/>
              <a:t>Qian,</a:t>
            </a:r>
            <a:r>
              <a:rPr kumimoji="1" lang="zh-CN" altLang="en-US" sz="1400" dirty="0"/>
              <a:t> </a:t>
            </a:r>
            <a:r>
              <a:rPr kumimoji="1" lang="en-US" altLang="zh-CN" sz="1400" dirty="0" err="1"/>
              <a:t>LiZhu</a:t>
            </a:r>
            <a:r>
              <a:rPr kumimoji="1" lang="en-US" altLang="zh-CN" sz="1400" dirty="0"/>
              <a:t>,</a:t>
            </a:r>
            <a:r>
              <a:rPr kumimoji="1" lang="zh-CN" altLang="en-US" sz="1400" dirty="0"/>
              <a:t> </a:t>
            </a:r>
            <a:r>
              <a:rPr kumimoji="1" lang="en-US" altLang="zh-CN" sz="1400" dirty="0"/>
              <a:t>and</a:t>
            </a:r>
            <a:r>
              <a:rPr kumimoji="1" lang="zh-CN" altLang="en-US" sz="1400" dirty="0"/>
              <a:t> </a:t>
            </a:r>
            <a:r>
              <a:rPr kumimoji="1" lang="en-US" altLang="zh-CN" sz="1400" dirty="0" err="1"/>
              <a:t>TaoMei</a:t>
            </a:r>
            <a:r>
              <a:rPr kumimoji="1" lang="en-US" altLang="zh-CN" sz="1400" dirty="0"/>
              <a:t>.</a:t>
            </a:r>
            <a:r>
              <a:rPr kumimoji="1" lang="zh-CN" altLang="en-US" sz="1400" dirty="0"/>
              <a:t> </a:t>
            </a:r>
            <a:r>
              <a:rPr kumimoji="1" lang="en-US" altLang="zh-CN" sz="1400" dirty="0">
                <a:solidFill>
                  <a:srgbClr val="FF0000"/>
                </a:solidFill>
              </a:rPr>
              <a:t>Rethinking</a:t>
            </a:r>
            <a:r>
              <a:rPr kumimoji="1" lang="zh-CN" altLang="en-US" sz="1400" dirty="0">
                <a:solidFill>
                  <a:srgbClr val="FF0000"/>
                </a:solidFill>
              </a:rPr>
              <a:t> </a:t>
            </a:r>
            <a:r>
              <a:rPr kumimoji="1" lang="en-US" altLang="zh-CN" sz="1400" dirty="0">
                <a:solidFill>
                  <a:srgbClr val="FF0000"/>
                </a:solidFill>
              </a:rPr>
              <a:t>visual</a:t>
            </a:r>
            <a:r>
              <a:rPr kumimoji="1" lang="zh-CN" altLang="en-US" sz="1400" dirty="0">
                <a:solidFill>
                  <a:srgbClr val="FF0000"/>
                </a:solidFill>
              </a:rPr>
              <a:t> </a:t>
            </a:r>
            <a:r>
              <a:rPr kumimoji="1" lang="en-US" altLang="zh-CN" sz="1400" dirty="0">
                <a:solidFill>
                  <a:srgbClr val="FF0000"/>
                </a:solidFill>
              </a:rPr>
              <a:t>relationships for high-level image understanding</a:t>
            </a:r>
            <a:r>
              <a:rPr kumimoji="1" lang="en-US" altLang="zh-CN" sz="1400" dirty="0"/>
              <a:t>. </a:t>
            </a:r>
            <a:r>
              <a:rPr kumimoji="1" lang="en-US" altLang="zh-CN" sz="1400" dirty="0" err="1"/>
              <a:t>arXiv</a:t>
            </a:r>
            <a:r>
              <a:rPr kumimoji="1" lang="en-US" altLang="zh-CN" sz="1400" dirty="0"/>
              <a:t> preprint arXiv:1902.00313, 2019 </a:t>
            </a:r>
          </a:p>
          <a:p>
            <a:pPr marL="742950" lvl="1" indent="-285750">
              <a:lnSpc>
                <a:spcPct val="125000"/>
              </a:lnSpc>
              <a:buFont typeface="Arial" panose="020B0604020202020204" pitchFamily="34" charset="0"/>
              <a:buChar char="•"/>
            </a:pPr>
            <a:r>
              <a:rPr lang="en-US" altLang="zh-CN" sz="1400" dirty="0" err="1"/>
              <a:t>Jiaxin</a:t>
            </a:r>
            <a:r>
              <a:rPr lang="en-US" altLang="zh-CN" sz="1400" dirty="0"/>
              <a:t> Shi, </a:t>
            </a:r>
            <a:r>
              <a:rPr lang="en-US" altLang="zh-CN" sz="1400" dirty="0" err="1"/>
              <a:t>Hanwang</a:t>
            </a:r>
            <a:r>
              <a:rPr lang="en-US" altLang="zh-CN" sz="1400" dirty="0"/>
              <a:t> Zhang, and </a:t>
            </a:r>
            <a:r>
              <a:rPr lang="en-US" altLang="zh-CN" sz="1400" dirty="0" err="1"/>
              <a:t>Juanzi</a:t>
            </a:r>
            <a:r>
              <a:rPr lang="en-US" altLang="zh-CN" sz="1400" dirty="0"/>
              <a:t> Li. </a:t>
            </a:r>
            <a:r>
              <a:rPr lang="en-US" altLang="zh-CN" sz="1400" dirty="0">
                <a:solidFill>
                  <a:srgbClr val="FF0000"/>
                </a:solidFill>
              </a:rPr>
              <a:t>Explainable and explicit visual reasoning over scene graphs. </a:t>
            </a:r>
            <a:r>
              <a:rPr lang="en-US" altLang="zh-CN" sz="1400" dirty="0"/>
              <a:t>In </a:t>
            </a:r>
            <a:r>
              <a:rPr lang="en-US" altLang="zh-CN" sz="1400" i="1" dirty="0"/>
              <a:t>CVPR</a:t>
            </a:r>
            <a:r>
              <a:rPr lang="en-US" altLang="zh-CN" sz="1400" dirty="0"/>
              <a:t>, 2019 </a:t>
            </a:r>
            <a:endParaRPr lang="en-US" altLang="zh-CN" sz="1400" dirty="0">
              <a:effectLst/>
            </a:endParaRPr>
          </a:p>
          <a:p>
            <a:pPr marL="742950" lvl="1" indent="-285750">
              <a:lnSpc>
                <a:spcPct val="125000"/>
              </a:lnSpc>
              <a:buFont typeface="Arial" panose="020B0604020202020204" pitchFamily="34" charset="0"/>
              <a:buChar char="•"/>
            </a:pPr>
            <a:r>
              <a:rPr kumimoji="1" lang="en-US" altLang="zh-CN" sz="1400" dirty="0" err="1"/>
              <a:t>Zhuoqian</a:t>
            </a:r>
            <a:r>
              <a:rPr kumimoji="1" lang="en-US" altLang="zh-CN" sz="1400" dirty="0"/>
              <a:t> Yang, Jing Yu, </a:t>
            </a:r>
            <a:r>
              <a:rPr kumimoji="1" lang="en-US" altLang="zh-CN" sz="1400" dirty="0" err="1"/>
              <a:t>Chenghao</a:t>
            </a:r>
            <a:r>
              <a:rPr kumimoji="1" lang="en-US" altLang="zh-CN" sz="1400" dirty="0"/>
              <a:t> Yang, </a:t>
            </a:r>
            <a:r>
              <a:rPr kumimoji="1" lang="en-US" altLang="zh-CN" sz="1400" dirty="0" err="1"/>
              <a:t>Zengchang</a:t>
            </a:r>
            <a:r>
              <a:rPr kumimoji="1" lang="en-US" altLang="zh-CN" sz="1400" dirty="0"/>
              <a:t> Qin, and Yue Hu. </a:t>
            </a:r>
            <a:r>
              <a:rPr kumimoji="1" lang="en-US" altLang="zh-CN" sz="1400" dirty="0">
                <a:solidFill>
                  <a:srgbClr val="FF0000"/>
                </a:solidFill>
              </a:rPr>
              <a:t>Multi-modal learning with prior visual relation reasoning. </a:t>
            </a:r>
            <a:r>
              <a:rPr kumimoji="1" lang="en-US" altLang="zh-CN" sz="1400" dirty="0" err="1"/>
              <a:t>arXiv</a:t>
            </a:r>
            <a:r>
              <a:rPr kumimoji="1" lang="en-US" altLang="zh-CN" sz="1400" dirty="0"/>
              <a:t> preprint arXiv:1812.09681, 2018 </a:t>
            </a:r>
          </a:p>
          <a:p>
            <a:pPr marL="285750" indent="-285750">
              <a:lnSpc>
                <a:spcPct val="125000"/>
              </a:lnSpc>
              <a:buFont typeface="Arial" panose="020B0604020202020204" pitchFamily="34" charset="0"/>
              <a:buChar char="•"/>
            </a:pPr>
            <a:r>
              <a:rPr kumimoji="1" lang="en-US" altLang="zh-CN" dirty="0"/>
              <a:t>multiple</a:t>
            </a:r>
            <a:r>
              <a:rPr kumimoji="1" lang="zh-CN" altLang="en-US" dirty="0"/>
              <a:t> </a:t>
            </a:r>
            <a:r>
              <a:rPr kumimoji="1" lang="en-US" altLang="zh-CN" dirty="0"/>
              <a:t>possible</a:t>
            </a:r>
            <a:r>
              <a:rPr kumimoji="1" lang="zh-CN" altLang="en-US" dirty="0"/>
              <a:t> </a:t>
            </a:r>
            <a:r>
              <a:rPr kumimoji="1" lang="en-US" altLang="zh-CN" dirty="0"/>
              <a:t>reasons:</a:t>
            </a:r>
          </a:p>
          <a:p>
            <a:pPr marL="742950" lvl="1" indent="-285750">
              <a:lnSpc>
                <a:spcPct val="125000"/>
              </a:lnSpc>
              <a:buFont typeface="Arial" panose="020B0604020202020204" pitchFamily="34" charset="0"/>
              <a:buChar char="•"/>
            </a:pPr>
            <a:r>
              <a:rPr kumimoji="1" lang="en-US" altLang="zh-CN" dirty="0"/>
              <a:t>not</a:t>
            </a:r>
            <a:r>
              <a:rPr kumimoji="1" lang="zh-CN" altLang="en-US" dirty="0"/>
              <a:t> </a:t>
            </a:r>
            <a:r>
              <a:rPr kumimoji="1" lang="en-US" altLang="zh-CN" dirty="0"/>
              <a:t>yet</a:t>
            </a:r>
            <a:r>
              <a:rPr kumimoji="1" lang="zh-CN" altLang="en-US" dirty="0"/>
              <a:t> </a:t>
            </a:r>
            <a:r>
              <a:rPr kumimoji="1" lang="en-US" altLang="zh-CN" dirty="0"/>
              <a:t>have</a:t>
            </a:r>
            <a:r>
              <a:rPr kumimoji="1" lang="zh-CN" altLang="en-US" dirty="0"/>
              <a:t> </a:t>
            </a:r>
            <a:r>
              <a:rPr kumimoji="1" lang="en-US" altLang="zh-CN" dirty="0"/>
              <a:t>algorithms</a:t>
            </a:r>
            <a:r>
              <a:rPr kumimoji="1" lang="zh-CN" altLang="en-US" dirty="0"/>
              <a:t> </a:t>
            </a:r>
            <a:r>
              <a:rPr kumimoji="1" lang="en-US" altLang="zh-CN" dirty="0"/>
              <a:t>to</a:t>
            </a:r>
            <a:r>
              <a:rPr kumimoji="1" lang="zh-CN" altLang="en-US" dirty="0"/>
              <a:t> </a:t>
            </a:r>
            <a:r>
              <a:rPr kumimoji="1" lang="en-US" altLang="zh-CN" dirty="0"/>
              <a:t>construct</a:t>
            </a:r>
            <a:r>
              <a:rPr kumimoji="1" lang="zh-CN" altLang="en-US" dirty="0"/>
              <a:t> </a:t>
            </a:r>
            <a:r>
              <a:rPr kumimoji="1" lang="en-US" altLang="zh-CN" dirty="0"/>
              <a:t>high-quality</a:t>
            </a:r>
            <a:r>
              <a:rPr kumimoji="1" lang="zh-CN" altLang="en-US" dirty="0"/>
              <a:t> </a:t>
            </a:r>
            <a:r>
              <a:rPr kumimoji="1" lang="en-US" altLang="zh-CN" dirty="0"/>
              <a:t>scene</a:t>
            </a:r>
            <a:r>
              <a:rPr kumimoji="1" lang="zh-CN" altLang="en-US" dirty="0"/>
              <a:t> </a:t>
            </a:r>
            <a:r>
              <a:rPr kumimoji="1" lang="en-US" altLang="zh-CN" dirty="0"/>
              <a:t>graphs</a:t>
            </a:r>
          </a:p>
          <a:p>
            <a:pPr marL="742950" lvl="1" indent="-285750">
              <a:lnSpc>
                <a:spcPct val="125000"/>
              </a:lnSpc>
              <a:buFont typeface="Arial" panose="020B0604020202020204" pitchFamily="34" charset="0"/>
              <a:buChar char="•"/>
            </a:pPr>
            <a:r>
              <a:rPr kumimoji="1" lang="en-US" altLang="zh-CN" dirty="0"/>
              <a:t>not</a:t>
            </a:r>
            <a:r>
              <a:rPr kumimoji="1" lang="zh-CN" altLang="en-US" dirty="0"/>
              <a:t> </a:t>
            </a:r>
            <a:r>
              <a:rPr kumimoji="1" lang="en-US" altLang="zh-CN" dirty="0"/>
              <a:t>yet</a:t>
            </a:r>
            <a:r>
              <a:rPr kumimoji="1" lang="zh-CN" altLang="en-US" dirty="0"/>
              <a:t> </a:t>
            </a:r>
            <a:r>
              <a:rPr kumimoji="1" lang="en-US" altLang="zh-CN" dirty="0"/>
              <a:t>have</a:t>
            </a:r>
            <a:r>
              <a:rPr kumimoji="1" lang="zh-CN" altLang="en-US" dirty="0"/>
              <a:t> </a:t>
            </a:r>
            <a:r>
              <a:rPr kumimoji="1" lang="en-US" altLang="zh-CN" dirty="0"/>
              <a:t>algorithms</a:t>
            </a:r>
            <a:r>
              <a:rPr kumimoji="1" lang="zh-CN" altLang="en-US" dirty="0"/>
              <a:t> </a:t>
            </a:r>
            <a:r>
              <a:rPr kumimoji="1" lang="en-US" altLang="zh-CN" dirty="0"/>
              <a:t>to</a:t>
            </a:r>
            <a:r>
              <a:rPr kumimoji="1" lang="zh-CN" altLang="en-US" dirty="0"/>
              <a:t> </a:t>
            </a:r>
            <a:r>
              <a:rPr kumimoji="1" lang="en-US" altLang="zh-CN" dirty="0"/>
              <a:t>effectively</a:t>
            </a:r>
            <a:r>
              <a:rPr kumimoji="1" lang="zh-CN" altLang="en-US" dirty="0"/>
              <a:t> </a:t>
            </a:r>
            <a:r>
              <a:rPr kumimoji="1" lang="en-US" altLang="zh-CN" dirty="0"/>
              <a:t>leverage</a:t>
            </a:r>
            <a:r>
              <a:rPr kumimoji="1" lang="zh-CN" altLang="en-US" dirty="0"/>
              <a:t> </a:t>
            </a:r>
            <a:r>
              <a:rPr kumimoji="1" lang="en-US" altLang="zh-CN" dirty="0"/>
              <a:t>scene</a:t>
            </a:r>
            <a:r>
              <a:rPr kumimoji="1" lang="zh-CN" altLang="en-US" dirty="0"/>
              <a:t> </a:t>
            </a:r>
            <a:r>
              <a:rPr kumimoji="1" lang="en-US" altLang="zh-CN" dirty="0"/>
              <a:t>graphs</a:t>
            </a:r>
          </a:p>
          <a:p>
            <a:pPr marL="742950" lvl="1" indent="-285750">
              <a:lnSpc>
                <a:spcPct val="125000"/>
              </a:lnSpc>
              <a:buFont typeface="Arial" panose="020B0604020202020204" pitchFamily="34" charset="0"/>
              <a:buChar char="•"/>
            </a:pPr>
            <a:r>
              <a:rPr kumimoji="1" lang="en-US" altLang="zh-CN" dirty="0"/>
              <a:t>do</a:t>
            </a:r>
            <a:r>
              <a:rPr kumimoji="1" lang="zh-CN" altLang="en-US" dirty="0"/>
              <a:t> </a:t>
            </a:r>
            <a:r>
              <a:rPr kumimoji="1" lang="en-US" altLang="zh-CN" dirty="0"/>
              <a:t>not</a:t>
            </a:r>
            <a:r>
              <a:rPr kumimoji="1" lang="zh-CN" altLang="en-US" dirty="0"/>
              <a:t> </a:t>
            </a:r>
            <a:r>
              <a:rPr kumimoji="1" lang="en-US" altLang="zh-CN" dirty="0"/>
              <a:t>explicitly</a:t>
            </a:r>
            <a:r>
              <a:rPr kumimoji="1" lang="zh-CN" altLang="en-US" dirty="0"/>
              <a:t> </a:t>
            </a:r>
            <a:r>
              <a:rPr kumimoji="1" lang="en-US" altLang="zh-CN" dirty="0"/>
              <a:t>need</a:t>
            </a:r>
            <a:r>
              <a:rPr kumimoji="1" lang="zh-CN" altLang="en-US" dirty="0"/>
              <a:t> </a:t>
            </a:r>
            <a:r>
              <a:rPr kumimoji="1" lang="en-US" altLang="zh-CN" dirty="0"/>
              <a:t>scene</a:t>
            </a:r>
            <a:r>
              <a:rPr kumimoji="1" lang="zh-CN" altLang="en-US" dirty="0"/>
              <a:t> </a:t>
            </a:r>
            <a:r>
              <a:rPr kumimoji="1" lang="en-US" altLang="zh-CN" dirty="0"/>
              <a:t>graphs</a:t>
            </a:r>
            <a:r>
              <a:rPr kumimoji="1" lang="zh-CN" altLang="en-US" dirty="0"/>
              <a:t> </a:t>
            </a:r>
            <a:r>
              <a:rPr kumimoji="1" lang="en-US" altLang="zh-CN" dirty="0"/>
              <a:t>for</a:t>
            </a:r>
            <a:r>
              <a:rPr kumimoji="1" lang="zh-CN" altLang="en-US" dirty="0"/>
              <a:t> </a:t>
            </a:r>
            <a:r>
              <a:rPr kumimoji="1" lang="en-US" altLang="zh-CN" dirty="0"/>
              <a:t>VQA</a:t>
            </a:r>
          </a:p>
        </p:txBody>
      </p:sp>
    </p:spTree>
    <p:extLst>
      <p:ext uri="{BB962C8B-B14F-4D97-AF65-F5344CB8AC3E}">
        <p14:creationId xmlns:p14="http://schemas.microsoft.com/office/powerpoint/2010/main" val="2691479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50CF11A-6161-A446-B514-360F9F322853}"/>
              </a:ext>
            </a:extLst>
          </p:cNvPr>
          <p:cNvSpPr txBox="1"/>
          <p:nvPr/>
        </p:nvSpPr>
        <p:spPr>
          <a:xfrm>
            <a:off x="1526797" y="704675"/>
            <a:ext cx="3632433" cy="461665"/>
          </a:xfrm>
          <a:prstGeom prst="rect">
            <a:avLst/>
          </a:prstGeom>
          <a:noFill/>
        </p:spPr>
        <p:txBody>
          <a:bodyPr wrap="square" rtlCol="0">
            <a:spAutoFit/>
          </a:bodyPr>
          <a:lstStyle/>
          <a:p>
            <a:r>
              <a:rPr kumimoji="1" lang="en-US" altLang="zh-CN" sz="2400" b="1" dirty="0"/>
              <a:t>Contributions:</a:t>
            </a:r>
            <a:endParaRPr kumimoji="1" lang="zh-CN" altLang="en-US" sz="2400" b="1" dirty="0"/>
          </a:p>
        </p:txBody>
      </p:sp>
      <p:sp>
        <p:nvSpPr>
          <p:cNvPr id="5" name="文本框 4">
            <a:extLst>
              <a:ext uri="{FF2B5EF4-FFF2-40B4-BE49-F238E27FC236}">
                <a16:creationId xmlns:a16="http://schemas.microsoft.com/office/drawing/2014/main" id="{9BD70A27-04CB-D64C-9CDB-6EBEEE5F4042}"/>
              </a:ext>
            </a:extLst>
          </p:cNvPr>
          <p:cNvSpPr txBox="1"/>
          <p:nvPr/>
        </p:nvSpPr>
        <p:spPr>
          <a:xfrm>
            <a:off x="2239860" y="1333850"/>
            <a:ext cx="7482980" cy="17029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en-US" altLang="zh-CN" dirty="0"/>
              <a:t>scene</a:t>
            </a:r>
            <a:r>
              <a:rPr kumimoji="1" lang="zh-CN" altLang="en-US" dirty="0"/>
              <a:t> </a:t>
            </a:r>
            <a:r>
              <a:rPr kumimoji="1" lang="en-US" altLang="zh-CN" dirty="0"/>
              <a:t>graphs</a:t>
            </a:r>
            <a:r>
              <a:rPr kumimoji="1" lang="zh-CN" altLang="en-US" dirty="0"/>
              <a:t> </a:t>
            </a:r>
            <a:r>
              <a:rPr kumimoji="1" lang="en-US" altLang="zh-CN" dirty="0"/>
              <a:t>have</a:t>
            </a:r>
            <a:r>
              <a:rPr kumimoji="1" lang="zh-CN" altLang="en-US" dirty="0"/>
              <a:t> </a:t>
            </a:r>
            <a:r>
              <a:rPr kumimoji="1" lang="en-US" altLang="zh-CN" dirty="0"/>
              <a:t>already</a:t>
            </a:r>
            <a:r>
              <a:rPr kumimoji="1" lang="zh-CN" altLang="en-US" dirty="0"/>
              <a:t> </a:t>
            </a:r>
            <a:r>
              <a:rPr kumimoji="1" lang="en-US" altLang="zh-CN" dirty="0"/>
              <a:t>captured</a:t>
            </a:r>
            <a:r>
              <a:rPr kumimoji="1" lang="zh-CN" altLang="en-US" dirty="0"/>
              <a:t> </a:t>
            </a:r>
            <a:r>
              <a:rPr kumimoji="1" lang="en-US" altLang="zh-CN" dirty="0"/>
              <a:t>essential</a:t>
            </a:r>
            <a:r>
              <a:rPr kumimoji="1" lang="zh-CN" altLang="en-US" dirty="0"/>
              <a:t> </a:t>
            </a:r>
            <a:r>
              <a:rPr kumimoji="1" lang="en-US" altLang="zh-CN" dirty="0"/>
              <a:t>information</a:t>
            </a:r>
            <a:r>
              <a:rPr kumimoji="1" lang="zh-CN" altLang="en-US" dirty="0"/>
              <a:t> </a:t>
            </a:r>
            <a:r>
              <a:rPr kumimoji="1" lang="en-US" altLang="zh-CN" dirty="0"/>
              <a:t>for</a:t>
            </a:r>
            <a:r>
              <a:rPr kumimoji="1" lang="zh-CN" altLang="en-US" dirty="0"/>
              <a:t> </a:t>
            </a:r>
            <a:r>
              <a:rPr kumimoji="1" lang="en-US" altLang="zh-CN" dirty="0"/>
              <a:t>VQA</a:t>
            </a:r>
          </a:p>
          <a:p>
            <a:pPr marL="285750" indent="-285750">
              <a:lnSpc>
                <a:spcPct val="150000"/>
              </a:lnSpc>
              <a:buFont typeface="Arial" panose="020B0604020202020204" pitchFamily="34" charset="0"/>
              <a:buChar char="•"/>
            </a:pPr>
            <a:r>
              <a:rPr kumimoji="1" lang="en-US" altLang="zh-CN" dirty="0"/>
              <a:t>apply</a:t>
            </a:r>
            <a:r>
              <a:rPr kumimoji="1" lang="zh-CN" altLang="en-US" dirty="0"/>
              <a:t> </a:t>
            </a:r>
            <a:r>
              <a:rPr kumimoji="1" lang="en-US" altLang="zh-CN" dirty="0"/>
              <a:t>GNN</a:t>
            </a:r>
            <a:r>
              <a:rPr kumimoji="1" lang="zh-CN" altLang="en-US" dirty="0"/>
              <a:t> </a:t>
            </a:r>
            <a:r>
              <a:rPr kumimoji="1" lang="en-US" altLang="zh-CN" dirty="0"/>
              <a:t>without</a:t>
            </a:r>
            <a:r>
              <a:rPr kumimoji="1" lang="zh-CN" altLang="en-US" dirty="0"/>
              <a:t> </a:t>
            </a:r>
            <a:r>
              <a:rPr kumimoji="1" lang="en-US" altLang="zh-CN" dirty="0"/>
              <a:t>complicated</a:t>
            </a:r>
            <a:r>
              <a:rPr kumimoji="1" lang="zh-CN" altLang="en-US" dirty="0"/>
              <a:t> </a:t>
            </a:r>
            <a:r>
              <a:rPr kumimoji="1" lang="en-US" altLang="zh-CN" dirty="0"/>
              <a:t>attention</a:t>
            </a:r>
            <a:r>
              <a:rPr kumimoji="1" lang="zh-CN" altLang="en-US" dirty="0"/>
              <a:t> </a:t>
            </a:r>
            <a:r>
              <a:rPr kumimoji="1" lang="en-US" altLang="zh-CN" dirty="0"/>
              <a:t>and</a:t>
            </a:r>
            <a:r>
              <a:rPr kumimoji="1" lang="zh-CN" altLang="en-US" dirty="0"/>
              <a:t> </a:t>
            </a:r>
            <a:r>
              <a:rPr kumimoji="1" lang="en-US" altLang="zh-CN" dirty="0"/>
              <a:t>fusion</a:t>
            </a:r>
            <a:r>
              <a:rPr kumimoji="1" lang="zh-CN" altLang="en-US" dirty="0"/>
              <a:t> </a:t>
            </a:r>
            <a:r>
              <a:rPr kumimoji="1" lang="en-US" altLang="zh-CN" dirty="0"/>
              <a:t>mechanisms</a:t>
            </a:r>
            <a:r>
              <a:rPr kumimoji="1" lang="zh-CN" altLang="en-US" dirty="0"/>
              <a:t> </a:t>
            </a:r>
            <a:r>
              <a:rPr kumimoji="1" lang="en-US" altLang="zh-CN" dirty="0"/>
              <a:t>show</a:t>
            </a:r>
            <a:r>
              <a:rPr kumimoji="1" lang="zh-CN" altLang="en-US" dirty="0"/>
              <a:t> </a:t>
            </a:r>
            <a:r>
              <a:rPr kumimoji="1" lang="en-US" altLang="zh-CN" dirty="0"/>
              <a:t>promising</a:t>
            </a:r>
            <a:r>
              <a:rPr kumimoji="1" lang="zh-CN" altLang="en-US" dirty="0"/>
              <a:t> </a:t>
            </a:r>
            <a:r>
              <a:rPr kumimoji="1" lang="en-US" altLang="zh-CN" dirty="0"/>
              <a:t>results</a:t>
            </a:r>
          </a:p>
          <a:p>
            <a:pPr marL="285750" indent="-285750">
              <a:lnSpc>
                <a:spcPct val="150000"/>
              </a:lnSpc>
              <a:buFont typeface="Arial" panose="020B0604020202020204" pitchFamily="34" charset="0"/>
              <a:buChar char="•"/>
            </a:pPr>
            <a:r>
              <a:rPr kumimoji="1" lang="en-US" altLang="zh-CN" dirty="0"/>
              <a:t>easy</a:t>
            </a:r>
            <a:r>
              <a:rPr kumimoji="1" lang="zh-CN" altLang="en-US" dirty="0"/>
              <a:t> </a:t>
            </a:r>
            <a:r>
              <a:rPr kumimoji="1" lang="en-US" altLang="zh-CN" dirty="0"/>
              <a:t>to</a:t>
            </a:r>
            <a:r>
              <a:rPr kumimoji="1" lang="zh-CN" altLang="en-US" dirty="0"/>
              <a:t> </a:t>
            </a:r>
            <a:r>
              <a:rPr kumimoji="1" lang="en-US" altLang="zh-CN" dirty="0"/>
              <a:t>interpret</a:t>
            </a:r>
            <a:r>
              <a:rPr kumimoji="1" lang="zh-CN" altLang="en-US" dirty="0"/>
              <a:t> </a:t>
            </a:r>
            <a:r>
              <a:rPr kumimoji="1" lang="en-US" altLang="zh-CN" dirty="0"/>
              <a:t>the</a:t>
            </a:r>
            <a:r>
              <a:rPr kumimoji="1" lang="zh-CN" altLang="en-US" dirty="0"/>
              <a:t> </a:t>
            </a:r>
            <a:r>
              <a:rPr kumimoji="1" lang="en-US" altLang="zh-CN" dirty="0"/>
              <a:t>reasoning</a:t>
            </a:r>
            <a:r>
              <a:rPr kumimoji="1" lang="zh-CN" altLang="en-US" dirty="0"/>
              <a:t> </a:t>
            </a:r>
            <a:r>
              <a:rPr kumimoji="1" lang="en-US" altLang="zh-CN" dirty="0"/>
              <a:t>process</a:t>
            </a:r>
            <a:endParaRPr kumimoji="1" lang="zh-CN" altLang="en-US" dirty="0"/>
          </a:p>
        </p:txBody>
      </p:sp>
      <p:sp>
        <p:nvSpPr>
          <p:cNvPr id="6" name="文本框 5">
            <a:extLst>
              <a:ext uri="{FF2B5EF4-FFF2-40B4-BE49-F238E27FC236}">
                <a16:creationId xmlns:a16="http://schemas.microsoft.com/office/drawing/2014/main" id="{51EC06FD-C198-8640-84CB-800BFAD74028}"/>
              </a:ext>
            </a:extLst>
          </p:cNvPr>
          <p:cNvSpPr txBox="1"/>
          <p:nvPr/>
        </p:nvSpPr>
        <p:spPr>
          <a:xfrm>
            <a:off x="1723937" y="3747957"/>
            <a:ext cx="8514826" cy="1977529"/>
          </a:xfrm>
          <a:prstGeom prst="rect">
            <a:avLst/>
          </a:prstGeom>
          <a:noFill/>
        </p:spPr>
        <p:txBody>
          <a:bodyPr wrap="square" rtlCol="0">
            <a:spAutoFit/>
          </a:bodyPr>
          <a:lstStyle/>
          <a:p>
            <a:r>
              <a:rPr kumimoji="1" lang="zh-CN" altLang="en-US" dirty="0"/>
              <a:t>质疑：</a:t>
            </a:r>
            <a:endParaRPr kumimoji="1" lang="en-US" altLang="zh-CN" dirty="0"/>
          </a:p>
          <a:p>
            <a:pPr marL="742950" lvl="1" indent="-285750">
              <a:lnSpc>
                <a:spcPct val="150000"/>
              </a:lnSpc>
              <a:buFont typeface="Arial" panose="020B0604020202020204" pitchFamily="34" charset="0"/>
              <a:buChar char="•"/>
            </a:pPr>
            <a:r>
              <a:rPr kumimoji="1" lang="zh-CN" altLang="en-US" dirty="0"/>
              <a:t>只在</a:t>
            </a:r>
            <a:r>
              <a:rPr kumimoji="1" lang="en-US" altLang="zh-CN" dirty="0"/>
              <a:t>VG</a:t>
            </a:r>
            <a:r>
              <a:rPr kumimoji="1" lang="zh-CN" altLang="en-US" dirty="0"/>
              <a:t>上测试</a:t>
            </a:r>
            <a:r>
              <a:rPr kumimoji="1" lang="en-US" altLang="zh-CN" dirty="0"/>
              <a:t>VQA</a:t>
            </a:r>
            <a:r>
              <a:rPr kumimoji="1" lang="zh-CN" altLang="en-US" dirty="0"/>
              <a:t>性能，缺少说服力</a:t>
            </a:r>
            <a:endParaRPr kumimoji="1" lang="en-US" altLang="zh-CN" dirty="0"/>
          </a:p>
          <a:p>
            <a:pPr marL="742950" lvl="1" indent="-285750">
              <a:lnSpc>
                <a:spcPct val="150000"/>
              </a:lnSpc>
              <a:buFont typeface="Arial" panose="020B0604020202020204" pitchFamily="34" charset="0"/>
              <a:buChar char="•"/>
            </a:pPr>
            <a:r>
              <a:rPr kumimoji="1" lang="en-US" altLang="zh-CN" dirty="0"/>
              <a:t>VG</a:t>
            </a:r>
            <a:r>
              <a:rPr kumimoji="1" lang="zh-CN" altLang="en-US" dirty="0"/>
              <a:t>上有许多问题是根据</a:t>
            </a:r>
            <a:r>
              <a:rPr kumimoji="1" lang="en-US" altLang="zh-CN" dirty="0"/>
              <a:t>scene</a:t>
            </a:r>
            <a:r>
              <a:rPr kumimoji="1" lang="zh-CN" altLang="en-US" dirty="0"/>
              <a:t> </a:t>
            </a:r>
            <a:r>
              <a:rPr kumimoji="1" lang="en-US" altLang="zh-CN" dirty="0"/>
              <a:t>graph</a:t>
            </a:r>
            <a:r>
              <a:rPr kumimoji="1" lang="zh-CN" altLang="en-US" dirty="0"/>
              <a:t>而提的简单问题，能显示地在</a:t>
            </a:r>
            <a:r>
              <a:rPr kumimoji="1" lang="en-US" altLang="zh-CN" dirty="0"/>
              <a:t>scene</a:t>
            </a:r>
            <a:r>
              <a:rPr kumimoji="1" lang="zh-CN" altLang="en-US" dirty="0"/>
              <a:t> </a:t>
            </a:r>
            <a:r>
              <a:rPr kumimoji="1" lang="en-US" altLang="zh-CN" dirty="0"/>
              <a:t>graph</a:t>
            </a:r>
            <a:r>
              <a:rPr kumimoji="1" lang="zh-CN" altLang="en-US" dirty="0"/>
              <a:t>上找到答案</a:t>
            </a:r>
            <a:endParaRPr kumimoji="1" lang="en-US" altLang="zh-CN" dirty="0"/>
          </a:p>
          <a:p>
            <a:pPr marL="742950" lvl="1" indent="-285750">
              <a:lnSpc>
                <a:spcPct val="150000"/>
              </a:lnSpc>
              <a:buFont typeface="Arial" panose="020B0604020202020204" pitchFamily="34" charset="0"/>
              <a:buChar char="•"/>
            </a:pPr>
            <a:r>
              <a:rPr kumimoji="1" lang="zh-CN" altLang="en-US" dirty="0"/>
              <a:t>文中所提方法难处理较复杂的推理问题</a:t>
            </a:r>
          </a:p>
        </p:txBody>
      </p:sp>
    </p:spTree>
    <p:extLst>
      <p:ext uri="{BB962C8B-B14F-4D97-AF65-F5344CB8AC3E}">
        <p14:creationId xmlns:p14="http://schemas.microsoft.com/office/powerpoint/2010/main" val="757816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28C84F7-9AAB-7348-BE5D-F0E2A4DDEB33}"/>
              </a:ext>
            </a:extLst>
          </p:cNvPr>
          <p:cNvSpPr txBox="1"/>
          <p:nvPr/>
        </p:nvSpPr>
        <p:spPr>
          <a:xfrm>
            <a:off x="587230" y="293615"/>
            <a:ext cx="3632433" cy="461665"/>
          </a:xfrm>
          <a:prstGeom prst="rect">
            <a:avLst/>
          </a:prstGeom>
          <a:noFill/>
        </p:spPr>
        <p:txBody>
          <a:bodyPr wrap="square" rtlCol="0">
            <a:spAutoFit/>
          </a:bodyPr>
          <a:lstStyle/>
          <a:p>
            <a:r>
              <a:rPr kumimoji="1" lang="en-US" altLang="zh-CN" sz="2400" b="1" dirty="0"/>
              <a:t>Related</a:t>
            </a:r>
            <a:r>
              <a:rPr kumimoji="1" lang="zh-CN" altLang="en-US" sz="2400" b="1" dirty="0"/>
              <a:t> </a:t>
            </a:r>
            <a:r>
              <a:rPr kumimoji="1" lang="en-US" altLang="zh-CN" sz="2400" b="1" dirty="0"/>
              <a:t>Work</a:t>
            </a:r>
            <a:endParaRPr kumimoji="1" lang="zh-CN" altLang="en-US" sz="2400" b="1" dirty="0"/>
          </a:p>
        </p:txBody>
      </p:sp>
      <p:sp>
        <p:nvSpPr>
          <p:cNvPr id="6" name="文本框 5">
            <a:extLst>
              <a:ext uri="{FF2B5EF4-FFF2-40B4-BE49-F238E27FC236}">
                <a16:creationId xmlns:a16="http://schemas.microsoft.com/office/drawing/2014/main" id="{DDEEEDF8-40DF-6E49-87C0-F9CA26B2F73F}"/>
              </a:ext>
            </a:extLst>
          </p:cNvPr>
          <p:cNvSpPr txBox="1"/>
          <p:nvPr/>
        </p:nvSpPr>
        <p:spPr>
          <a:xfrm>
            <a:off x="1117134" y="755280"/>
            <a:ext cx="9957732" cy="5632311"/>
          </a:xfrm>
          <a:prstGeom prst="rect">
            <a:avLst/>
          </a:prstGeom>
          <a:noFill/>
        </p:spPr>
        <p:txBody>
          <a:bodyPr wrap="square" rtlCol="0">
            <a:spAutoFit/>
          </a:bodyPr>
          <a:lstStyle/>
          <a:p>
            <a:r>
              <a:rPr lang="en-US" altLang="zh-CN" dirty="0"/>
              <a:t>Visual question answering (Visual QA) </a:t>
            </a:r>
          </a:p>
          <a:p>
            <a:pPr marL="285750" indent="-285750">
              <a:buFont typeface="Arial" panose="020B0604020202020204" pitchFamily="34" charset="0"/>
              <a:buChar char="•"/>
            </a:pPr>
            <a:r>
              <a:rPr lang="en-US" altLang="zh-CN" dirty="0"/>
              <a:t>t</a:t>
            </a:r>
            <a:r>
              <a:rPr lang="en" altLang="zh-CN" dirty="0"/>
              <a:t>he performance gain between a simple MLP baseline and a complicated attention model is </a:t>
            </a:r>
            <a:r>
              <a:rPr lang="en" altLang="zh-CN" dirty="0">
                <a:solidFill>
                  <a:srgbClr val="FF0000"/>
                </a:solidFill>
              </a:rPr>
              <a:t>merely within 5 ∼ 7%</a:t>
            </a:r>
            <a:r>
              <a:rPr lang="en-US" altLang="zh-CN" dirty="0"/>
              <a:t>.</a:t>
            </a:r>
            <a:r>
              <a:rPr lang="zh-CN" altLang="en-US" dirty="0"/>
              <a:t> </a:t>
            </a:r>
            <a:r>
              <a:rPr lang="en" altLang="zh-CN" dirty="0"/>
              <a:t>The improvement brought by newly proposed models usually lies within </a:t>
            </a:r>
            <a:r>
              <a:rPr lang="en" altLang="zh-CN" dirty="0">
                <a:solidFill>
                  <a:srgbClr val="FF0000"/>
                </a:solidFill>
              </a:rPr>
              <a:t>0.5% </a:t>
            </a:r>
            <a:r>
              <a:rPr lang="en-US" altLang="zh-CN" dirty="0"/>
              <a:t>.</a:t>
            </a:r>
            <a:endParaRPr lang="en" altLang="zh-CN" dirty="0"/>
          </a:p>
          <a:p>
            <a:r>
              <a:rPr lang="en-US" altLang="zh-CN" dirty="0"/>
              <a:t>QA with knowledge bases </a:t>
            </a:r>
          </a:p>
          <a:p>
            <a:pPr marL="285750" indent="-285750">
              <a:buFont typeface="Arial" panose="020B0604020202020204" pitchFamily="34" charset="0"/>
              <a:buChar char="•"/>
            </a:pPr>
            <a:r>
              <a:rPr lang="en" altLang="zh-CN" dirty="0"/>
              <a:t>exploiting </a:t>
            </a:r>
            <a:r>
              <a:rPr lang="en" altLang="zh-CN" dirty="0">
                <a:solidFill>
                  <a:srgbClr val="FF0000"/>
                </a:solidFill>
              </a:rPr>
              <a:t>knowledge bases </a:t>
            </a:r>
            <a:r>
              <a:rPr lang="en" altLang="zh-CN" dirty="0"/>
              <a:t>(KBs) to store complex structured and unstructured information so as to support combinatorial reasoning has been widely investigated </a:t>
            </a:r>
          </a:p>
          <a:p>
            <a:pPr marL="285750" indent="-285750">
              <a:buFont typeface="Arial" panose="020B0604020202020204" pitchFamily="34" charset="0"/>
              <a:buChar char="•"/>
            </a:pPr>
            <a:r>
              <a:rPr lang="en" altLang="zh-CN" dirty="0">
                <a:solidFill>
                  <a:srgbClr val="FF0000"/>
                </a:solidFill>
              </a:rPr>
              <a:t>Curated KBs</a:t>
            </a:r>
            <a:r>
              <a:rPr lang="en" altLang="zh-CN" dirty="0"/>
              <a:t>, such as Freebase and YAGO2 , extract &lt; entity − relationship − entity &gt; triples from knowledge sources like Wikipedia and WordNet. </a:t>
            </a:r>
            <a:r>
              <a:rPr lang="en" altLang="zh-CN" dirty="0">
                <a:solidFill>
                  <a:srgbClr val="FF0000"/>
                </a:solidFill>
              </a:rPr>
              <a:t>Extracted KBs</a:t>
            </a:r>
            <a:r>
              <a:rPr lang="en" altLang="zh-CN" dirty="0"/>
              <a:t>, on the other hand, extract knowledge in the form of natural language from millions of web pages </a:t>
            </a:r>
          </a:p>
          <a:p>
            <a:pPr marL="285750" indent="-285750">
              <a:buFont typeface="Arial" panose="020B0604020202020204" pitchFamily="34" charset="0"/>
              <a:buChar char="•"/>
            </a:pPr>
            <a:r>
              <a:rPr lang="en" altLang="zh-CN" dirty="0"/>
              <a:t>The scene graph examined in our work could be seen as </a:t>
            </a:r>
            <a:r>
              <a:rPr lang="en" altLang="zh-CN" dirty="0">
                <a:solidFill>
                  <a:srgbClr val="FF0000"/>
                </a:solidFill>
              </a:rPr>
              <a:t>a form of curated KBs that extracts triplets from images</a:t>
            </a:r>
            <a:r>
              <a:rPr lang="en" altLang="zh-CN" dirty="0"/>
              <a:t>. </a:t>
            </a:r>
          </a:p>
          <a:p>
            <a:r>
              <a:rPr lang="en" altLang="zh-CN" dirty="0"/>
              <a:t>Scene</a:t>
            </a:r>
            <a:r>
              <a:rPr lang="zh-CN" altLang="en-US" dirty="0"/>
              <a:t> </a:t>
            </a:r>
            <a:r>
              <a:rPr lang="en-US" altLang="zh-CN" dirty="0"/>
              <a:t>Graphs</a:t>
            </a:r>
          </a:p>
          <a:p>
            <a:pPr marL="285750" indent="-285750">
              <a:buFont typeface="Arial" panose="020B0604020202020204" pitchFamily="34" charset="0"/>
              <a:buChar char="•"/>
            </a:pPr>
            <a:r>
              <a:rPr lang="en" altLang="zh-CN" dirty="0"/>
              <a:t>they usually integrate multiple techniques (</a:t>
            </a:r>
            <a:r>
              <a:rPr lang="en" altLang="zh-CN" i="1" dirty="0"/>
              <a:t>e.g</a:t>
            </a:r>
            <a:r>
              <a:rPr lang="en" altLang="zh-CN" dirty="0"/>
              <a:t>., scene graph generation, attention, multi-modal fusion) into one hybrid model to obtain state-of-the-art performance. It is thus hard to conclude </a:t>
            </a:r>
            <a:r>
              <a:rPr lang="en" altLang="zh-CN" dirty="0">
                <a:solidFill>
                  <a:srgbClr val="FF0000"/>
                </a:solidFill>
              </a:rPr>
              <a:t>if scene graphs truly contribute to the improvement </a:t>
            </a:r>
          </a:p>
          <a:p>
            <a:pPr marL="285750" indent="-285750">
              <a:buFont typeface="Arial" panose="020B0604020202020204" pitchFamily="34" charset="0"/>
              <a:buChar char="•"/>
            </a:pPr>
            <a:r>
              <a:rPr lang="en" altLang="zh-CN" dirty="0"/>
              <a:t>in an early study of the Visual Genome dataset, only </a:t>
            </a:r>
            <a:r>
              <a:rPr lang="en" altLang="zh-CN" dirty="0">
                <a:solidFill>
                  <a:srgbClr val="FF0000"/>
                </a:solidFill>
              </a:rPr>
              <a:t>40%</a:t>
            </a:r>
            <a:r>
              <a:rPr lang="en" altLang="zh-CN" dirty="0"/>
              <a:t> of the questions could be answered exactly with the human annotated scene graphs</a:t>
            </a:r>
            <a:r>
              <a:rPr lang="en-US" altLang="zh-CN" dirty="0"/>
              <a:t>.</a:t>
            </a:r>
            <a:r>
              <a:rPr lang="zh-CN" altLang="en-US" dirty="0"/>
              <a:t> </a:t>
            </a:r>
            <a:r>
              <a:rPr lang="en" altLang="zh-CN" dirty="0"/>
              <a:t>This ratio is surprisingly </a:t>
            </a:r>
            <a:r>
              <a:rPr lang="en" altLang="zh-CN" dirty="0">
                <a:solidFill>
                  <a:srgbClr val="FF0000"/>
                </a:solidFill>
              </a:rPr>
              <a:t>low</a:t>
            </a:r>
            <a:r>
              <a:rPr lang="en" altLang="zh-CN" dirty="0"/>
              <a:t> considering the detailed knowledge encoded by scene graphs and the existing Visual QA models’ performance</a:t>
            </a:r>
            <a:r>
              <a:rPr lang="en-US" altLang="zh-CN" dirty="0"/>
              <a:t>.</a:t>
            </a:r>
            <a:endParaRPr lang="en" altLang="zh-CN" dirty="0"/>
          </a:p>
        </p:txBody>
      </p:sp>
    </p:spTree>
    <p:extLst>
      <p:ext uri="{BB962C8B-B14F-4D97-AF65-F5344CB8AC3E}">
        <p14:creationId xmlns:p14="http://schemas.microsoft.com/office/powerpoint/2010/main" val="84961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3F1BB53-0F56-5C47-AFB9-E0B61F1003EC}"/>
              </a:ext>
            </a:extLst>
          </p:cNvPr>
          <p:cNvPicPr>
            <a:picLocks noChangeAspect="1"/>
          </p:cNvPicPr>
          <p:nvPr/>
        </p:nvPicPr>
        <p:blipFill>
          <a:blip r:embed="rId2"/>
          <a:stretch>
            <a:fillRect/>
          </a:stretch>
        </p:blipFill>
        <p:spPr>
          <a:xfrm>
            <a:off x="1633756" y="304060"/>
            <a:ext cx="8924488" cy="3051992"/>
          </a:xfrm>
          <a:prstGeom prst="rect">
            <a:avLst/>
          </a:prstGeom>
        </p:spPr>
      </p:pic>
      <p:pic>
        <p:nvPicPr>
          <p:cNvPr id="5" name="图片 4">
            <a:extLst>
              <a:ext uri="{FF2B5EF4-FFF2-40B4-BE49-F238E27FC236}">
                <a16:creationId xmlns:a16="http://schemas.microsoft.com/office/drawing/2014/main" id="{AC7F390C-EEC0-3F45-991F-1E45A3183C23}"/>
              </a:ext>
            </a:extLst>
          </p:cNvPr>
          <p:cNvPicPr>
            <a:picLocks noChangeAspect="1"/>
          </p:cNvPicPr>
          <p:nvPr/>
        </p:nvPicPr>
        <p:blipFill>
          <a:blip r:embed="rId3"/>
          <a:stretch>
            <a:fillRect/>
          </a:stretch>
        </p:blipFill>
        <p:spPr>
          <a:xfrm>
            <a:off x="679509" y="4333102"/>
            <a:ext cx="3212984" cy="443899"/>
          </a:xfrm>
          <a:prstGeom prst="rect">
            <a:avLst/>
          </a:prstGeom>
        </p:spPr>
      </p:pic>
      <p:pic>
        <p:nvPicPr>
          <p:cNvPr id="6" name="图片 5">
            <a:extLst>
              <a:ext uri="{FF2B5EF4-FFF2-40B4-BE49-F238E27FC236}">
                <a16:creationId xmlns:a16="http://schemas.microsoft.com/office/drawing/2014/main" id="{48875492-4FF0-8C4D-A924-5210C88D45A5}"/>
              </a:ext>
            </a:extLst>
          </p:cNvPr>
          <p:cNvPicPr>
            <a:picLocks noChangeAspect="1"/>
          </p:cNvPicPr>
          <p:nvPr/>
        </p:nvPicPr>
        <p:blipFill>
          <a:blip r:embed="rId4"/>
          <a:stretch>
            <a:fillRect/>
          </a:stretch>
        </p:blipFill>
        <p:spPr>
          <a:xfrm>
            <a:off x="679509" y="5293860"/>
            <a:ext cx="2166454" cy="409297"/>
          </a:xfrm>
          <a:prstGeom prst="rect">
            <a:avLst/>
          </a:prstGeom>
        </p:spPr>
      </p:pic>
      <p:sp>
        <p:nvSpPr>
          <p:cNvPr id="7" name="文本框 6">
            <a:extLst>
              <a:ext uri="{FF2B5EF4-FFF2-40B4-BE49-F238E27FC236}">
                <a16:creationId xmlns:a16="http://schemas.microsoft.com/office/drawing/2014/main" id="{7748DB93-4272-6547-87AA-CF4C260E843A}"/>
              </a:ext>
            </a:extLst>
          </p:cNvPr>
          <p:cNvSpPr txBox="1"/>
          <p:nvPr/>
        </p:nvSpPr>
        <p:spPr>
          <a:xfrm>
            <a:off x="421545" y="3931525"/>
            <a:ext cx="2424419" cy="369332"/>
          </a:xfrm>
          <a:prstGeom prst="rect">
            <a:avLst/>
          </a:prstGeom>
          <a:noFill/>
        </p:spPr>
        <p:txBody>
          <a:bodyPr wrap="square" rtlCol="0">
            <a:spAutoFit/>
          </a:bodyPr>
          <a:lstStyle/>
          <a:p>
            <a:r>
              <a:rPr kumimoji="1" lang="en-US" altLang="zh-CN" dirty="0"/>
              <a:t>unfactorized</a:t>
            </a:r>
            <a:r>
              <a:rPr kumimoji="1" lang="zh-CN" altLang="en-US" dirty="0"/>
              <a:t> </a:t>
            </a:r>
            <a:r>
              <a:rPr kumimoji="1" lang="en-US" altLang="zh-CN" dirty="0"/>
              <a:t>models:</a:t>
            </a:r>
            <a:endParaRPr kumimoji="1" lang="zh-CN" altLang="en-US" dirty="0"/>
          </a:p>
        </p:txBody>
      </p:sp>
      <p:sp>
        <p:nvSpPr>
          <p:cNvPr id="8" name="文本框 7">
            <a:extLst>
              <a:ext uri="{FF2B5EF4-FFF2-40B4-BE49-F238E27FC236}">
                <a16:creationId xmlns:a16="http://schemas.microsoft.com/office/drawing/2014/main" id="{44445707-01CF-D64A-BA60-0990B5A4F666}"/>
              </a:ext>
            </a:extLst>
          </p:cNvPr>
          <p:cNvSpPr txBox="1"/>
          <p:nvPr/>
        </p:nvSpPr>
        <p:spPr>
          <a:xfrm>
            <a:off x="421544" y="4876330"/>
            <a:ext cx="2424419" cy="369332"/>
          </a:xfrm>
          <a:prstGeom prst="rect">
            <a:avLst/>
          </a:prstGeom>
          <a:noFill/>
        </p:spPr>
        <p:txBody>
          <a:bodyPr wrap="square" rtlCol="0">
            <a:spAutoFit/>
          </a:bodyPr>
          <a:lstStyle/>
          <a:p>
            <a:r>
              <a:rPr kumimoji="1" lang="en-US" altLang="zh-CN" dirty="0"/>
              <a:t>factorized</a:t>
            </a:r>
            <a:r>
              <a:rPr kumimoji="1" lang="zh-CN" altLang="en-US" dirty="0"/>
              <a:t> </a:t>
            </a:r>
            <a:r>
              <a:rPr kumimoji="1" lang="en-US" altLang="zh-CN" dirty="0"/>
              <a:t>models:</a:t>
            </a:r>
            <a:endParaRPr kumimoji="1" lang="zh-CN" altLang="en-US" dirty="0"/>
          </a:p>
        </p:txBody>
      </p:sp>
      <p:pic>
        <p:nvPicPr>
          <p:cNvPr id="9" name="图片 8">
            <a:extLst>
              <a:ext uri="{FF2B5EF4-FFF2-40B4-BE49-F238E27FC236}">
                <a16:creationId xmlns:a16="http://schemas.microsoft.com/office/drawing/2014/main" id="{5D862977-94B2-C04C-9191-9D0902B0FD82}"/>
              </a:ext>
            </a:extLst>
          </p:cNvPr>
          <p:cNvPicPr>
            <a:picLocks noChangeAspect="1"/>
          </p:cNvPicPr>
          <p:nvPr/>
        </p:nvPicPr>
        <p:blipFill>
          <a:blip r:embed="rId5"/>
          <a:stretch>
            <a:fillRect/>
          </a:stretch>
        </p:blipFill>
        <p:spPr>
          <a:xfrm>
            <a:off x="5030598" y="4093238"/>
            <a:ext cx="2846664" cy="504097"/>
          </a:xfrm>
          <a:prstGeom prst="rect">
            <a:avLst/>
          </a:prstGeom>
        </p:spPr>
      </p:pic>
      <p:pic>
        <p:nvPicPr>
          <p:cNvPr id="10" name="图片 9">
            <a:extLst>
              <a:ext uri="{FF2B5EF4-FFF2-40B4-BE49-F238E27FC236}">
                <a16:creationId xmlns:a16="http://schemas.microsoft.com/office/drawing/2014/main" id="{3AF54147-1B25-1949-AEDB-51C4A0F325E2}"/>
              </a:ext>
            </a:extLst>
          </p:cNvPr>
          <p:cNvPicPr>
            <a:picLocks noChangeAspect="1"/>
          </p:cNvPicPr>
          <p:nvPr/>
        </p:nvPicPr>
        <p:blipFill>
          <a:blip r:embed="rId6"/>
          <a:stretch>
            <a:fillRect/>
          </a:stretch>
        </p:blipFill>
        <p:spPr>
          <a:xfrm>
            <a:off x="5025646" y="5038043"/>
            <a:ext cx="1877852" cy="512142"/>
          </a:xfrm>
          <a:prstGeom prst="rect">
            <a:avLst/>
          </a:prstGeom>
        </p:spPr>
      </p:pic>
      <p:pic>
        <p:nvPicPr>
          <p:cNvPr id="11" name="图片 10">
            <a:extLst>
              <a:ext uri="{FF2B5EF4-FFF2-40B4-BE49-F238E27FC236}">
                <a16:creationId xmlns:a16="http://schemas.microsoft.com/office/drawing/2014/main" id="{1F66F602-7785-314E-9155-9C164DF14C76}"/>
              </a:ext>
            </a:extLst>
          </p:cNvPr>
          <p:cNvPicPr>
            <a:picLocks noChangeAspect="1"/>
          </p:cNvPicPr>
          <p:nvPr/>
        </p:nvPicPr>
        <p:blipFill>
          <a:blip r:embed="rId7"/>
          <a:stretch>
            <a:fillRect/>
          </a:stretch>
        </p:blipFill>
        <p:spPr>
          <a:xfrm>
            <a:off x="5025646" y="5618321"/>
            <a:ext cx="2166455" cy="511100"/>
          </a:xfrm>
          <a:prstGeom prst="rect">
            <a:avLst/>
          </a:prstGeom>
        </p:spPr>
      </p:pic>
      <p:pic>
        <p:nvPicPr>
          <p:cNvPr id="12" name="图片 11">
            <a:extLst>
              <a:ext uri="{FF2B5EF4-FFF2-40B4-BE49-F238E27FC236}">
                <a16:creationId xmlns:a16="http://schemas.microsoft.com/office/drawing/2014/main" id="{BFAFBE39-9A1A-964C-ABBC-829634F1ED14}"/>
              </a:ext>
            </a:extLst>
          </p:cNvPr>
          <p:cNvPicPr>
            <a:picLocks noChangeAspect="1"/>
          </p:cNvPicPr>
          <p:nvPr/>
        </p:nvPicPr>
        <p:blipFill>
          <a:blip r:embed="rId8"/>
          <a:stretch>
            <a:fillRect/>
          </a:stretch>
        </p:blipFill>
        <p:spPr>
          <a:xfrm>
            <a:off x="9228590" y="4295223"/>
            <a:ext cx="1877852" cy="1028533"/>
          </a:xfrm>
          <a:prstGeom prst="rect">
            <a:avLst/>
          </a:prstGeom>
        </p:spPr>
      </p:pic>
      <p:pic>
        <p:nvPicPr>
          <p:cNvPr id="13" name="图片 12">
            <a:extLst>
              <a:ext uri="{FF2B5EF4-FFF2-40B4-BE49-F238E27FC236}">
                <a16:creationId xmlns:a16="http://schemas.microsoft.com/office/drawing/2014/main" id="{D557FCFD-F56C-434B-BD0D-A3CCA9EC1CE4}"/>
              </a:ext>
            </a:extLst>
          </p:cNvPr>
          <p:cNvPicPr>
            <a:picLocks noChangeAspect="1"/>
          </p:cNvPicPr>
          <p:nvPr/>
        </p:nvPicPr>
        <p:blipFill>
          <a:blip r:embed="rId9"/>
          <a:stretch>
            <a:fillRect/>
          </a:stretch>
        </p:blipFill>
        <p:spPr>
          <a:xfrm>
            <a:off x="9198703" y="5403245"/>
            <a:ext cx="2092879" cy="478813"/>
          </a:xfrm>
          <a:prstGeom prst="rect">
            <a:avLst/>
          </a:prstGeom>
        </p:spPr>
      </p:pic>
      <p:sp>
        <p:nvSpPr>
          <p:cNvPr id="14" name="文本框 13">
            <a:extLst>
              <a:ext uri="{FF2B5EF4-FFF2-40B4-BE49-F238E27FC236}">
                <a16:creationId xmlns:a16="http://schemas.microsoft.com/office/drawing/2014/main" id="{17E6BD81-B45C-1040-9E3E-8D00BCD96631}"/>
              </a:ext>
            </a:extLst>
          </p:cNvPr>
          <p:cNvSpPr txBox="1"/>
          <p:nvPr/>
        </p:nvSpPr>
        <p:spPr>
          <a:xfrm>
            <a:off x="4681057" y="3746859"/>
            <a:ext cx="2393659" cy="369332"/>
          </a:xfrm>
          <a:prstGeom prst="rect">
            <a:avLst/>
          </a:prstGeom>
          <a:noFill/>
        </p:spPr>
        <p:txBody>
          <a:bodyPr wrap="square" rtlCol="0">
            <a:spAutoFit/>
          </a:bodyPr>
          <a:lstStyle/>
          <a:p>
            <a:r>
              <a:rPr kumimoji="1" lang="en-US" altLang="zh-CN" dirty="0"/>
              <a:t>Edge</a:t>
            </a:r>
            <a:r>
              <a:rPr kumimoji="1" lang="zh-CN" altLang="en-US" dirty="0"/>
              <a:t> </a:t>
            </a:r>
            <a:r>
              <a:rPr kumimoji="1" lang="en-US" altLang="zh-CN" dirty="0"/>
              <a:t>updates:</a:t>
            </a:r>
            <a:endParaRPr kumimoji="1" lang="zh-CN" altLang="en-US" dirty="0"/>
          </a:p>
        </p:txBody>
      </p:sp>
      <p:sp>
        <p:nvSpPr>
          <p:cNvPr id="15" name="文本框 14">
            <a:extLst>
              <a:ext uri="{FF2B5EF4-FFF2-40B4-BE49-F238E27FC236}">
                <a16:creationId xmlns:a16="http://schemas.microsoft.com/office/drawing/2014/main" id="{88749F33-F9D1-934A-BED8-9C439C37C401}"/>
              </a:ext>
            </a:extLst>
          </p:cNvPr>
          <p:cNvSpPr txBox="1"/>
          <p:nvPr/>
        </p:nvSpPr>
        <p:spPr>
          <a:xfrm>
            <a:off x="4681056" y="4669356"/>
            <a:ext cx="2393659" cy="369332"/>
          </a:xfrm>
          <a:prstGeom prst="rect">
            <a:avLst/>
          </a:prstGeom>
          <a:noFill/>
        </p:spPr>
        <p:txBody>
          <a:bodyPr wrap="square" rtlCol="0">
            <a:spAutoFit/>
          </a:bodyPr>
          <a:lstStyle/>
          <a:p>
            <a:r>
              <a:rPr kumimoji="1" lang="en-US" altLang="zh-CN" dirty="0"/>
              <a:t>Node</a:t>
            </a:r>
            <a:r>
              <a:rPr kumimoji="1" lang="zh-CN" altLang="en-US" dirty="0"/>
              <a:t> </a:t>
            </a:r>
            <a:r>
              <a:rPr kumimoji="1" lang="en-US" altLang="zh-CN" dirty="0"/>
              <a:t>updates:</a:t>
            </a:r>
            <a:endParaRPr kumimoji="1" lang="zh-CN" altLang="en-US" dirty="0"/>
          </a:p>
        </p:txBody>
      </p:sp>
      <p:sp>
        <p:nvSpPr>
          <p:cNvPr id="16" name="文本框 15">
            <a:extLst>
              <a:ext uri="{FF2B5EF4-FFF2-40B4-BE49-F238E27FC236}">
                <a16:creationId xmlns:a16="http://schemas.microsoft.com/office/drawing/2014/main" id="{825B6600-5DA3-AF44-89C6-608D405E0BC6}"/>
              </a:ext>
            </a:extLst>
          </p:cNvPr>
          <p:cNvSpPr txBox="1"/>
          <p:nvPr/>
        </p:nvSpPr>
        <p:spPr>
          <a:xfrm>
            <a:off x="8712783" y="3817208"/>
            <a:ext cx="2393659" cy="369332"/>
          </a:xfrm>
          <a:prstGeom prst="rect">
            <a:avLst/>
          </a:prstGeom>
          <a:noFill/>
        </p:spPr>
        <p:txBody>
          <a:bodyPr wrap="square" rtlCol="0">
            <a:spAutoFit/>
          </a:bodyPr>
          <a:lstStyle/>
          <a:p>
            <a:r>
              <a:rPr kumimoji="1" lang="en-US" altLang="zh-CN" dirty="0"/>
              <a:t>Global</a:t>
            </a:r>
            <a:r>
              <a:rPr kumimoji="1" lang="zh-CN" altLang="en-US" dirty="0"/>
              <a:t> </a:t>
            </a:r>
            <a:r>
              <a:rPr kumimoji="1" lang="en-US" altLang="zh-CN" dirty="0"/>
              <a:t>updates:</a:t>
            </a:r>
            <a:endParaRPr kumimoji="1" lang="zh-CN" altLang="en-US" dirty="0"/>
          </a:p>
        </p:txBody>
      </p:sp>
    </p:spTree>
    <p:extLst>
      <p:ext uri="{BB962C8B-B14F-4D97-AF65-F5344CB8AC3E}">
        <p14:creationId xmlns:p14="http://schemas.microsoft.com/office/powerpoint/2010/main" val="22364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4889761-AB49-6B4A-908A-B5CE7FDFC04F}"/>
              </a:ext>
            </a:extLst>
          </p:cNvPr>
          <p:cNvPicPr>
            <a:picLocks noChangeAspect="1"/>
          </p:cNvPicPr>
          <p:nvPr/>
        </p:nvPicPr>
        <p:blipFill>
          <a:blip r:embed="rId2"/>
          <a:stretch>
            <a:fillRect/>
          </a:stretch>
        </p:blipFill>
        <p:spPr>
          <a:xfrm>
            <a:off x="1422634" y="377008"/>
            <a:ext cx="8924488" cy="3051992"/>
          </a:xfrm>
          <a:prstGeom prst="rect">
            <a:avLst/>
          </a:prstGeom>
        </p:spPr>
      </p:pic>
      <p:pic>
        <p:nvPicPr>
          <p:cNvPr id="5" name="图片 4">
            <a:extLst>
              <a:ext uri="{FF2B5EF4-FFF2-40B4-BE49-F238E27FC236}">
                <a16:creationId xmlns:a16="http://schemas.microsoft.com/office/drawing/2014/main" id="{B3B3EC63-61F7-8840-855C-C0B89AD15ABD}"/>
              </a:ext>
            </a:extLst>
          </p:cNvPr>
          <p:cNvPicPr>
            <a:picLocks noChangeAspect="1"/>
          </p:cNvPicPr>
          <p:nvPr/>
        </p:nvPicPr>
        <p:blipFill>
          <a:blip r:embed="rId3"/>
          <a:stretch>
            <a:fillRect/>
          </a:stretch>
        </p:blipFill>
        <p:spPr>
          <a:xfrm>
            <a:off x="2051534" y="3922642"/>
            <a:ext cx="7592036" cy="551862"/>
          </a:xfrm>
          <a:prstGeom prst="rect">
            <a:avLst/>
          </a:prstGeom>
        </p:spPr>
      </p:pic>
      <p:sp>
        <p:nvSpPr>
          <p:cNvPr id="6" name="矩形 5">
            <a:extLst>
              <a:ext uri="{FF2B5EF4-FFF2-40B4-BE49-F238E27FC236}">
                <a16:creationId xmlns:a16="http://schemas.microsoft.com/office/drawing/2014/main" id="{9DBC4AA5-E10D-DB41-8613-22EF753420F0}"/>
              </a:ext>
            </a:extLst>
          </p:cNvPr>
          <p:cNvSpPr/>
          <p:nvPr/>
        </p:nvSpPr>
        <p:spPr>
          <a:xfrm>
            <a:off x="390040" y="3553310"/>
            <a:ext cx="4673139" cy="369332"/>
          </a:xfrm>
          <a:prstGeom prst="rect">
            <a:avLst/>
          </a:prstGeom>
        </p:spPr>
        <p:txBody>
          <a:bodyPr wrap="none">
            <a:spAutoFit/>
          </a:bodyPr>
          <a:lstStyle/>
          <a:p>
            <a:r>
              <a:rPr lang="en" altLang="zh-CN" b="1" dirty="0"/>
              <a:t>Learning unfactorized Visual QA models </a:t>
            </a:r>
          </a:p>
        </p:txBody>
      </p:sp>
      <p:pic>
        <p:nvPicPr>
          <p:cNvPr id="7" name="图片 6">
            <a:extLst>
              <a:ext uri="{FF2B5EF4-FFF2-40B4-BE49-F238E27FC236}">
                <a16:creationId xmlns:a16="http://schemas.microsoft.com/office/drawing/2014/main" id="{7AAE3EC9-93BF-9C4B-B829-86607FF1A7E3}"/>
              </a:ext>
            </a:extLst>
          </p:cNvPr>
          <p:cNvPicPr>
            <a:picLocks noChangeAspect="1"/>
          </p:cNvPicPr>
          <p:nvPr/>
        </p:nvPicPr>
        <p:blipFill>
          <a:blip r:embed="rId4"/>
          <a:stretch>
            <a:fillRect/>
          </a:stretch>
        </p:blipFill>
        <p:spPr>
          <a:xfrm>
            <a:off x="2051534" y="5289896"/>
            <a:ext cx="6937694" cy="1384513"/>
          </a:xfrm>
          <a:prstGeom prst="rect">
            <a:avLst/>
          </a:prstGeom>
        </p:spPr>
      </p:pic>
      <p:sp>
        <p:nvSpPr>
          <p:cNvPr id="8" name="矩形 7">
            <a:extLst>
              <a:ext uri="{FF2B5EF4-FFF2-40B4-BE49-F238E27FC236}">
                <a16:creationId xmlns:a16="http://schemas.microsoft.com/office/drawing/2014/main" id="{E830CAF2-143C-1742-A30C-7F40A2C6A03B}"/>
              </a:ext>
            </a:extLst>
          </p:cNvPr>
          <p:cNvSpPr/>
          <p:nvPr/>
        </p:nvSpPr>
        <p:spPr>
          <a:xfrm>
            <a:off x="390039" y="4738034"/>
            <a:ext cx="4391010" cy="369332"/>
          </a:xfrm>
          <a:prstGeom prst="rect">
            <a:avLst/>
          </a:prstGeom>
        </p:spPr>
        <p:txBody>
          <a:bodyPr wrap="none">
            <a:spAutoFit/>
          </a:bodyPr>
          <a:lstStyle/>
          <a:p>
            <a:r>
              <a:rPr lang="en" altLang="zh-CN" b="1" dirty="0"/>
              <a:t>Learning factorized Visual QA models </a:t>
            </a:r>
          </a:p>
        </p:txBody>
      </p:sp>
    </p:spTree>
    <p:extLst>
      <p:ext uri="{BB962C8B-B14F-4D97-AF65-F5344CB8AC3E}">
        <p14:creationId xmlns:p14="http://schemas.microsoft.com/office/powerpoint/2010/main" val="350530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08C6085-D370-2E4C-86BC-C075FCEBB292}"/>
              </a:ext>
            </a:extLst>
          </p:cNvPr>
          <p:cNvPicPr>
            <a:picLocks noChangeAspect="1"/>
          </p:cNvPicPr>
          <p:nvPr/>
        </p:nvPicPr>
        <p:blipFill>
          <a:blip r:embed="rId2"/>
          <a:stretch>
            <a:fillRect/>
          </a:stretch>
        </p:blipFill>
        <p:spPr>
          <a:xfrm>
            <a:off x="2189527" y="59911"/>
            <a:ext cx="7502942" cy="3724340"/>
          </a:xfrm>
          <a:prstGeom prst="rect">
            <a:avLst/>
          </a:prstGeom>
        </p:spPr>
      </p:pic>
      <p:pic>
        <p:nvPicPr>
          <p:cNvPr id="5" name="图片 4">
            <a:extLst>
              <a:ext uri="{FF2B5EF4-FFF2-40B4-BE49-F238E27FC236}">
                <a16:creationId xmlns:a16="http://schemas.microsoft.com/office/drawing/2014/main" id="{64EFA5E9-79A1-0247-BD6D-CED0E44F2C98}"/>
              </a:ext>
            </a:extLst>
          </p:cNvPr>
          <p:cNvPicPr>
            <a:picLocks noChangeAspect="1"/>
          </p:cNvPicPr>
          <p:nvPr/>
        </p:nvPicPr>
        <p:blipFill>
          <a:blip r:embed="rId3"/>
          <a:stretch>
            <a:fillRect/>
          </a:stretch>
        </p:blipFill>
        <p:spPr>
          <a:xfrm>
            <a:off x="3600543" y="3896386"/>
            <a:ext cx="4990914" cy="2806418"/>
          </a:xfrm>
          <a:prstGeom prst="rect">
            <a:avLst/>
          </a:prstGeom>
        </p:spPr>
      </p:pic>
    </p:spTree>
    <p:extLst>
      <p:ext uri="{BB962C8B-B14F-4D97-AF65-F5344CB8AC3E}">
        <p14:creationId xmlns:p14="http://schemas.microsoft.com/office/powerpoint/2010/main" val="521444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DA8EB13-5730-C344-A9AB-3DE3027A552A}"/>
              </a:ext>
            </a:extLst>
          </p:cNvPr>
          <p:cNvPicPr>
            <a:picLocks noChangeAspect="1"/>
          </p:cNvPicPr>
          <p:nvPr/>
        </p:nvPicPr>
        <p:blipFill>
          <a:blip r:embed="rId2"/>
          <a:stretch>
            <a:fillRect/>
          </a:stretch>
        </p:blipFill>
        <p:spPr>
          <a:xfrm>
            <a:off x="673090" y="184557"/>
            <a:ext cx="4150213" cy="6488885"/>
          </a:xfrm>
          <a:prstGeom prst="rect">
            <a:avLst/>
          </a:prstGeom>
        </p:spPr>
      </p:pic>
      <p:pic>
        <p:nvPicPr>
          <p:cNvPr id="5" name="图片 4">
            <a:extLst>
              <a:ext uri="{FF2B5EF4-FFF2-40B4-BE49-F238E27FC236}">
                <a16:creationId xmlns:a16="http://schemas.microsoft.com/office/drawing/2014/main" id="{85ADF565-16A7-E74D-B5AE-1F00CE5D8173}"/>
              </a:ext>
            </a:extLst>
          </p:cNvPr>
          <p:cNvPicPr>
            <a:picLocks noChangeAspect="1"/>
          </p:cNvPicPr>
          <p:nvPr/>
        </p:nvPicPr>
        <p:blipFill>
          <a:blip r:embed="rId3"/>
          <a:stretch>
            <a:fillRect/>
          </a:stretch>
        </p:blipFill>
        <p:spPr>
          <a:xfrm>
            <a:off x="5141410" y="650943"/>
            <a:ext cx="6687067" cy="5410102"/>
          </a:xfrm>
          <a:prstGeom prst="rect">
            <a:avLst/>
          </a:prstGeom>
        </p:spPr>
      </p:pic>
    </p:spTree>
    <p:extLst>
      <p:ext uri="{BB962C8B-B14F-4D97-AF65-F5344CB8AC3E}">
        <p14:creationId xmlns:p14="http://schemas.microsoft.com/office/powerpoint/2010/main" val="96320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56C1F43-D125-444A-B89A-384B757DA382}"/>
              </a:ext>
            </a:extLst>
          </p:cNvPr>
          <p:cNvPicPr>
            <a:picLocks noChangeAspect="1"/>
          </p:cNvPicPr>
          <p:nvPr/>
        </p:nvPicPr>
        <p:blipFill>
          <a:blip r:embed="rId2"/>
          <a:stretch>
            <a:fillRect/>
          </a:stretch>
        </p:blipFill>
        <p:spPr>
          <a:xfrm>
            <a:off x="483765" y="848834"/>
            <a:ext cx="11224470" cy="3777690"/>
          </a:xfrm>
          <a:prstGeom prst="rect">
            <a:avLst/>
          </a:prstGeom>
        </p:spPr>
      </p:pic>
      <p:sp>
        <p:nvSpPr>
          <p:cNvPr id="5" name="文本框 4">
            <a:extLst>
              <a:ext uri="{FF2B5EF4-FFF2-40B4-BE49-F238E27FC236}">
                <a16:creationId xmlns:a16="http://schemas.microsoft.com/office/drawing/2014/main" id="{EF58FFD3-A66E-D24F-9C35-B92CD02E1848}"/>
              </a:ext>
            </a:extLst>
          </p:cNvPr>
          <p:cNvSpPr txBox="1"/>
          <p:nvPr/>
        </p:nvSpPr>
        <p:spPr>
          <a:xfrm>
            <a:off x="8120543" y="5385732"/>
            <a:ext cx="1946246" cy="461665"/>
          </a:xfrm>
          <a:prstGeom prst="rect">
            <a:avLst/>
          </a:prstGeom>
          <a:noFill/>
        </p:spPr>
        <p:txBody>
          <a:bodyPr wrap="square" rtlCol="0">
            <a:spAutoFit/>
          </a:bodyPr>
          <a:lstStyle/>
          <a:p>
            <a:r>
              <a:rPr kumimoji="1" lang="en-US" altLang="zh-CN" sz="2400" dirty="0"/>
              <a:t>ACM</a:t>
            </a:r>
            <a:r>
              <a:rPr kumimoji="1" lang="zh-CN" altLang="en-US" sz="2400" dirty="0"/>
              <a:t> </a:t>
            </a:r>
            <a:r>
              <a:rPr kumimoji="1" lang="en-US" altLang="zh-CN" sz="2400" dirty="0"/>
              <a:t>MM17</a:t>
            </a:r>
            <a:endParaRPr kumimoji="1" lang="zh-CN" altLang="en-US" sz="2400" dirty="0"/>
          </a:p>
        </p:txBody>
      </p:sp>
    </p:spTree>
    <p:extLst>
      <p:ext uri="{BB962C8B-B14F-4D97-AF65-F5344CB8AC3E}">
        <p14:creationId xmlns:p14="http://schemas.microsoft.com/office/powerpoint/2010/main" val="283315084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770</Words>
  <Application>Microsoft Macintosh PowerPoint</Application>
  <PresentationFormat>宽屏</PresentationFormat>
  <Paragraphs>60</Paragraphs>
  <Slides>16</Slides>
  <Notes>0</Notes>
  <HiddenSlides>0</HiddenSlides>
  <MMClips>0</MMClips>
  <ScaleCrop>false</ScaleCrop>
  <HeadingPairs>
    <vt:vector size="6" baseType="variant">
      <vt:variant>
        <vt:lpstr>已用的字体</vt:lpstr>
      </vt:variant>
      <vt:variant>
        <vt:i4>1</vt:i4>
      </vt:variant>
      <vt:variant>
        <vt:lpstr>主题</vt:lpstr>
      </vt:variant>
      <vt:variant>
        <vt:i4>1</vt:i4>
      </vt:variant>
      <vt:variant>
        <vt:lpstr>幻灯片标题</vt:lpstr>
      </vt:variant>
      <vt:variant>
        <vt:i4>16</vt:i4>
      </vt:variant>
    </vt:vector>
  </HeadingPairs>
  <TitlesOfParts>
    <vt:vector size="18" baseType="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bcbcd983</dc:creator>
  <cp:lastModifiedBy>bcbcd983</cp:lastModifiedBy>
  <cp:revision>17</cp:revision>
  <dcterms:created xsi:type="dcterms:W3CDTF">2019-08-15T09:03:45Z</dcterms:created>
  <dcterms:modified xsi:type="dcterms:W3CDTF">2019-08-15T10:49:20Z</dcterms:modified>
</cp:coreProperties>
</file>