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/>
    <p:restoredTop sz="94609"/>
  </p:normalViewPr>
  <p:slideViewPr>
    <p:cSldViewPr snapToGrid="0" snapToObjects="1">
      <p:cViewPr varScale="1">
        <p:scale>
          <a:sx n="151" d="100"/>
          <a:sy n="151" d="100"/>
        </p:scale>
        <p:origin x="1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72E52-6A6F-9442-B9F8-CE48E171D4BA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E0A6-02EF-B241-9874-AC0F002EC86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766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更远的，更具有反差的信息会被更好地利用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E0A6-02EF-B241-9874-AC0F002EC86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072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1D41A-4276-ED40-A434-B2DC0906D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0DA57E-B468-7A4E-A2E3-EFA19E4B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5FC9-8560-634A-867D-21D321FE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B63C73-58A4-E64E-A9C3-B6529758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BDE57B-BF59-7841-9F5F-AA04B90A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57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5A1FE2-E561-7C41-8E43-5FF0CFCB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CA4375-26E0-6140-AD34-814936377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74FDC4-E337-6046-9518-8FAAD4B6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58A16-5E2C-2D48-9EE7-EDC6DBE1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BE3FA9-BD0B-AD4D-B127-7866BC8B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83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0F7D9B-9718-BC47-A895-E6E324AE3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1A820B-73DD-1A40-B6C9-E1D454C7A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5D068-091A-694D-936F-A2584D30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1BBEAA-6BD5-4B45-B0B5-3032278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917D0D-3B07-7942-BEF9-C3023449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95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32D61-9845-6540-AC91-B4432CF7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E2E59C-6078-A246-B66F-A2E86EA1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AF6E5-3429-6941-ADB2-DB625092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73729-D27D-F24E-9CFC-FA541D7F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FA3DA-B59C-F042-A078-EEAD2199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0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A7983-4079-C244-BFB9-F11B5CD0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12847A-68E1-2348-9C1E-33542C1AB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016FB-6AE7-074A-8BFC-B6FDD208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EA6F19-1EC3-564E-BE10-F00905E6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49B1C1-105B-1040-8286-3E5675A7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31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74D8B-FDEE-BA4D-B781-EB5ECF77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BE8C87-88B1-D348-8512-2EF20AC95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4C59A6-DA7C-0848-A7E3-7DCCB5DD2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B1BEB4-AFB5-3D47-9EB7-69451591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045F25-63C8-234F-9A01-25439E1C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7DEF96-6906-A14D-9165-B8959B20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0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88DA1-479B-7640-BD30-B79EB7BD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B2573-5958-4443-9084-452DCC97F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3F1E08-EA0A-A549-9795-1045051F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66F766-DFE6-EF4F-B4AA-FCBC9D024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A32BA07-0227-6946-9048-F5ADC9E08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A0E6C7D-6178-9944-9C14-9034CFAD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FDB469-3B7C-FD42-AD1D-D9F4B0D6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8D6A45-B524-D444-AC94-A17A0156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9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84D16-8B83-5A40-B01D-D6189228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8752B0-DD99-7C40-902D-4E98A421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7F7B29-4029-7D48-9B2D-89DBA2F1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50AACE-91DD-B844-8BD7-67CAC53E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167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C86A40-F823-8A4D-AC5D-2145FFBD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9154E1-7BC0-114A-A47E-356ABC1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65E6F9-5944-B547-8724-3725182C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8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9AA45-88B3-DE48-BC8C-0578A04F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6C27E-3E71-EB4F-86B3-EC6F47D2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414612-64F5-604D-9170-0E1F3548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ADE089-A676-D141-BA0C-99161894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90B211-8173-BB46-9377-C634400D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FADFC2-98CF-C544-9791-3BD46FF2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4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0D7671-6FDC-3344-873E-257B639A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0DB9D70-5B2E-0940-804F-7D161AC9B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FB43BC-0628-6F40-8AED-85D7E56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3BA96B-FF50-8E42-B5CE-D249A7AE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6DC7D5-0BA4-C84E-9F64-CA0BAD87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282A6-C413-1949-B20B-10010F6A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485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51264C-E172-AF4C-B038-78377A11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AF22C-BAFF-9042-BD62-E99866E9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BB15CC-CF83-6941-B873-422031C9A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5661-6805-1E4F-BCA4-582EB5D1B98F}" type="datetimeFigureOut">
              <a:rPr kumimoji="1" lang="zh-CN" altLang="en-US" smtClean="0"/>
              <a:t>2019/6/4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3D3B62-CB20-C94A-B75A-2DEB153CD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0070BD-F1E5-B84F-8A30-2C3DD4236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B473-76CF-2A40-851C-4AE5250310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724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B086AD-40DD-7E40-A237-A54F1911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069"/>
            <a:ext cx="12192000" cy="29443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E19F3B-8A4D-8348-9A36-C9A05835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69" y="4915580"/>
            <a:ext cx="5353936" cy="7899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33C28B-8DCF-0D44-8291-7190DB84304F}"/>
              </a:ext>
            </a:extLst>
          </p:cNvPr>
          <p:cNvSpPr txBox="1"/>
          <p:nvPr/>
        </p:nvSpPr>
        <p:spPr>
          <a:xfrm>
            <a:off x="7942522" y="50181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ICML2019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124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9B25B4C-7019-0842-A0E2-E90C99833A7B}"/>
              </a:ext>
            </a:extLst>
          </p:cNvPr>
          <p:cNvSpPr txBox="1"/>
          <p:nvPr/>
        </p:nvSpPr>
        <p:spPr>
          <a:xfrm>
            <a:off x="744278" y="159488"/>
            <a:ext cx="295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Conclusion</a:t>
            </a:r>
            <a:endParaRPr kumimoji="1" lang="zh-CN" altLang="en-US" sz="32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6C0EA3-E194-274D-AA5F-44B1497DF852}"/>
              </a:ext>
            </a:extLst>
          </p:cNvPr>
          <p:cNvSpPr txBox="1"/>
          <p:nvPr/>
        </p:nvSpPr>
        <p:spPr>
          <a:xfrm>
            <a:off x="1034902" y="1371600"/>
            <a:ext cx="10122195" cy="37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400" dirty="0"/>
              <a:t>Graph Neural Networks cannot learn general neighborhood mixing functions.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Proposing</a:t>
            </a:r>
            <a:r>
              <a:rPr lang="zh-CN" altLang="en-US" sz="2400" dirty="0"/>
              <a:t> </a:t>
            </a:r>
            <a:r>
              <a:rPr lang="en" altLang="zh-CN" sz="2400" dirty="0"/>
              <a:t>a graph convolutional layer that utilizes multiple powers of the adjacency matrix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" altLang="zh-CN" sz="2400" dirty="0"/>
              <a:t>learn general mixing of neighborhood information, including averaging and delta operators in the feature space, without additional memory or computational complexity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T</a:t>
            </a:r>
            <a:r>
              <a:rPr lang="en" altLang="zh-CN" sz="2400" dirty="0"/>
              <a:t>o learn a unique architecture that is optimized for each dataset </a:t>
            </a:r>
          </a:p>
        </p:txBody>
      </p:sp>
    </p:spTree>
    <p:extLst>
      <p:ext uri="{BB962C8B-B14F-4D97-AF65-F5344CB8AC3E}">
        <p14:creationId xmlns:p14="http://schemas.microsoft.com/office/powerpoint/2010/main" val="181334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42C3F1-55EE-B049-93E4-006F6C0D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73" y="1284766"/>
            <a:ext cx="8290454" cy="36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9623D9-8E09-CA4C-9717-C235FDFFDDCE}"/>
              </a:ext>
            </a:extLst>
          </p:cNvPr>
          <p:cNvSpPr txBox="1"/>
          <p:nvPr/>
        </p:nvSpPr>
        <p:spPr>
          <a:xfrm>
            <a:off x="478466" y="340242"/>
            <a:ext cx="287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Contributions</a:t>
            </a:r>
            <a:endParaRPr kumimoji="1"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C66257-1DD0-9746-B367-48F0C585F393}"/>
              </a:ext>
            </a:extLst>
          </p:cNvPr>
          <p:cNvSpPr txBox="1"/>
          <p:nvPr/>
        </p:nvSpPr>
        <p:spPr>
          <a:xfrm>
            <a:off x="1302488" y="942514"/>
            <a:ext cx="9587023" cy="55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</a:t>
            </a:r>
            <a:r>
              <a:rPr lang="en" altLang="zh-CN" sz="2000" dirty="0"/>
              <a:t>here is limited understanding of </a:t>
            </a:r>
            <a:r>
              <a:rPr lang="en-US" altLang="zh-CN" sz="2000" dirty="0"/>
              <a:t>GNNs</a:t>
            </a:r>
            <a:r>
              <a:rPr lang="en" altLang="zh-CN" sz="2000" dirty="0"/>
              <a:t> representational properties and limitations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We show that GNNs are </a:t>
            </a:r>
            <a:r>
              <a:rPr lang="en" altLang="zh-CN" sz="2000" dirty="0">
                <a:solidFill>
                  <a:srgbClr val="FF0000"/>
                </a:solidFill>
              </a:rPr>
              <a:t>at most </a:t>
            </a:r>
            <a:r>
              <a:rPr lang="en" altLang="zh-CN" sz="2000" dirty="0"/>
              <a:t>as powerful as the WL test in </a:t>
            </a:r>
            <a:r>
              <a:rPr lang="en" altLang="zh-CN" sz="2000" dirty="0">
                <a:solidFill>
                  <a:srgbClr val="FF0000"/>
                </a:solidFill>
              </a:rPr>
              <a:t>distinguishing graph structures</a:t>
            </a:r>
            <a:r>
              <a:rPr lang="en" altLang="zh-CN" sz="20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We </a:t>
            </a:r>
            <a:r>
              <a:rPr lang="en" altLang="zh-CN" sz="2000" dirty="0">
                <a:solidFill>
                  <a:srgbClr val="FF0000"/>
                </a:solidFill>
              </a:rPr>
              <a:t>establish conditions</a:t>
            </a:r>
            <a:r>
              <a:rPr lang="en" altLang="zh-CN" sz="2000" dirty="0"/>
              <a:t> on the neighbor aggregation and graph pooling functions under which the resulting GNN is </a:t>
            </a:r>
            <a:r>
              <a:rPr lang="en" altLang="zh-CN" sz="2000" dirty="0">
                <a:solidFill>
                  <a:srgbClr val="FF0000"/>
                </a:solidFill>
              </a:rPr>
              <a:t>as powerful as </a:t>
            </a:r>
            <a:r>
              <a:rPr lang="en" altLang="zh-CN" sz="2000" dirty="0"/>
              <a:t>the WL test.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We </a:t>
            </a:r>
            <a:r>
              <a:rPr lang="en" altLang="zh-CN" sz="2000" dirty="0">
                <a:solidFill>
                  <a:srgbClr val="FF0000"/>
                </a:solidFill>
              </a:rPr>
              <a:t>identify graph structures </a:t>
            </a:r>
            <a:r>
              <a:rPr lang="en" altLang="zh-CN" sz="2000" dirty="0"/>
              <a:t>that cannot be distinguished by popular GNN variants, such as GCN and </a:t>
            </a:r>
            <a:r>
              <a:rPr lang="en" altLang="zh-CN" sz="2000" dirty="0" err="1"/>
              <a:t>GraphSAGE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" altLang="zh-CN" sz="2000" dirty="0"/>
              <a:t>and we precisely characterize the kinds of graph structures such GNN-based models can capture.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We develop </a:t>
            </a:r>
            <a:r>
              <a:rPr lang="en" altLang="zh-CN" sz="2000" dirty="0">
                <a:solidFill>
                  <a:srgbClr val="FF0000"/>
                </a:solidFill>
              </a:rPr>
              <a:t>a simple neural architecture</a:t>
            </a:r>
            <a:r>
              <a:rPr lang="en" altLang="zh-CN" sz="2000" dirty="0"/>
              <a:t>, Graph Isomorphism Network (GIN), and show that its discriminative/representational power is equal to the power of the WL test</a:t>
            </a:r>
            <a:r>
              <a:rPr lang="en-US" altLang="zh-CN" sz="2000" dirty="0"/>
              <a:t>.</a:t>
            </a:r>
            <a:endParaRPr lang="e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34122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757C572-464E-7C46-AA21-734D44CE0EAF}"/>
              </a:ext>
            </a:extLst>
          </p:cNvPr>
          <p:cNvSpPr txBox="1"/>
          <p:nvPr/>
        </p:nvSpPr>
        <p:spPr>
          <a:xfrm>
            <a:off x="639334" y="348709"/>
            <a:ext cx="430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err="1"/>
              <a:t>Weisfeiler</a:t>
            </a:r>
            <a:r>
              <a:rPr kumimoji="1" lang="en-US" altLang="zh-CN" sz="2800" b="1" dirty="0"/>
              <a:t>-Lehman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test</a:t>
            </a:r>
            <a:endParaRPr kumimoji="1"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CB74F4-B4BB-7A47-B09C-16F2E297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85" y="3748297"/>
            <a:ext cx="9698567" cy="23223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8BA462-6E70-234F-8517-B69BE36D7FDD}"/>
              </a:ext>
            </a:extLst>
          </p:cNvPr>
          <p:cNvSpPr txBox="1"/>
          <p:nvPr/>
        </p:nvSpPr>
        <p:spPr>
          <a:xfrm>
            <a:off x="1549402" y="1058334"/>
            <a:ext cx="9160934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isomorphism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problem:</a:t>
            </a:r>
          </a:p>
          <a:p>
            <a:pPr>
              <a:lnSpc>
                <a:spcPct val="125000"/>
              </a:lnSpc>
            </a:pPr>
            <a:r>
              <a:rPr kumimoji="1" lang="zh-CN" altLang="en-US" sz="2400" dirty="0"/>
              <a:t>    </a:t>
            </a:r>
            <a:r>
              <a:rPr kumimoji="1" lang="en-US" altLang="zh-CN" sz="2400" dirty="0"/>
              <a:t>ask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whether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two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topologically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identical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.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dirty="0"/>
              <a:t>WL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subtree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kernel:</a:t>
            </a:r>
          </a:p>
          <a:p>
            <a:pPr>
              <a:lnSpc>
                <a:spcPct val="125000"/>
              </a:lnSpc>
            </a:pPr>
            <a:r>
              <a:rPr kumimoji="1" lang="zh-CN" altLang="en-US" sz="2400" dirty="0"/>
              <a:t>    </a:t>
            </a:r>
            <a:r>
              <a:rPr kumimoji="1" lang="en-US" altLang="zh-CN" sz="2400" dirty="0"/>
              <a:t>measures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similarity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between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.</a:t>
            </a:r>
          </a:p>
          <a:p>
            <a:pPr>
              <a:lnSpc>
                <a:spcPct val="125000"/>
              </a:lnSpc>
            </a:pPr>
            <a:r>
              <a:rPr kumimoji="1" lang="zh-CN" altLang="en-US" sz="2400" dirty="0"/>
              <a:t>    </a:t>
            </a:r>
            <a:r>
              <a:rPr kumimoji="1" lang="en-US" altLang="zh-CN" sz="2400" dirty="0"/>
              <a:t>essentially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counts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different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rooted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subtrees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.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dirty="0"/>
              <a:t>(is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analogous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neighbor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aggregation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GNNs)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11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95700ED-2F2E-9F46-B5EB-879280D2BDC8}"/>
              </a:ext>
            </a:extLst>
          </p:cNvPr>
          <p:cNvSpPr txBox="1"/>
          <p:nvPr/>
        </p:nvSpPr>
        <p:spPr>
          <a:xfrm>
            <a:off x="266799" y="463376"/>
            <a:ext cx="687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The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Representational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power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of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a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GNN</a:t>
            </a:r>
            <a:r>
              <a:rPr kumimoji="1" lang="zh-CN" altLang="en-US" sz="2800" b="1" dirty="0"/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ECBAEE-99B1-FD45-B394-1F1282FFB2B1}"/>
              </a:ext>
            </a:extLst>
          </p:cNvPr>
          <p:cNvSpPr txBox="1"/>
          <p:nvPr/>
        </p:nvSpPr>
        <p:spPr>
          <a:xfrm>
            <a:off x="897467" y="1361394"/>
            <a:ext cx="103970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i="1" dirty="0">
                <a:solidFill>
                  <a:srgbClr val="FF0000"/>
                </a:solidFill>
              </a:rPr>
              <a:t>Intuitively: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powerful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maps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two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nodes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location</a:t>
            </a:r>
          </a:p>
          <a:p>
            <a:endParaRPr kumimoji="1" lang="en-US" altLang="zh-CN" sz="2000" dirty="0"/>
          </a:p>
          <a:p>
            <a:r>
              <a:rPr kumimoji="1" lang="en-US" altLang="zh-CN" sz="2400" b="1" dirty="0">
                <a:solidFill>
                  <a:srgbClr val="FF0000"/>
                </a:solidFill>
              </a:rPr>
              <a:t>only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if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: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 </a:t>
            </a:r>
            <a:endParaRPr kumimoji="1" lang="en-US" altLang="zh-CN" sz="2400" b="1" dirty="0">
              <a:solidFill>
                <a:srgbClr val="FF0000"/>
              </a:solidFill>
            </a:endParaRPr>
          </a:p>
          <a:p>
            <a:endParaRPr kumimoji="1" lang="en-US" altLang="zh-CN" sz="2000" dirty="0"/>
          </a:p>
          <a:p>
            <a:r>
              <a:rPr kumimoji="1" lang="zh-CN" altLang="en-US" sz="2000" dirty="0"/>
              <a:t>       </a:t>
            </a:r>
            <a:r>
              <a:rPr kumimoji="1" lang="en-US" altLang="zh-CN" sz="2000" dirty="0"/>
              <a:t>they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have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identical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subtree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structures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identical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features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corresponding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nodes.</a:t>
            </a:r>
            <a:r>
              <a:rPr kumimoji="1" lang="zh-CN" altLang="en-US" sz="2000" dirty="0"/>
              <a:t> </a:t>
            </a:r>
          </a:p>
        </p:txBody>
      </p:sp>
      <p:sp>
        <p:nvSpPr>
          <p:cNvPr id="6" name="下箭头 5">
            <a:extLst>
              <a:ext uri="{FF2B5EF4-FFF2-40B4-BE49-F238E27FC236}">
                <a16:creationId xmlns:a16="http://schemas.microsoft.com/office/drawing/2014/main" id="{8C50BE92-6210-C848-874E-1BB95C78D67B}"/>
              </a:ext>
            </a:extLst>
          </p:cNvPr>
          <p:cNvSpPr/>
          <p:nvPr/>
        </p:nvSpPr>
        <p:spPr>
          <a:xfrm>
            <a:off x="5964764" y="4044803"/>
            <a:ext cx="567267" cy="52493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40B011-F42C-D244-9BB6-AC55E85AA0A5}"/>
              </a:ext>
            </a:extLst>
          </p:cNvPr>
          <p:cNvSpPr txBox="1"/>
          <p:nvPr/>
        </p:nvSpPr>
        <p:spPr>
          <a:xfrm>
            <a:off x="897467" y="4910668"/>
            <a:ext cx="1039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maximally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powerful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GNN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would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never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map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two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different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neighborhoods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representation.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743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75C5B7-6380-0B4A-A611-C52D7E6D74DD}"/>
              </a:ext>
            </a:extLst>
          </p:cNvPr>
          <p:cNvSpPr txBox="1"/>
          <p:nvPr/>
        </p:nvSpPr>
        <p:spPr>
          <a:xfrm>
            <a:off x="266799" y="463376"/>
            <a:ext cx="73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Building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Powerful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Graph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Neural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Networks</a:t>
            </a:r>
            <a:endParaRPr kumimoji="1"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1D4044-A744-274F-872E-69002736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254899"/>
            <a:ext cx="10871200" cy="9951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A41D35-3A20-F744-AD94-3F283079E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444513"/>
            <a:ext cx="10871200" cy="29641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C9BD467-C1D6-A349-BC2A-63ED7D0CDFBA}"/>
              </a:ext>
            </a:extLst>
          </p:cNvPr>
          <p:cNvSpPr txBox="1"/>
          <p:nvPr/>
        </p:nvSpPr>
        <p:spPr>
          <a:xfrm>
            <a:off x="745067" y="5603101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Beyond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WL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test:</a:t>
            </a:r>
          </a:p>
          <a:p>
            <a:r>
              <a:rPr kumimoji="1" lang="zh-CN" altLang="en-US" dirty="0"/>
              <a:t>    </a:t>
            </a:r>
            <a:r>
              <a:rPr kumimoji="1" lang="en-US" altLang="zh-CN" dirty="0"/>
              <a:t>GNNs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discriminate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embeddings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dependencies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structures.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66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6E4B5C1-0363-9844-8C12-BB2FFD6D8F8A}"/>
              </a:ext>
            </a:extLst>
          </p:cNvPr>
          <p:cNvSpPr txBox="1"/>
          <p:nvPr/>
        </p:nvSpPr>
        <p:spPr>
          <a:xfrm>
            <a:off x="241399" y="366225"/>
            <a:ext cx="642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Graph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Isomorphism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network(GIN)</a:t>
            </a:r>
            <a:endParaRPr kumimoji="1"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CA4462-F65F-E04B-A897-563D6774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" y="1219018"/>
            <a:ext cx="11032067" cy="14176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0290CF-6713-CF41-A767-42ADAA73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4" y="2901371"/>
            <a:ext cx="7372350" cy="8624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18A0856-A72E-344D-B5AB-AC5ED6EEC2BE}"/>
              </a:ext>
            </a:extLst>
          </p:cNvPr>
          <p:cNvSpPr txBox="1"/>
          <p:nvPr/>
        </p:nvSpPr>
        <p:spPr>
          <a:xfrm>
            <a:off x="677333" y="3895606"/>
            <a:ext cx="1159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GIN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example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among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many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maximally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powerful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GNNs,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while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simple.</a:t>
            </a:r>
            <a:endParaRPr kumimoji="1"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C408EA-6158-7846-A262-81FF6EFE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965" y="4923834"/>
            <a:ext cx="8022068" cy="69482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554267A-CF8C-2C49-A9C9-36068F4811E3}"/>
              </a:ext>
            </a:extLst>
          </p:cNvPr>
          <p:cNvSpPr txBox="1"/>
          <p:nvPr/>
        </p:nvSpPr>
        <p:spPr>
          <a:xfrm>
            <a:off x="2084965" y="5925558"/>
            <a:ext cx="802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Readout: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node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features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from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same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iterations.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846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16E032A-50FD-A44F-8C57-E715D53D80A8}"/>
              </a:ext>
            </a:extLst>
          </p:cNvPr>
          <p:cNvSpPr txBox="1"/>
          <p:nvPr/>
        </p:nvSpPr>
        <p:spPr>
          <a:xfrm>
            <a:off x="258332" y="442425"/>
            <a:ext cx="753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Less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Powerful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But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Still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Interesting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GNNs</a:t>
            </a:r>
            <a:endParaRPr kumimoji="1"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0BB0CE-6C76-464B-9311-2479B77ADF11}"/>
              </a:ext>
            </a:extLst>
          </p:cNvPr>
          <p:cNvSpPr txBox="1"/>
          <p:nvPr/>
        </p:nvSpPr>
        <p:spPr>
          <a:xfrm>
            <a:off x="1007534" y="124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1.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1-Layer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perceptrons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sufficient</a:t>
            </a:r>
            <a:endParaRPr kumimoji="1"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9AC5C9-A9DB-C643-A9F4-3D308A24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66" y="2076071"/>
            <a:ext cx="9321801" cy="6291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1FB5307-79E4-A14D-AC92-79331331DC39}"/>
              </a:ext>
            </a:extLst>
          </p:cNvPr>
          <p:cNvSpPr/>
          <p:nvPr/>
        </p:nvSpPr>
        <p:spPr>
          <a:xfrm>
            <a:off x="1684867" y="3075057"/>
            <a:ext cx="9321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000" dirty="0"/>
              <a:t>With the bias term and sufficiently large output dimensionality, 1-layer </a:t>
            </a:r>
            <a:r>
              <a:rPr lang="en" altLang="zh-CN" sz="2000" dirty="0" err="1"/>
              <a:t>perceptrons</a:t>
            </a:r>
            <a:r>
              <a:rPr lang="en" altLang="zh-CN" sz="2000" dirty="0"/>
              <a:t> might be able to distinguish different multisets </a:t>
            </a:r>
            <a:r>
              <a:rPr lang="en-US" altLang="zh-CN" sz="2000" dirty="0"/>
              <a:t>.</a:t>
            </a:r>
            <a:endParaRPr lang="en" altLang="zh-CN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736BF3-6AEB-1E44-B9A5-41EFBB799B76}"/>
              </a:ext>
            </a:extLst>
          </p:cNvPr>
          <p:cNvSpPr txBox="1"/>
          <p:nvPr/>
        </p:nvSpPr>
        <p:spPr>
          <a:xfrm>
            <a:off x="1684866" y="4233332"/>
            <a:ext cx="948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Weakness:</a:t>
            </a:r>
          </a:p>
          <a:p>
            <a:r>
              <a:rPr lang="en-US" altLang="zh-CN" sz="2000" dirty="0"/>
              <a:t>not</a:t>
            </a:r>
            <a:r>
              <a:rPr lang="zh-CN" altLang="en-US" sz="2000" dirty="0"/>
              <a:t> </a:t>
            </a:r>
            <a:r>
              <a:rPr lang="en-US" altLang="zh-CN" sz="2000" dirty="0"/>
              <a:t>adequately</a:t>
            </a:r>
            <a:r>
              <a:rPr lang="zh-CN" altLang="en-US" sz="2000" dirty="0"/>
              <a:t> </a:t>
            </a:r>
            <a:r>
              <a:rPr lang="en-US" altLang="zh-CN" sz="2000" dirty="0"/>
              <a:t>capture</a:t>
            </a:r>
            <a:r>
              <a:rPr lang="zh-CN" altLang="en-US" sz="2000" dirty="0"/>
              <a:t> </a:t>
            </a:r>
            <a:r>
              <a:rPr lang="en-US" altLang="zh-CN" sz="2000" dirty="0"/>
              <a:t>structural</a:t>
            </a:r>
            <a:r>
              <a:rPr lang="zh-CN" altLang="en-US" sz="2000" dirty="0"/>
              <a:t> </a:t>
            </a:r>
            <a:r>
              <a:rPr lang="en-US" altLang="zh-CN" sz="2000" dirty="0"/>
              <a:t>similarity;</a:t>
            </a:r>
            <a:r>
              <a:rPr lang="zh-CN" altLang="en-US" sz="2000" dirty="0"/>
              <a:t> </a:t>
            </a:r>
            <a:r>
              <a:rPr lang="en-US" altLang="zh-CN" sz="2000" dirty="0"/>
              <a:t>sometimes</a:t>
            </a:r>
            <a:r>
              <a:rPr lang="zh-CN" altLang="en-US" sz="2000" dirty="0"/>
              <a:t> </a:t>
            </a:r>
            <a:r>
              <a:rPr lang="en-US" altLang="zh-CN" sz="2000" dirty="0"/>
              <a:t>severely</a:t>
            </a:r>
            <a:r>
              <a:rPr lang="zh-CN" altLang="en-US" sz="2000" dirty="0"/>
              <a:t> </a:t>
            </a:r>
            <a:r>
              <a:rPr lang="en-US" altLang="zh-CN" sz="2000" dirty="0"/>
              <a:t>underfit</a:t>
            </a:r>
            <a:r>
              <a:rPr lang="zh-CN" altLang="en-US" sz="2000" dirty="0"/>
              <a:t> </a:t>
            </a:r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data.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4878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F35539-9338-D14B-BF2E-8487640A8FE5}"/>
              </a:ext>
            </a:extLst>
          </p:cNvPr>
          <p:cNvSpPr txBox="1"/>
          <p:nvPr/>
        </p:nvSpPr>
        <p:spPr>
          <a:xfrm>
            <a:off x="745067" y="34713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2.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Structures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that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Confuse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Max-Pooling</a:t>
            </a:r>
            <a:endParaRPr kumimoji="1"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EF4F18-1350-9A4B-84DC-B3D75331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698746"/>
            <a:ext cx="6544733" cy="25282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427F0C-3A40-EA40-A633-F165F73A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" y="3429000"/>
            <a:ext cx="6544733" cy="20033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5A8C67-1C52-7F4E-AE9C-AA654D85B2E6}"/>
              </a:ext>
            </a:extLst>
          </p:cNvPr>
          <p:cNvSpPr txBox="1"/>
          <p:nvPr/>
        </p:nvSpPr>
        <p:spPr>
          <a:xfrm>
            <a:off x="745066" y="550333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3.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learns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distributions</a:t>
            </a:r>
          </a:p>
          <a:p>
            <a:r>
              <a:rPr kumimoji="1" lang="en-US" altLang="zh-CN" sz="2400" dirty="0"/>
              <a:t>4.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Max-pooling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learns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distinct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elements</a:t>
            </a:r>
            <a:r>
              <a:rPr kumimoji="1" lang="zh-CN" altLang="en-US" sz="2400" dirty="0"/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2CE6508-ED86-AF44-B664-A1356F28ACBC}"/>
              </a:ext>
            </a:extLst>
          </p:cNvPr>
          <p:cNvSpPr txBox="1"/>
          <p:nvPr/>
        </p:nvSpPr>
        <p:spPr>
          <a:xfrm>
            <a:off x="7747000" y="1309406"/>
            <a:ext cx="4292601" cy="455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zh-CN" altLang="en-US" dirty="0"/>
              <a:t>个人小结：</a:t>
            </a:r>
            <a:endParaRPr kumimoji="1" lang="en-US" altLang="zh-CN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mean</a:t>
            </a:r>
            <a:r>
              <a:rPr kumimoji="1" lang="zh-CN" altLang="en-US" dirty="0"/>
              <a:t>捕捉的是邻居节点特征的分布信息。</a:t>
            </a:r>
            <a:endParaRPr kumimoji="1" lang="en-US" altLang="zh-CN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最大池化更有效是识别重要的节点或“</a:t>
            </a:r>
            <a:r>
              <a:rPr kumimoji="1" lang="en-US" altLang="zh-CN" dirty="0"/>
              <a:t>skeleton</a:t>
            </a:r>
            <a:r>
              <a:rPr kumimoji="1" lang="zh-CN" altLang="en-US" dirty="0"/>
              <a:t>”。</a:t>
            </a:r>
            <a:endParaRPr kumimoji="1" lang="en-US" altLang="zh-CN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GCN</a:t>
            </a:r>
            <a:r>
              <a:rPr kumimoji="1" lang="zh-CN" altLang="en-US" dirty="0"/>
              <a:t>更有效的情形：</a:t>
            </a: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graph</a:t>
            </a:r>
            <a:r>
              <a:rPr kumimoji="1" lang="zh-CN" altLang="en-US" dirty="0"/>
              <a:t>中的统计信息和分布信息比结构信息更为重要时；</a:t>
            </a: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节点的特征更为多样化且很少重复时。</a:t>
            </a:r>
            <a:endParaRPr kumimoji="1" lang="en-US" altLang="zh-CN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GIN</a:t>
            </a:r>
            <a:r>
              <a:rPr kumimoji="1" lang="zh-CN" altLang="en-US" dirty="0"/>
              <a:t>的方法更适合于让模型去学习</a:t>
            </a:r>
            <a:r>
              <a:rPr kumimoji="1" lang="en-US" altLang="zh-CN" dirty="0"/>
              <a:t>Graph</a:t>
            </a:r>
            <a:r>
              <a:rPr kumimoji="1" lang="zh-CN" altLang="en-US" dirty="0"/>
              <a:t>的结构特点，而不是去更多依赖于输入的节点特征</a:t>
            </a:r>
          </a:p>
        </p:txBody>
      </p:sp>
    </p:spTree>
    <p:extLst>
      <p:ext uri="{BB962C8B-B14F-4D97-AF65-F5344CB8AC3E}">
        <p14:creationId xmlns:p14="http://schemas.microsoft.com/office/powerpoint/2010/main" val="127303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2519E47-BC45-D241-881F-49717B5C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5" y="100443"/>
            <a:ext cx="6832599" cy="3728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9A4EFB-1C21-E340-A1B3-C5E47642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99" y="3828821"/>
            <a:ext cx="7306733" cy="29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90CDD7-32A9-6645-8252-861E3473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48" y="787959"/>
            <a:ext cx="7573704" cy="36659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E62D67F-B244-6D4D-8CAA-E8D111E1C368}"/>
              </a:ext>
            </a:extLst>
          </p:cNvPr>
          <p:cNvSpPr txBox="1"/>
          <p:nvPr/>
        </p:nvSpPr>
        <p:spPr>
          <a:xfrm>
            <a:off x="1648047" y="4954772"/>
            <a:ext cx="1000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Gabor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filters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fundamental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human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visual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cognitive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Realizing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Gabor-like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filters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domains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ought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yield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general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advantage</a:t>
            </a:r>
          </a:p>
        </p:txBody>
      </p:sp>
    </p:spTree>
    <p:extLst>
      <p:ext uri="{BB962C8B-B14F-4D97-AF65-F5344CB8AC3E}">
        <p14:creationId xmlns:p14="http://schemas.microsoft.com/office/powerpoint/2010/main" val="215593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794D35B-FC92-4E4D-AC22-1F4C1F51A0CB}"/>
              </a:ext>
            </a:extLst>
          </p:cNvPr>
          <p:cNvSpPr txBox="1"/>
          <p:nvPr/>
        </p:nvSpPr>
        <p:spPr>
          <a:xfrm>
            <a:off x="469999" y="383159"/>
            <a:ext cx="24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Conclusion</a:t>
            </a:r>
            <a:endParaRPr kumimoji="1"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DD7DB5-AEBE-804E-A415-1FC7B5B5FF1B}"/>
              </a:ext>
            </a:extLst>
          </p:cNvPr>
          <p:cNvSpPr txBox="1"/>
          <p:nvPr/>
        </p:nvSpPr>
        <p:spPr>
          <a:xfrm>
            <a:off x="1371600" y="1312333"/>
            <a:ext cx="9448800" cy="374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Developed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theoretical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foundations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reasoning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about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expressive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proved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tight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bounds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representational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capacity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variants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designed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provably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maximally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powerful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GNN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under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neighborhood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aggregation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framework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beyond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neighborhood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aggregation</a:t>
            </a:r>
            <a:r>
              <a:rPr kumimoji="1" lang="zh-CN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297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697C667-A7F3-3D47-8694-4287FBA49883}"/>
              </a:ext>
            </a:extLst>
          </p:cNvPr>
          <p:cNvSpPr txBox="1"/>
          <p:nvPr/>
        </p:nvSpPr>
        <p:spPr>
          <a:xfrm>
            <a:off x="469999" y="383159"/>
            <a:ext cx="24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Open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Review</a:t>
            </a:r>
            <a:endParaRPr kumimoji="1"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6852F7-3997-0849-8930-B517AF8575EB}"/>
              </a:ext>
            </a:extLst>
          </p:cNvPr>
          <p:cNvSpPr txBox="1"/>
          <p:nvPr/>
        </p:nvSpPr>
        <p:spPr>
          <a:xfrm>
            <a:off x="1024467" y="1405467"/>
            <a:ext cx="10143066" cy="282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dirty="0"/>
              <a:t>Q:</a:t>
            </a:r>
            <a:r>
              <a:rPr kumimoji="1" lang="zh-CN" altLang="en-US" dirty="0"/>
              <a:t> </a:t>
            </a:r>
            <a:r>
              <a:rPr lang="en" altLang="zh-CN" dirty="0"/>
              <a:t>According to the current paper, can one say that all the graph Laplacian normalizations in previous GCN are not essential? Or redundant in some sense? </a:t>
            </a:r>
          </a:p>
          <a:p>
            <a:pPr>
              <a:lnSpc>
                <a:spcPct val="125000"/>
              </a:lnSpc>
            </a:pPr>
            <a:endParaRPr lang="en" altLang="zh-CN" dirty="0"/>
          </a:p>
          <a:p>
            <a:pPr>
              <a:lnSpc>
                <a:spcPct val="125000"/>
              </a:lnSpc>
            </a:pPr>
            <a:r>
              <a:rPr kumimoji="1" lang="en" altLang="zh-CN" dirty="0"/>
              <a:t>A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lang="en" altLang="zh-CN" dirty="0"/>
              <a:t>Note that the graph Laplacian normalization can </a:t>
            </a:r>
            <a:r>
              <a:rPr lang="en" altLang="zh-CN" dirty="0">
                <a:solidFill>
                  <a:srgbClr val="FF0000"/>
                </a:solidFill>
              </a:rPr>
              <a:t>decrease</a:t>
            </a:r>
            <a:r>
              <a:rPr lang="en" altLang="zh-CN" dirty="0"/>
              <a:t> the representational power of GNNs, but it can also </a:t>
            </a:r>
            <a:r>
              <a:rPr lang="en" altLang="zh-CN" dirty="0">
                <a:solidFill>
                  <a:srgbClr val="FF0000"/>
                </a:solidFill>
              </a:rPr>
              <a:t>induce useful inductive bias for the applications of interest</a:t>
            </a:r>
            <a:r>
              <a:rPr lang="en" altLang="zh-CN" dirty="0"/>
              <a:t>, </a:t>
            </a:r>
            <a:r>
              <a:rPr lang="en" altLang="zh-CN" dirty="0" err="1"/>
              <a:t>e.g</a:t>
            </a:r>
            <a:r>
              <a:rPr lang="en" altLang="zh-CN" dirty="0"/>
              <a:t>, semi-supervised learning. Therefore, we can not draw a decisive conclusion about the normalization only from the perspective of representational power. It is our future work to </a:t>
            </a:r>
            <a:r>
              <a:rPr lang="en" altLang="zh-CN" dirty="0">
                <a:solidFill>
                  <a:srgbClr val="FF0000"/>
                </a:solidFill>
              </a:rPr>
              <a:t>investigate generalization, inductive bias and optimization of different GNN variants</a:t>
            </a:r>
            <a:r>
              <a:rPr lang="en" altLang="zh-CN" dirty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002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A2C2A3-5173-3848-B70C-C78AC895441D}"/>
              </a:ext>
            </a:extLst>
          </p:cNvPr>
          <p:cNvSpPr txBox="1"/>
          <p:nvPr/>
        </p:nvSpPr>
        <p:spPr>
          <a:xfrm>
            <a:off x="469999" y="383159"/>
            <a:ext cx="242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Open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Review</a:t>
            </a:r>
            <a:endParaRPr kumimoji="1" lang="zh-CN" altLang="en-US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373BCA-95C2-6F44-B700-E93076B1914B}"/>
              </a:ext>
            </a:extLst>
          </p:cNvPr>
          <p:cNvSpPr txBox="1"/>
          <p:nvPr/>
        </p:nvSpPr>
        <p:spPr>
          <a:xfrm>
            <a:off x="1024467" y="1405467"/>
            <a:ext cx="10143066" cy="35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" altLang="zh-CN" dirty="0"/>
              <a:t>A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lang="en" altLang="zh-CN" dirty="0"/>
              <a:t>As a final remark, as R1 nicely commented, instead of Eq. (**), a node and neighbors can be </a:t>
            </a:r>
            <a:r>
              <a:rPr lang="en" altLang="zh-CN" dirty="0">
                <a:solidFill>
                  <a:srgbClr val="FF0000"/>
                </a:solidFill>
              </a:rPr>
              <a:t>concatenated, rather than summed, to achieve the same power as the WL test</a:t>
            </a:r>
            <a:r>
              <a:rPr lang="en" altLang="zh-CN" dirty="0"/>
              <a:t>. Interestingly, as R1 cleverly predicted, in our preliminary experiments, we </a:t>
            </a:r>
            <a:r>
              <a:rPr lang="en" altLang="zh-CN" dirty="0">
                <a:solidFill>
                  <a:srgbClr val="FF0000"/>
                </a:solidFill>
              </a:rPr>
              <a:t>found such concatenation was harder to train compared to our simple GINs </a:t>
            </a:r>
            <a:r>
              <a:rPr lang="en" altLang="zh-CN" dirty="0"/>
              <a:t>(both GIN-0 and GIN-eps) and achieved lower test accuracy. We leave the extensive investigation and comparison to our future work.</a:t>
            </a:r>
          </a:p>
          <a:p>
            <a:pPr>
              <a:lnSpc>
                <a:spcPct val="125000"/>
              </a:lnSpc>
            </a:pPr>
            <a:endParaRPr kumimoji="1" lang="en" altLang="zh-CN" dirty="0"/>
          </a:p>
          <a:p>
            <a:pPr>
              <a:lnSpc>
                <a:spcPct val="125000"/>
              </a:lnSpc>
            </a:pPr>
            <a:r>
              <a:rPr kumimoji="1" lang="en-US" altLang="zh-CN" dirty="0"/>
              <a:t>R:</a:t>
            </a:r>
            <a:r>
              <a:rPr kumimoji="1" lang="zh-CN" altLang="en-US" dirty="0"/>
              <a:t> </a:t>
            </a:r>
            <a:r>
              <a:rPr kumimoji="1" lang="en" altLang="zh-CN" dirty="0"/>
              <a:t>I do feel however that the authors should make it clear that </a:t>
            </a:r>
            <a:r>
              <a:rPr kumimoji="1" lang="en" altLang="zh-CN" dirty="0">
                <a:solidFill>
                  <a:srgbClr val="FF0000"/>
                </a:solidFill>
              </a:rPr>
              <a:t>discriminative power is not the only thing we care, and in most applications we are not doing graph isomorphism tests.  </a:t>
            </a:r>
            <a:r>
              <a:rPr kumimoji="1" lang="en" altLang="zh-CN" dirty="0"/>
              <a:t>The ability to tell, for example, how far two inputs are, when they are not the same is also very (and maybe more) important, which such isomorphism / injective map based analysis does not capture at all.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2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177285-DF43-E54B-965B-605BF413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995"/>
            <a:ext cx="12192000" cy="27960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68AFDA-F125-AC44-92E6-063FA87428E7}"/>
              </a:ext>
            </a:extLst>
          </p:cNvPr>
          <p:cNvSpPr txBox="1"/>
          <p:nvPr/>
        </p:nvSpPr>
        <p:spPr>
          <a:xfrm>
            <a:off x="8085667" y="4902200"/>
            <a:ext cx="178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CVPR2019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700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805C05A-3C38-8C45-9D2F-26B73BC59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587505"/>
            <a:ext cx="6638925" cy="56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177ABC-1805-954E-BCA5-2A2CD84B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5" y="348750"/>
            <a:ext cx="9624049" cy="6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E923507-CD47-6F4C-B510-A52A96A0250F}"/>
              </a:ext>
            </a:extLst>
          </p:cNvPr>
          <p:cNvSpPr txBox="1"/>
          <p:nvPr/>
        </p:nvSpPr>
        <p:spPr>
          <a:xfrm>
            <a:off x="470000" y="383159"/>
            <a:ext cx="541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/>
              <a:t>Correlation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Matrix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of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/>
              <a:t>ML-GCN</a:t>
            </a:r>
            <a:endParaRPr kumimoji="1" lang="zh-CN" altLang="en-US" sz="28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FEC0C6-17C0-0C41-AEEC-0006CA6F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00" y="1109579"/>
            <a:ext cx="5119040" cy="27986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ED2E18F-64E3-3445-90A0-D4F686C961BB}"/>
              </a:ext>
            </a:extLst>
          </p:cNvPr>
          <p:cNvSpPr txBox="1"/>
          <p:nvPr/>
        </p:nvSpPr>
        <p:spPr>
          <a:xfrm>
            <a:off x="1252293" y="4111473"/>
            <a:ext cx="355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asymmetrical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ADD390D-59F6-5B4C-83AB-C8CEDF44F819}"/>
              </a:ext>
            </a:extLst>
          </p:cNvPr>
          <p:cNvSpPr txBox="1"/>
          <p:nvPr/>
        </p:nvSpPr>
        <p:spPr>
          <a:xfrm>
            <a:off x="6056353" y="906379"/>
            <a:ext cx="49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drawbacks: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exhibit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long-tail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distribution,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co-occurrences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co-occurrences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completely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consistent.</a:t>
            </a:r>
            <a:r>
              <a:rPr kumimoji="1" lang="zh-CN" altLang="en-US" dirty="0"/>
              <a:t> </a:t>
            </a:r>
            <a:r>
              <a:rPr kumimoji="1" lang="en-US" altLang="zh-CN" dirty="0"/>
              <a:t>(hurt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capacity)</a:t>
            </a:r>
            <a:r>
              <a:rPr kumimoji="1" lang="zh-CN" altLang="en-US" dirty="0"/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DCFB02-BFEC-9A42-AB82-F1D8AD54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988" y="3071819"/>
            <a:ext cx="2262146" cy="7143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98D9C5E-2504-544A-93E6-A4DF3CBCD6F6}"/>
              </a:ext>
            </a:extLst>
          </p:cNvPr>
          <p:cNvSpPr txBox="1"/>
          <p:nvPr/>
        </p:nvSpPr>
        <p:spPr>
          <a:xfrm>
            <a:off x="6096000" y="3244334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binary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endParaRPr kumimoji="1" lang="zh-CN" altLang="en-US" dirty="0"/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94356350-05BF-B34C-B0B8-31666CEF51C4}"/>
              </a:ext>
            </a:extLst>
          </p:cNvPr>
          <p:cNvSpPr/>
          <p:nvPr/>
        </p:nvSpPr>
        <p:spPr>
          <a:xfrm>
            <a:off x="8333885" y="2746962"/>
            <a:ext cx="414867" cy="4111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31A09C-31B5-DF46-85EF-06D1F253A1CC}"/>
              </a:ext>
            </a:extLst>
          </p:cNvPr>
          <p:cNvSpPr txBox="1"/>
          <p:nvPr/>
        </p:nvSpPr>
        <p:spPr>
          <a:xfrm>
            <a:off x="529833" y="4851382"/>
            <a:ext cx="487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Over-smoothing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problem: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over-smoothed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clusters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indistinguishable.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F604817-251C-7E42-A4F4-1E762E625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170" y="4991144"/>
            <a:ext cx="2799782" cy="81436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F7483FC-625D-8C49-AF02-F4DE8FA684AB}"/>
              </a:ext>
            </a:extLst>
          </p:cNvPr>
          <p:cNvSpPr txBox="1"/>
          <p:nvPr/>
        </p:nvSpPr>
        <p:spPr>
          <a:xfrm>
            <a:off x="6096000" y="5213658"/>
            <a:ext cx="23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reweighted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endParaRPr kumimoji="1" lang="zh-CN" altLang="en-US" dirty="0"/>
          </a:p>
        </p:txBody>
      </p:sp>
      <p:sp>
        <p:nvSpPr>
          <p:cNvPr id="14" name="下箭头 13">
            <a:extLst>
              <a:ext uri="{FF2B5EF4-FFF2-40B4-BE49-F238E27FC236}">
                <a16:creationId xmlns:a16="http://schemas.microsoft.com/office/drawing/2014/main" id="{3D53CEBE-1DCC-154C-A40C-4CB7F601C3CE}"/>
              </a:ext>
            </a:extLst>
          </p:cNvPr>
          <p:cNvSpPr/>
          <p:nvPr/>
        </p:nvSpPr>
        <p:spPr>
          <a:xfrm rot="16200000">
            <a:off x="5381607" y="5245990"/>
            <a:ext cx="414867" cy="4111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905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6B97201-A91D-8841-98C9-C5CE23BD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33" y="270522"/>
            <a:ext cx="10049933" cy="30569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B50EE9-A03C-E940-A963-4C6F1B65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429000"/>
            <a:ext cx="10261600" cy="3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7E9CAC-F3C9-BA4F-BA6B-79901ED3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3" y="143933"/>
            <a:ext cx="4599517" cy="30619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C0A194-FEF6-4D48-AA15-27F298853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3" y="3750242"/>
            <a:ext cx="5183717" cy="27316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DEBFD3-6F8B-EB49-B984-953996D76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205772"/>
            <a:ext cx="5454652" cy="30687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2E2828-9574-2744-93BF-1B8D11A0B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4238503"/>
            <a:ext cx="5547784" cy="1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4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C2E7C2-0136-4B41-BFCC-BD209D66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535"/>
            <a:ext cx="6118264" cy="38438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36C522-C7AE-504A-87E8-979530E7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64" y="1020234"/>
            <a:ext cx="5920136" cy="4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2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A5A9E25-7558-724E-8120-C6DCE453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2" y="345719"/>
            <a:ext cx="6758615" cy="44194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C23B17-6928-D344-969F-1321589B7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09" y="5174350"/>
            <a:ext cx="3506382" cy="11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1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0EA31D-5814-BE41-83CB-6BA1AD07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665" y="587596"/>
            <a:ext cx="6075438" cy="28414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B68B28-3894-8F45-989F-15A71EDDA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65" y="4096784"/>
            <a:ext cx="6075438" cy="15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0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01BC90-DD1B-7B4A-AB29-CC349CA8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17" y="515492"/>
            <a:ext cx="5214097" cy="10629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B72D8C-00D0-B14E-9EE7-5B93C5C0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17" y="1608750"/>
            <a:ext cx="5204932" cy="22634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0245EC-C858-054B-ACF4-09FE55372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405" y="4376192"/>
            <a:ext cx="6379356" cy="19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D08419-68B8-9D4F-8802-1B7147A69083}"/>
              </a:ext>
            </a:extLst>
          </p:cNvPr>
          <p:cNvSpPr txBox="1"/>
          <p:nvPr/>
        </p:nvSpPr>
        <p:spPr>
          <a:xfrm>
            <a:off x="744279" y="404037"/>
            <a:ext cx="535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Computational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Complexity</a:t>
            </a:r>
            <a:endParaRPr kumimoji="1"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CBCFE7-6791-F241-9173-CB91D8AD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21" y="1412950"/>
            <a:ext cx="6314558" cy="47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65E28F-2583-A84F-8B7A-57CDD5F354CC}"/>
              </a:ext>
            </a:extLst>
          </p:cNvPr>
          <p:cNvSpPr txBox="1"/>
          <p:nvPr/>
        </p:nvSpPr>
        <p:spPr>
          <a:xfrm>
            <a:off x="744278" y="0"/>
            <a:ext cx="295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Output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Layer</a:t>
            </a:r>
            <a:endParaRPr kumimoji="1"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9678E9-64F2-A749-ABEE-D5D4720B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65" y="584775"/>
            <a:ext cx="6062625" cy="10889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5F6076-FC36-8043-B30A-37450A677BB2}"/>
              </a:ext>
            </a:extLst>
          </p:cNvPr>
          <p:cNvSpPr txBox="1"/>
          <p:nvPr/>
        </p:nvSpPr>
        <p:spPr>
          <a:xfrm>
            <a:off x="744278" y="1673772"/>
            <a:ext cx="868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Learning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Adjacency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Power</a:t>
            </a:r>
            <a:r>
              <a:rPr kumimoji="1" lang="zh-CN" altLang="en-US" sz="3200" b="1" dirty="0"/>
              <a:t> </a:t>
            </a:r>
            <a:r>
              <a:rPr kumimoji="1" lang="en-US" altLang="zh-CN" sz="3200" b="1" dirty="0"/>
              <a:t>Architectures</a:t>
            </a:r>
            <a:endParaRPr kumimoji="1" lang="zh-CN" altLang="en-US" sz="32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7DF8D3-431B-944D-A48E-E9F94364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63" y="2367324"/>
            <a:ext cx="5125630" cy="44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F082F4E-94C2-B749-AB66-E9F90D029871}"/>
              </a:ext>
            </a:extLst>
          </p:cNvPr>
          <p:cNvSpPr txBox="1"/>
          <p:nvPr/>
        </p:nvSpPr>
        <p:spPr>
          <a:xfrm>
            <a:off x="744278" y="159488"/>
            <a:ext cx="295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Experiments</a:t>
            </a:r>
            <a:endParaRPr kumimoji="1" lang="zh-CN" altLang="en-US" sz="32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27778B-3F70-DD4A-A233-16914B083FE8}"/>
              </a:ext>
            </a:extLst>
          </p:cNvPr>
          <p:cNvSpPr txBox="1"/>
          <p:nvPr/>
        </p:nvSpPr>
        <p:spPr>
          <a:xfrm>
            <a:off x="744278" y="821790"/>
            <a:ext cx="9654362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The </a:t>
            </a:r>
            <a:r>
              <a:rPr lang="en-US" altLang="zh-CN" sz="2000" dirty="0" err="1"/>
              <a:t>MixHop</a:t>
            </a:r>
            <a:r>
              <a:rPr lang="en-US" altLang="zh-CN" sz="2000" dirty="0"/>
              <a:t> model learns delta operators.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Higher order graph convolutions using neighborhood mixing can outperform existing approaches on real semi</a:t>
            </a:r>
            <a:r>
              <a:rPr lang="en-US" altLang="zh-CN" sz="2000" dirty="0"/>
              <a:t>-</a:t>
            </a:r>
            <a:r>
              <a:rPr lang="en" altLang="zh-CN" sz="2000" dirty="0"/>
              <a:t>supervised learning tasks.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" altLang="zh-CN" sz="2000" dirty="0"/>
              <a:t>When learning a model architecture for </a:t>
            </a:r>
            <a:r>
              <a:rPr lang="en" altLang="zh-CN" sz="2000" dirty="0" err="1"/>
              <a:t>MixHop</a:t>
            </a:r>
            <a:r>
              <a:rPr lang="en" altLang="zh-CN" sz="2000" dirty="0"/>
              <a:t> the best performing architectures differ for each graph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E43510-3E7F-CB42-8C7B-21EDEE0A2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8" y="2877423"/>
            <a:ext cx="4790722" cy="34383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8E56E7-8D18-244C-A908-D2D67ED4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59" y="2829023"/>
            <a:ext cx="4790722" cy="35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75EB1C4-91CB-5E46-AA51-F9CCA61447F8}"/>
              </a:ext>
            </a:extLst>
          </p:cNvPr>
          <p:cNvSpPr txBox="1"/>
          <p:nvPr/>
        </p:nvSpPr>
        <p:spPr>
          <a:xfrm>
            <a:off x="744278" y="159488"/>
            <a:ext cx="295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Experiments</a:t>
            </a:r>
            <a:endParaRPr kumimoji="1"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8C4621-90B8-DF49-BADD-F51AA9DC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7" y="744263"/>
            <a:ext cx="6629386" cy="29432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4988C9-4E9B-1C48-BFDD-B165826C5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119" y="3949553"/>
            <a:ext cx="8317762" cy="23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971</Words>
  <Application>Microsoft Macintosh PowerPoint</Application>
  <PresentationFormat>宽屏</PresentationFormat>
  <Paragraphs>85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bcbcd983</dc:creator>
  <cp:lastModifiedBy>bcbcd983</cp:lastModifiedBy>
  <cp:revision>65</cp:revision>
  <dcterms:created xsi:type="dcterms:W3CDTF">2019-06-04T03:34:39Z</dcterms:created>
  <dcterms:modified xsi:type="dcterms:W3CDTF">2019-06-05T09:32:43Z</dcterms:modified>
</cp:coreProperties>
</file>