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3"/>
    <p:sldId id="258" r:id="rId4"/>
    <p:sldId id="259" r:id="rId5"/>
    <p:sldId id="260" r:id="rId6"/>
    <p:sldId id="262" r:id="rId7"/>
    <p:sldId id="263" r:id="rId8"/>
    <p:sldId id="265" r:id="rId9"/>
    <p:sldId id="264" r:id="rId10"/>
    <p:sldId id="266" r:id="rId11"/>
    <p:sldId id="267" r:id="rId12"/>
    <p:sldId id="268" r:id="rId13"/>
    <p:sldId id="269" r:id="rId14"/>
    <p:sldId id="270" r:id="rId15"/>
    <p:sldId id="271" r:id="rId16"/>
    <p:sldId id="272" r:id="rId17"/>
    <p:sldId id="275" r:id="rId18"/>
    <p:sldId id="273" r:id="rId19"/>
    <p:sldId id="274" r:id="rId20"/>
    <p:sldId id="276"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48"/>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8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8.xml"/><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dirty="0"/>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874395" y="720090"/>
            <a:ext cx="10312400" cy="3369310"/>
          </a:xfrm>
          <a:prstGeom prst="rect">
            <a:avLst/>
          </a:prstGeom>
        </p:spPr>
      </p:pic>
      <p:sp>
        <p:nvSpPr>
          <p:cNvPr id="6" name="文本框 5"/>
          <p:cNvSpPr txBox="1"/>
          <p:nvPr/>
        </p:nvSpPr>
        <p:spPr>
          <a:xfrm>
            <a:off x="1066800" y="4401185"/>
            <a:ext cx="10237470" cy="706755"/>
          </a:xfrm>
          <a:prstGeom prst="rect">
            <a:avLst/>
          </a:prstGeom>
          <a:noFill/>
        </p:spPr>
        <p:txBody>
          <a:bodyPr wrap="square" rtlCol="0" anchor="t">
            <a:spAutoFit/>
          </a:bodyPr>
          <a:p>
            <a:r>
              <a:rPr lang="zh-CN" altLang="en-US" sz="2000"/>
              <a:t>单纯视觉任务：使用不同的上游CL算法对单模态下游任务</a:t>
            </a:r>
            <a:r>
              <a:rPr lang="en-US" altLang="zh-CN" sz="2000"/>
              <a:t>low-shot transfer</a:t>
            </a:r>
            <a:r>
              <a:rPr lang="zh-CN" altLang="en-US" sz="2000"/>
              <a:t>的影响。没有CL算法进行的微调ViLT在视觉任务上表现良好，使用了不同</a:t>
            </a:r>
            <a:r>
              <a:rPr lang="en-US" altLang="zh-CN" sz="2000"/>
              <a:t>CL</a:t>
            </a:r>
            <a:r>
              <a:rPr lang="zh-CN" altLang="en-US" sz="2000"/>
              <a:t>算法后都有一定程度的下降</a:t>
            </a:r>
            <a:endParaRPr lang="zh-CN" altLang="en-US" sz="2000"/>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1104900" y="440055"/>
            <a:ext cx="10472420" cy="3529965"/>
          </a:xfrm>
          <a:prstGeom prst="rect">
            <a:avLst/>
          </a:prstGeom>
        </p:spPr>
      </p:pic>
      <p:sp>
        <p:nvSpPr>
          <p:cNvPr id="8" name="文本框 7"/>
          <p:cNvSpPr txBox="1"/>
          <p:nvPr/>
        </p:nvSpPr>
        <p:spPr>
          <a:xfrm>
            <a:off x="1352550" y="4312920"/>
            <a:ext cx="9219565" cy="706755"/>
          </a:xfrm>
          <a:prstGeom prst="rect">
            <a:avLst/>
          </a:prstGeom>
          <a:noFill/>
        </p:spPr>
        <p:txBody>
          <a:bodyPr wrap="square" rtlCol="0" anchor="t">
            <a:spAutoFit/>
          </a:bodyPr>
          <a:p>
            <a:r>
              <a:rPr lang="zh-CN" altLang="en-US" sz="2000"/>
              <a:t>比较了两个预先训练的编码器ViLT和ViLT-bert在小样本语言任务上的性能，以及上游多模态编码器CL的应用对低镜头传输的影响</a:t>
            </a:r>
            <a:endParaRPr lang="zh-CN" altLang="en-US" sz="2000"/>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
        <p:nvSpPr>
          <p:cNvPr id="5" name="文本框 4"/>
          <p:cNvSpPr txBox="1"/>
          <p:nvPr/>
        </p:nvSpPr>
        <p:spPr>
          <a:xfrm>
            <a:off x="1481455" y="1691005"/>
            <a:ext cx="9618980" cy="3476625"/>
          </a:xfrm>
          <a:prstGeom prst="rect">
            <a:avLst/>
          </a:prstGeom>
          <a:noFill/>
        </p:spPr>
        <p:txBody>
          <a:bodyPr wrap="square" rtlCol="0" anchor="t">
            <a:spAutoFit/>
          </a:bodyPr>
          <a:p>
            <a:r>
              <a:rPr lang="zh-CN" altLang="en-US" sz="2000"/>
              <a:t>目标是</a:t>
            </a:r>
            <a:r>
              <a:rPr lang="zh-CN" altLang="en-US" sz="2000"/>
              <a:t>令机器人通过遵循人类的指令来操纵物体，例如“移动盒子旁边的红色杯子，同时保持它的直立。”</a:t>
            </a:r>
            <a:endParaRPr lang="zh-CN" altLang="en-US" sz="2000"/>
          </a:p>
          <a:p>
            <a:endParaRPr lang="zh-CN" altLang="en-US" sz="2000"/>
          </a:p>
          <a:p>
            <a:r>
              <a:rPr lang="zh-CN" altLang="en-US" sz="2000"/>
              <a:t>为此引入了一个自动操作求解器(AMSolver)模拟器，并基于它构建了一个视觉和语言操作基准(VLMbench)，其中包含关于分类的机器人操作任务的各种语言指令。</a:t>
            </a:r>
            <a:endParaRPr lang="zh-CN" altLang="en-US" sz="2000"/>
          </a:p>
          <a:p>
            <a:r>
              <a:rPr lang="zh-CN" altLang="en-US" sz="2000"/>
              <a:t>还开发了一个基于关键点的模型6D-CLIPort来处理多视图观察和语言输入，并输出6个自由度(DoF)动作序列。</a:t>
            </a:r>
            <a:endParaRPr lang="zh-CN" altLang="en-US" sz="2000"/>
          </a:p>
          <a:p>
            <a:endParaRPr lang="zh-CN" altLang="en-US" sz="2000"/>
          </a:p>
          <a:p>
            <a:r>
              <a:rPr lang="zh-CN" altLang="en-US" sz="2000"/>
              <a:t>希望新的模拟器和基准测试促进未来对语言引导的机器人操作的研究。</a:t>
            </a:r>
            <a:endParaRPr lang="zh-CN" altLang="en-US" sz="2000"/>
          </a:p>
          <a:p>
            <a:endParaRPr lang="zh-CN" altLang="en-US" sz="2000"/>
          </a:p>
          <a:p>
            <a:endParaRPr lang="en-US" altLang="zh-CN" sz="200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pic>
        <p:nvPicPr>
          <p:cNvPr id="6" name="图片 5"/>
          <p:cNvPicPr>
            <a:picLocks noChangeAspect="1"/>
          </p:cNvPicPr>
          <p:nvPr/>
        </p:nvPicPr>
        <p:blipFill>
          <a:blip r:embed="rId1"/>
          <a:stretch>
            <a:fillRect/>
          </a:stretch>
        </p:blipFill>
        <p:spPr>
          <a:xfrm>
            <a:off x="1411605" y="1057275"/>
            <a:ext cx="9669780" cy="4228465"/>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
        <p:nvSpPr>
          <p:cNvPr id="5" name="文本框 4"/>
          <p:cNvSpPr txBox="1"/>
          <p:nvPr/>
        </p:nvSpPr>
        <p:spPr>
          <a:xfrm>
            <a:off x="480695" y="366395"/>
            <a:ext cx="10791825" cy="521970"/>
          </a:xfrm>
          <a:prstGeom prst="rect">
            <a:avLst/>
          </a:prstGeom>
          <a:noFill/>
        </p:spPr>
        <p:txBody>
          <a:bodyPr wrap="square" rtlCol="0">
            <a:spAutoFit/>
          </a:bodyPr>
          <a:p>
            <a:r>
              <a:rPr lang="zh-CN" altLang="en-US" sz="2800" b="1"/>
              <a:t>AMSolver: Automatic Manipulation Solver</a:t>
            </a:r>
            <a:endParaRPr lang="zh-CN" altLang="en-US" sz="2800" b="1"/>
          </a:p>
        </p:txBody>
      </p:sp>
      <p:pic>
        <p:nvPicPr>
          <p:cNvPr id="6" name="图片 5"/>
          <p:cNvPicPr>
            <a:picLocks noChangeAspect="1"/>
          </p:cNvPicPr>
          <p:nvPr/>
        </p:nvPicPr>
        <p:blipFill>
          <a:blip r:embed="rId1"/>
          <a:stretch>
            <a:fillRect/>
          </a:stretch>
        </p:blipFill>
        <p:spPr>
          <a:xfrm>
            <a:off x="847725" y="2316480"/>
            <a:ext cx="7940040" cy="3529965"/>
          </a:xfrm>
          <a:prstGeom prst="rect">
            <a:avLst/>
          </a:prstGeom>
        </p:spPr>
      </p:pic>
      <p:sp>
        <p:nvSpPr>
          <p:cNvPr id="7" name="文本框 6"/>
          <p:cNvSpPr txBox="1"/>
          <p:nvPr/>
        </p:nvSpPr>
        <p:spPr>
          <a:xfrm>
            <a:off x="619125" y="1037590"/>
            <a:ext cx="10301605" cy="922020"/>
          </a:xfrm>
          <a:prstGeom prst="rect">
            <a:avLst/>
          </a:prstGeom>
          <a:noFill/>
        </p:spPr>
        <p:txBody>
          <a:bodyPr wrap="square" rtlCol="0" anchor="t">
            <a:spAutoFit/>
          </a:bodyPr>
          <a:p>
            <a:r>
              <a:rPr lang="zh-CN" altLang="en-US"/>
              <a:t>考虑三个主要的操作任务的类别，假设这些每个任务都可以被认为是对象和单元动作的组合。为了描述任务的基本要素提出了自动操作求解器(AMSolver)，这是一种基于规则的自动任务构建器，由以对象为中心的表示和单元任务模板组成</a:t>
            </a:r>
            <a:endParaRPr lang="zh-CN" altLang="en-US"/>
          </a:p>
        </p:txBody>
      </p:sp>
      <p:sp>
        <p:nvSpPr>
          <p:cNvPr id="8" name="文本框 7"/>
          <p:cNvSpPr txBox="1"/>
          <p:nvPr/>
        </p:nvSpPr>
        <p:spPr>
          <a:xfrm>
            <a:off x="8949055" y="2614295"/>
            <a:ext cx="3094355" cy="2306955"/>
          </a:xfrm>
          <a:prstGeom prst="rect">
            <a:avLst/>
          </a:prstGeom>
          <a:noFill/>
        </p:spPr>
        <p:txBody>
          <a:bodyPr wrap="square" rtlCol="0">
            <a:spAutoFit/>
          </a:bodyPr>
          <a:p>
            <a:r>
              <a:rPr lang="en-US" altLang="zh-CN"/>
              <a:t>control</a:t>
            </a:r>
            <a:r>
              <a:rPr lang="zh-CN" altLang="en-US"/>
              <a:t>：一个任务的准备或结束，指示机器人是否可以</a:t>
            </a:r>
            <a:r>
              <a:rPr lang="zh-CN" altLang="en-US"/>
              <a:t>移动对象</a:t>
            </a:r>
            <a:endParaRPr lang="zh-CN" altLang="en-US"/>
          </a:p>
          <a:p>
            <a:endParaRPr lang="zh-CN" altLang="en-US"/>
          </a:p>
          <a:p>
            <a:r>
              <a:rPr lang="en-US" altLang="zh-CN"/>
              <a:t>M1</a:t>
            </a:r>
            <a:r>
              <a:rPr lang="zh-CN" altLang="en-US"/>
              <a:t>：使用目标姿态约束</a:t>
            </a:r>
            <a:r>
              <a:rPr lang="zh-CN" altLang="en-US"/>
              <a:t>对象</a:t>
            </a:r>
            <a:endParaRPr lang="zh-CN" altLang="en-US"/>
          </a:p>
          <a:p>
            <a:endParaRPr lang="zh-CN" altLang="en-US"/>
          </a:p>
          <a:p>
            <a:r>
              <a:rPr lang="en-US" altLang="zh-CN"/>
              <a:t>M2</a:t>
            </a:r>
            <a:r>
              <a:rPr lang="zh-CN" altLang="en-US"/>
              <a:t>：使目标对象满足约束的同时按照一定轨迹</a:t>
            </a:r>
            <a:r>
              <a:rPr lang="zh-CN" altLang="en-US"/>
              <a:t>移动</a:t>
            </a:r>
            <a:endParaRPr lang="zh-CN" altLang="en-US"/>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图片 4"/>
          <p:cNvPicPr>
            <a:picLocks noChangeAspect="1"/>
          </p:cNvPicPr>
          <p:nvPr/>
        </p:nvPicPr>
        <p:blipFill>
          <a:blip r:embed="rId1"/>
          <a:srcRect l="1283"/>
          <a:stretch>
            <a:fillRect/>
          </a:stretch>
        </p:blipFill>
        <p:spPr>
          <a:xfrm>
            <a:off x="0" y="0"/>
            <a:ext cx="5864225" cy="3336925"/>
          </a:xfrm>
          <a:prstGeom prst="rect">
            <a:avLst/>
          </a:prstGeom>
        </p:spPr>
      </p:pic>
      <p:pic>
        <p:nvPicPr>
          <p:cNvPr id="6" name="图片 5"/>
          <p:cNvPicPr>
            <a:picLocks noChangeAspect="1"/>
          </p:cNvPicPr>
          <p:nvPr/>
        </p:nvPicPr>
        <p:blipFill>
          <a:blip r:embed="rId2"/>
          <a:stretch>
            <a:fillRect/>
          </a:stretch>
        </p:blipFill>
        <p:spPr>
          <a:xfrm>
            <a:off x="4608830" y="3284855"/>
            <a:ext cx="7583170" cy="3573145"/>
          </a:xfrm>
          <a:prstGeom prst="rect">
            <a:avLst/>
          </a:prstGeom>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
        <p:nvSpPr>
          <p:cNvPr id="5" name="文本框 4"/>
          <p:cNvSpPr txBox="1"/>
          <p:nvPr/>
        </p:nvSpPr>
        <p:spPr>
          <a:xfrm>
            <a:off x="533400" y="334645"/>
            <a:ext cx="10810240" cy="521970"/>
          </a:xfrm>
          <a:prstGeom prst="rect">
            <a:avLst/>
          </a:prstGeom>
          <a:noFill/>
        </p:spPr>
        <p:txBody>
          <a:bodyPr wrap="square" rtlCol="0" anchor="t">
            <a:spAutoFit/>
          </a:bodyPr>
          <a:p>
            <a:pPr algn="l">
              <a:buClrTx/>
              <a:buSzTx/>
              <a:buFontTx/>
            </a:pPr>
            <a:r>
              <a:rPr lang="zh-CN" altLang="en-US" sz="2800" b="1"/>
              <a:t>VLMbench: Visual-and-Language Manipulation Benchmark</a:t>
            </a:r>
            <a:endParaRPr lang="zh-CN" altLang="en-US" sz="2800" b="1"/>
          </a:p>
        </p:txBody>
      </p:sp>
      <p:sp>
        <p:nvSpPr>
          <p:cNvPr id="8" name="文本框 7"/>
          <p:cNvSpPr txBox="1"/>
          <p:nvPr/>
        </p:nvSpPr>
        <p:spPr>
          <a:xfrm>
            <a:off x="1000125" y="1151890"/>
            <a:ext cx="10047605" cy="1322070"/>
          </a:xfrm>
          <a:prstGeom prst="rect">
            <a:avLst/>
          </a:prstGeom>
          <a:noFill/>
        </p:spPr>
        <p:txBody>
          <a:bodyPr wrap="square" rtlCol="0" anchor="t">
            <a:spAutoFit/>
          </a:bodyPr>
          <a:p>
            <a:r>
              <a:rPr lang="zh-CN" altLang="en-US" sz="2000"/>
              <a:t>与其他manipulation benchmarks一样，评估指标也使用了成功率。为每个任务预定义了一些成功条件，以衡量</a:t>
            </a:r>
            <a:r>
              <a:rPr lang="en-US" altLang="zh-CN" sz="2000"/>
              <a:t>agent</a:t>
            </a:r>
            <a:r>
              <a:rPr lang="zh-CN" altLang="en-US" sz="2000"/>
              <a:t>是否在阈值内完成了任务。成功条件可分为目标探测器和联合探测器两种类型。如果特定对象在预定义空间内移动，则对象检测器将返回true。当关节角度达到预定义范围时，关节检测器返回true。</a:t>
            </a:r>
            <a:endParaRPr lang="zh-CN" altLang="en-US" sz="200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
        <p:nvSpPr>
          <p:cNvPr id="6" name="文本框 5"/>
          <p:cNvSpPr txBox="1"/>
          <p:nvPr/>
        </p:nvSpPr>
        <p:spPr>
          <a:xfrm>
            <a:off x="438150" y="301625"/>
            <a:ext cx="8439150" cy="521970"/>
          </a:xfrm>
          <a:prstGeom prst="rect">
            <a:avLst/>
          </a:prstGeom>
          <a:noFill/>
        </p:spPr>
        <p:txBody>
          <a:bodyPr wrap="square" rtlCol="0" anchor="t">
            <a:spAutoFit/>
          </a:bodyPr>
          <a:p>
            <a:pPr algn="l">
              <a:buClrTx/>
              <a:buSzTx/>
              <a:buFontTx/>
            </a:pPr>
            <a:r>
              <a:rPr lang="zh-CN" altLang="en-US" sz="2800" b="1"/>
              <a:t>Vision-and-Language Manipulation Agent</a:t>
            </a:r>
            <a:endParaRPr lang="zh-CN" altLang="en-US" sz="2800" b="1"/>
          </a:p>
        </p:txBody>
      </p:sp>
      <p:pic>
        <p:nvPicPr>
          <p:cNvPr id="7" name="图片 6"/>
          <p:cNvPicPr>
            <a:picLocks noChangeAspect="1"/>
          </p:cNvPicPr>
          <p:nvPr/>
        </p:nvPicPr>
        <p:blipFill>
          <a:blip r:embed="rId1"/>
          <a:stretch>
            <a:fillRect/>
          </a:stretch>
        </p:blipFill>
        <p:spPr>
          <a:xfrm>
            <a:off x="1219835" y="865505"/>
            <a:ext cx="9208135" cy="5765800"/>
          </a:xfrm>
          <a:prstGeom prst="rect">
            <a:avLst/>
          </a:prstGeom>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1263015" y="729615"/>
            <a:ext cx="9359265" cy="5198745"/>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82270" y="368300"/>
            <a:ext cx="2814955" cy="521970"/>
          </a:xfrm>
          <a:prstGeom prst="rect">
            <a:avLst/>
          </a:prstGeom>
          <a:noFill/>
        </p:spPr>
        <p:txBody>
          <a:bodyPr wrap="square" rtlCol="0">
            <a:spAutoFit/>
          </a:bodyPr>
          <a:p>
            <a:r>
              <a:rPr lang="en-US" altLang="zh-CN" sz="2800" b="1">
                <a:latin typeface="+mj-ea"/>
                <a:ea typeface="+mj-ea"/>
              </a:rPr>
              <a:t>MOTIVATION</a:t>
            </a:r>
            <a:endParaRPr lang="en-US" altLang="zh-CN" sz="2800" b="1">
              <a:latin typeface="+mj-ea"/>
              <a:ea typeface="+mj-ea"/>
            </a:endParaRPr>
          </a:p>
        </p:txBody>
      </p:sp>
      <p:sp>
        <p:nvSpPr>
          <p:cNvPr id="3" name="文本框 2"/>
          <p:cNvSpPr txBox="1"/>
          <p:nvPr/>
        </p:nvSpPr>
        <p:spPr>
          <a:xfrm>
            <a:off x="1885950" y="2004695"/>
            <a:ext cx="8600440" cy="1322070"/>
          </a:xfrm>
          <a:prstGeom prst="rect">
            <a:avLst/>
          </a:prstGeom>
          <a:noFill/>
        </p:spPr>
        <p:txBody>
          <a:bodyPr wrap="square" rtlCol="0">
            <a:spAutoFit/>
          </a:bodyPr>
          <a:p>
            <a:r>
              <a:rPr lang="zh-CN" altLang="en-US" sz="2000">
                <a:latin typeface="微软雅黑" panose="020B0503020204020204" charset="-122"/>
                <a:ea typeface="微软雅黑" panose="020B0503020204020204" charset="-122"/>
                <a:cs typeface="微软雅黑" panose="020B0503020204020204" charset="-122"/>
              </a:rPr>
              <a:t>CLiMB：</a:t>
            </a:r>
            <a:r>
              <a:rPr lang="zh-CN" altLang="en-US" sz="2000">
                <a:latin typeface="微软雅黑" panose="020B0503020204020204" charset="-122"/>
                <a:ea typeface="微软雅黑" panose="020B0503020204020204" charset="-122"/>
                <a:cs typeface="微软雅黑" panose="020B0503020204020204" charset="-122"/>
              </a:rPr>
              <a:t>一个基准，研究在</a:t>
            </a:r>
            <a:r>
              <a:rPr lang="zh-CN" altLang="en-US" sz="2000">
                <a:latin typeface="微软雅黑" panose="020B0503020204020204" charset="-122"/>
                <a:ea typeface="微软雅黑" panose="020B0503020204020204" charset="-122"/>
                <a:cs typeface="微软雅黑" panose="020B0503020204020204" charset="-122"/>
              </a:rPr>
              <a:t>持续学习（CL）环境中学习多模态任务，并系统地评估上游持续学习如何快速推广到新的多模态和单模态任务。</a:t>
            </a:r>
            <a:endParaRPr lang="zh-CN" altLang="en-US" sz="2000">
              <a:latin typeface="微软雅黑" panose="020B0503020204020204" charset="-122"/>
              <a:ea typeface="微软雅黑" panose="020B0503020204020204" charset="-122"/>
              <a:cs typeface="微软雅黑" panose="020B0503020204020204" charset="-122"/>
            </a:endParaRPr>
          </a:p>
          <a:p>
            <a:endParaRPr lang="zh-CN" altLang="en-US" sz="2000">
              <a:latin typeface="微软雅黑" panose="020B0503020204020204" charset="-122"/>
              <a:ea typeface="微软雅黑" panose="020B0503020204020204" charset="-122"/>
              <a:cs typeface="微软雅黑" panose="020B0503020204020204" charset="-122"/>
            </a:endParaRPr>
          </a:p>
          <a:p>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87655" y="1019175"/>
            <a:ext cx="8227060" cy="5057140"/>
          </a:xfrm>
          <a:prstGeom prst="rect">
            <a:avLst/>
          </a:prstGeom>
        </p:spPr>
      </p:pic>
      <p:sp>
        <p:nvSpPr>
          <p:cNvPr id="5" name="文本框 4"/>
          <p:cNvSpPr txBox="1"/>
          <p:nvPr/>
        </p:nvSpPr>
        <p:spPr>
          <a:xfrm>
            <a:off x="8674100" y="1662430"/>
            <a:ext cx="3105785" cy="3415030"/>
          </a:xfrm>
          <a:prstGeom prst="rect">
            <a:avLst/>
          </a:prstGeom>
          <a:noFill/>
        </p:spPr>
        <p:txBody>
          <a:bodyPr wrap="square" rtlCol="0">
            <a:spAutoFit/>
          </a:bodyPr>
          <a:p>
            <a:r>
              <a:rPr lang="zh-CN" altLang="en-US"/>
              <a:t>上游持续学习：预训练的多模态模型在一系列</a:t>
            </a:r>
            <a:r>
              <a:rPr lang="en-US" altLang="zh-CN"/>
              <a:t>V-L</a:t>
            </a:r>
            <a:r>
              <a:rPr lang="zh-CN" altLang="en-US"/>
              <a:t>任务上进行训练，并且在每个任务后将对过去任务的</a:t>
            </a:r>
            <a:r>
              <a:rPr lang="zh-CN" altLang="en-US" b="1"/>
              <a:t>遗忘程度</a:t>
            </a:r>
            <a:r>
              <a:rPr lang="zh-CN" altLang="en-US"/>
              <a:t>和</a:t>
            </a:r>
            <a:r>
              <a:rPr lang="zh-CN" altLang="en-US" b="1"/>
              <a:t>知识迁移</a:t>
            </a:r>
            <a:r>
              <a:rPr lang="zh-CN" altLang="en-US"/>
              <a:t>加入到下一个任务的评估</a:t>
            </a:r>
            <a:r>
              <a:rPr lang="zh-CN" altLang="en-US"/>
              <a:t>中</a:t>
            </a:r>
            <a:endParaRPr lang="zh-CN" altLang="en-US"/>
          </a:p>
          <a:p>
            <a:endParaRPr lang="zh-CN" altLang="en-US"/>
          </a:p>
          <a:p>
            <a:r>
              <a:rPr lang="zh-CN" altLang="en-US"/>
              <a:t>下游</a:t>
            </a:r>
            <a:r>
              <a:rPr lang="en-US" altLang="zh-CN"/>
              <a:t>low-shot transfer</a:t>
            </a:r>
            <a:r>
              <a:rPr lang="zh-CN" altLang="en-US"/>
              <a:t>：在训练完每个多模态任务之后，对模型</a:t>
            </a:r>
            <a:r>
              <a:rPr lang="zh-CN" altLang="en-US"/>
              <a:t>的每个多模态</a:t>
            </a:r>
            <a:r>
              <a:rPr lang="zh-CN" altLang="en-US"/>
              <a:t>任务和单模态任务上</a:t>
            </a:r>
            <a:r>
              <a:rPr lang="en-US" altLang="zh-CN" b="1"/>
              <a:t>low-shot transfer</a:t>
            </a:r>
            <a:r>
              <a:rPr lang="zh-CN" altLang="en-US"/>
              <a:t>能力进行</a:t>
            </a:r>
            <a:r>
              <a:rPr lang="zh-CN" altLang="en-US"/>
              <a:t>评估</a:t>
            </a:r>
            <a:endParaRPr lang="zh-CN" altLang="en-US"/>
          </a:p>
        </p:txBody>
      </p:sp>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dirty="0"/>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466725" y="821055"/>
            <a:ext cx="9349105" cy="3901440"/>
          </a:xfrm>
          <a:prstGeom prst="rect">
            <a:avLst/>
          </a:prstGeom>
        </p:spPr>
      </p:pic>
      <p:sp>
        <p:nvSpPr>
          <p:cNvPr id="5" name="文本框 4"/>
          <p:cNvSpPr txBox="1"/>
          <p:nvPr/>
        </p:nvSpPr>
        <p:spPr>
          <a:xfrm>
            <a:off x="466725" y="5095875"/>
            <a:ext cx="6941820" cy="460375"/>
          </a:xfrm>
          <a:prstGeom prst="rect">
            <a:avLst/>
          </a:prstGeom>
          <a:noFill/>
        </p:spPr>
        <p:txBody>
          <a:bodyPr wrap="none" rtlCol="0">
            <a:spAutoFit/>
          </a:bodyPr>
          <a:p>
            <a:r>
              <a:rPr lang="zh-CN" altLang="en-US" sz="2400"/>
              <a:t>四个</a:t>
            </a:r>
            <a:r>
              <a:rPr lang="en-US" altLang="zh-CN" sz="2400"/>
              <a:t>V-L</a:t>
            </a:r>
            <a:r>
              <a:rPr lang="zh-CN" altLang="en-US" sz="2400"/>
              <a:t>任务，五个</a:t>
            </a:r>
            <a:r>
              <a:rPr lang="en-US" altLang="zh-CN" sz="2400"/>
              <a:t>language</a:t>
            </a:r>
            <a:r>
              <a:rPr lang="zh-CN" altLang="en-US" sz="2400"/>
              <a:t>任务，四个</a:t>
            </a:r>
            <a:r>
              <a:rPr lang="en-US" altLang="zh-CN" sz="2400"/>
              <a:t>vision</a:t>
            </a:r>
            <a:r>
              <a:rPr lang="zh-CN" altLang="en-US" sz="2400"/>
              <a:t>任务</a:t>
            </a:r>
            <a:endParaRPr lang="zh-CN" altLang="en-US" sz="2400"/>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dirty="0"/>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47675" y="1527175"/>
            <a:ext cx="11129645" cy="3803650"/>
          </a:xfrm>
          <a:prstGeom prst="rect">
            <a:avLst/>
          </a:prstGeom>
        </p:spPr>
      </p:pic>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dirty="0"/>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52450" y="415925"/>
            <a:ext cx="6096000" cy="521970"/>
          </a:xfrm>
          <a:prstGeom prst="rect">
            <a:avLst/>
          </a:prstGeom>
          <a:noFill/>
        </p:spPr>
        <p:txBody>
          <a:bodyPr wrap="square" rtlCol="0" anchor="t">
            <a:spAutoFit/>
          </a:bodyPr>
          <a:p>
            <a:pPr algn="l">
              <a:buClrTx/>
              <a:buSzTx/>
              <a:buFontTx/>
            </a:pPr>
            <a:r>
              <a:rPr lang="en-US" altLang="zh-CN" sz="2800" b="1">
                <a:latin typeface="+mj-ea"/>
                <a:ea typeface="+mj-ea"/>
              </a:rPr>
              <a:t>Modeling and Experiments</a:t>
            </a:r>
            <a:endParaRPr lang="en-US" altLang="zh-CN" sz="2800" b="1">
              <a:latin typeface="+mj-ea"/>
              <a:ea typeface="+mj-ea"/>
            </a:endParaRPr>
          </a:p>
        </p:txBody>
      </p:sp>
      <p:sp>
        <p:nvSpPr>
          <p:cNvPr id="5" name="文本框 4"/>
          <p:cNvSpPr txBox="1"/>
          <p:nvPr/>
        </p:nvSpPr>
        <p:spPr>
          <a:xfrm>
            <a:off x="552450" y="1038225"/>
            <a:ext cx="8725535" cy="922020"/>
          </a:xfrm>
          <a:prstGeom prst="rect">
            <a:avLst/>
          </a:prstGeom>
          <a:noFill/>
        </p:spPr>
        <p:txBody>
          <a:bodyPr wrap="square" rtlCol="0">
            <a:spAutoFit/>
          </a:bodyPr>
          <a:p>
            <a:r>
              <a:rPr lang="zh-CN" altLang="en-US"/>
              <a:t>研究几种常用的CL算法在多模态任务上的性能，使用固定的上游任务顺序</a:t>
            </a:r>
            <a:endParaRPr lang="zh-CN" altLang="en-US"/>
          </a:p>
          <a:p>
            <a:r>
              <a:rPr lang="zh-CN" altLang="en-US"/>
              <a:t>(VQAv2</a:t>
            </a:r>
            <a:r>
              <a:rPr lang="en-US" altLang="zh-CN"/>
              <a:t>  </a:t>
            </a:r>
            <a:r>
              <a:rPr lang="zh-CN" altLang="en-US"/>
              <a:t>NLVR2</a:t>
            </a:r>
            <a:r>
              <a:rPr lang="en-US" altLang="zh-CN"/>
              <a:t>  </a:t>
            </a:r>
            <a:r>
              <a:rPr lang="zh-CN" altLang="en-US"/>
              <a:t>SNLI-VE</a:t>
            </a:r>
            <a:r>
              <a:rPr lang="en-US" altLang="zh-CN"/>
              <a:t>  </a:t>
            </a:r>
            <a:r>
              <a:rPr lang="zh-CN" altLang="en-US"/>
              <a:t>VCR)</a:t>
            </a:r>
            <a:endParaRPr lang="zh-CN" altLang="en-US"/>
          </a:p>
          <a:p>
            <a:r>
              <a:rPr lang="zh-CN" altLang="en-US"/>
              <a:t>使用</a:t>
            </a:r>
            <a:r>
              <a:rPr lang="zh-CN" altLang="en-US"/>
              <a:t>一个预先训练过的视觉语言转换器(ViLT)作为主干编码器</a:t>
            </a:r>
            <a:endParaRPr lang="zh-CN" altLang="en-US"/>
          </a:p>
        </p:txBody>
      </p:sp>
      <p:pic>
        <p:nvPicPr>
          <p:cNvPr id="6" name="图片 5"/>
          <p:cNvPicPr>
            <a:picLocks noChangeAspect="1"/>
          </p:cNvPicPr>
          <p:nvPr/>
        </p:nvPicPr>
        <p:blipFill>
          <a:blip r:embed="rId1"/>
          <a:stretch>
            <a:fillRect/>
          </a:stretch>
        </p:blipFill>
        <p:spPr>
          <a:xfrm>
            <a:off x="773430" y="2103120"/>
            <a:ext cx="9120505" cy="4375150"/>
          </a:xfrm>
          <a:prstGeom prst="rect">
            <a:avLst/>
          </a:prstGeom>
        </p:spPr>
      </p:pic>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dirty="0"/>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5" name="文本框 4"/>
          <p:cNvSpPr txBox="1"/>
          <p:nvPr/>
        </p:nvSpPr>
        <p:spPr>
          <a:xfrm>
            <a:off x="382270" y="368300"/>
            <a:ext cx="2814955" cy="521970"/>
          </a:xfrm>
          <a:prstGeom prst="rect">
            <a:avLst/>
          </a:prstGeom>
          <a:noFill/>
        </p:spPr>
        <p:txBody>
          <a:bodyPr wrap="square" rtlCol="0">
            <a:spAutoFit/>
          </a:bodyPr>
          <a:p>
            <a:r>
              <a:rPr lang="en-US" altLang="zh-CN" sz="2800" b="1">
                <a:latin typeface="+mj-ea"/>
                <a:ea typeface="+mj-ea"/>
              </a:rPr>
              <a:t>R</a:t>
            </a:r>
            <a:r>
              <a:rPr lang="en-US" altLang="zh-CN" sz="2800" b="1">
                <a:latin typeface="+mj-ea"/>
                <a:ea typeface="+mj-ea"/>
              </a:rPr>
              <a:t>esults</a:t>
            </a:r>
            <a:endParaRPr lang="en-US" altLang="zh-CN" sz="2800" b="1">
              <a:latin typeface="+mj-ea"/>
              <a:ea typeface="+mj-ea"/>
            </a:endParaRPr>
          </a:p>
        </p:txBody>
      </p:sp>
      <p:sp>
        <p:nvSpPr>
          <p:cNvPr id="6" name="文本框 5"/>
          <p:cNvSpPr txBox="1"/>
          <p:nvPr/>
        </p:nvSpPr>
        <p:spPr>
          <a:xfrm>
            <a:off x="809625" y="1385570"/>
            <a:ext cx="10448925" cy="1014730"/>
          </a:xfrm>
          <a:prstGeom prst="rect">
            <a:avLst/>
          </a:prstGeom>
          <a:noFill/>
        </p:spPr>
        <p:txBody>
          <a:bodyPr wrap="square" rtlCol="0">
            <a:spAutoFit/>
          </a:bodyPr>
          <a:p>
            <a:r>
              <a:rPr lang="zh-CN" altLang="en-US" sz="2000"/>
              <a:t>上游：常见的CL算法并不能促进知识转移，而往往会损害未来的任务学习。有些任务能够有效地减少遗忘，但没有一个算法能做到对候选任务进行直接微调。</a:t>
            </a:r>
            <a:endParaRPr lang="zh-CN" altLang="en-US" sz="2000"/>
          </a:p>
          <a:p>
            <a:r>
              <a:rPr lang="zh-CN" altLang="en-US" sz="2000"/>
              <a:t>通过检验任务顺序的影响，得出VCR任务会进一步伤害上游任务学习的结论。</a:t>
            </a:r>
            <a:endParaRPr lang="zh-CN" altLang="en-US" sz="2000"/>
          </a:p>
        </p:txBody>
      </p:sp>
      <p:pic>
        <p:nvPicPr>
          <p:cNvPr id="7" name="图片 6"/>
          <p:cNvPicPr>
            <a:picLocks noChangeAspect="1"/>
          </p:cNvPicPr>
          <p:nvPr/>
        </p:nvPicPr>
        <p:blipFill>
          <a:blip r:embed="rId1"/>
          <a:stretch>
            <a:fillRect/>
          </a:stretch>
        </p:blipFill>
        <p:spPr>
          <a:xfrm>
            <a:off x="960120" y="2669540"/>
            <a:ext cx="10271125" cy="3282315"/>
          </a:xfrm>
          <a:prstGeom prst="rect">
            <a:avLst/>
          </a:prstGeom>
        </p:spPr>
      </p:pic>
      <p:sp>
        <p:nvSpPr>
          <p:cNvPr id="8" name="文本框 7"/>
          <p:cNvSpPr txBox="1"/>
          <p:nvPr/>
        </p:nvSpPr>
        <p:spPr>
          <a:xfrm>
            <a:off x="1123950" y="6100445"/>
            <a:ext cx="1554480" cy="368300"/>
          </a:xfrm>
          <a:prstGeom prst="rect">
            <a:avLst/>
          </a:prstGeom>
          <a:noFill/>
        </p:spPr>
        <p:txBody>
          <a:bodyPr wrap="none" rtlCol="0">
            <a:spAutoFit/>
          </a:bodyPr>
          <a:p>
            <a:r>
              <a:rPr lang="zh-CN" altLang="en-US"/>
              <a:t>知识迁移</a:t>
            </a:r>
            <a:r>
              <a:rPr lang="zh-CN" altLang="en-US"/>
              <a:t>结果</a:t>
            </a:r>
            <a:endParaRPr lang="zh-CN" altLang="en-US"/>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pic>
        <p:nvPicPr>
          <p:cNvPr id="7" name="图片 6"/>
          <p:cNvPicPr>
            <a:picLocks noChangeAspect="1"/>
          </p:cNvPicPr>
          <p:nvPr/>
        </p:nvPicPr>
        <p:blipFill>
          <a:blip r:embed="rId1"/>
          <a:stretch>
            <a:fillRect/>
          </a:stretch>
        </p:blipFill>
        <p:spPr>
          <a:xfrm>
            <a:off x="496570" y="853440"/>
            <a:ext cx="11198860" cy="4340860"/>
          </a:xfrm>
          <a:prstGeom prst="rect">
            <a:avLst/>
          </a:prstGeom>
        </p:spPr>
      </p:pic>
      <p:sp>
        <p:nvSpPr>
          <p:cNvPr id="8" name="文本框 7"/>
          <p:cNvSpPr txBox="1"/>
          <p:nvPr/>
        </p:nvSpPr>
        <p:spPr>
          <a:xfrm>
            <a:off x="1628775" y="5481320"/>
            <a:ext cx="2438400" cy="368300"/>
          </a:xfrm>
          <a:prstGeom prst="rect">
            <a:avLst/>
          </a:prstGeom>
          <a:noFill/>
        </p:spPr>
        <p:txBody>
          <a:bodyPr wrap="square" rtlCol="0">
            <a:spAutoFit/>
          </a:bodyPr>
          <a:p>
            <a:r>
              <a:rPr lang="zh-CN" altLang="en-US"/>
              <a:t>遗忘</a:t>
            </a:r>
            <a:r>
              <a:rPr lang="zh-CN" altLang="en-US"/>
              <a:t>结果</a:t>
            </a:r>
            <a:endParaRPr lang="zh-CN" altLang="en-US"/>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209675" y="786765"/>
            <a:ext cx="4743450" cy="3169285"/>
          </a:xfrm>
          <a:prstGeom prst="rect">
            <a:avLst/>
          </a:prstGeom>
          <a:noFill/>
        </p:spPr>
        <p:txBody>
          <a:bodyPr wrap="square" rtlCol="0" anchor="t">
            <a:spAutoFit/>
          </a:bodyPr>
          <a:p>
            <a:r>
              <a:rPr lang="zh-CN" altLang="en-US" sz="2000"/>
              <a:t>下游：对整个模型进行微调，不考虑上游CL算法。发现使用当前CL算法的上游学习并不能帮助ViLT编码器推广到</a:t>
            </a:r>
            <a:r>
              <a:rPr lang="en-US" altLang="zh-CN" sz="2000"/>
              <a:t>low-shot</a:t>
            </a:r>
            <a:r>
              <a:rPr lang="zh-CN" altLang="en-US" sz="2000"/>
              <a:t>设置下的多模态和单峰任务。</a:t>
            </a:r>
            <a:endParaRPr lang="zh-CN" altLang="en-US" sz="2000"/>
          </a:p>
          <a:p>
            <a:endParaRPr lang="zh-CN" altLang="en-US" sz="2000"/>
          </a:p>
          <a:p>
            <a:r>
              <a:rPr lang="zh-CN" altLang="en-US" sz="2000"/>
              <a:t>图4显示了在上游任务上训练后的所有未来任务（</a:t>
            </a:r>
            <a:r>
              <a:rPr lang="en-US" altLang="zh-CN" sz="2000"/>
              <a:t>VL</a:t>
            </a:r>
            <a:r>
              <a:rPr lang="zh-CN" altLang="en-US" sz="2000"/>
              <a:t>任务）的</a:t>
            </a:r>
            <a:r>
              <a:rPr lang="en-US" altLang="zh-CN" sz="2000" b="1"/>
              <a:t>low-shot transfer</a:t>
            </a:r>
            <a:r>
              <a:rPr lang="zh-CN" altLang="en-US" sz="2000" b="1"/>
              <a:t>，</a:t>
            </a:r>
            <a:r>
              <a:rPr lang="zh-CN" altLang="en-US" sz="2000"/>
              <a:t>总是负的，意味着上游的持续学习总是会损害模型在小样本</a:t>
            </a:r>
            <a:r>
              <a:rPr lang="zh-CN" altLang="en-US" sz="2000"/>
              <a:t>设置下学习新任务的能力</a:t>
            </a:r>
            <a:endParaRPr lang="zh-CN" altLang="en-US" sz="2000"/>
          </a:p>
        </p:txBody>
      </p:sp>
      <p:pic>
        <p:nvPicPr>
          <p:cNvPr id="6" name="图片 5"/>
          <p:cNvPicPr>
            <a:picLocks noChangeAspect="1"/>
          </p:cNvPicPr>
          <p:nvPr/>
        </p:nvPicPr>
        <p:blipFill>
          <a:blip r:embed="rId1"/>
          <a:stretch>
            <a:fillRect/>
          </a:stretch>
        </p:blipFill>
        <p:spPr>
          <a:xfrm>
            <a:off x="6235065" y="963930"/>
            <a:ext cx="5409565" cy="512064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SLIDE_ID" val="diagram20202570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60*499"/>
  <p:tag name="KSO_WM_SLIDE_POSITION" val="0*0"/>
  <p:tag name="KSO_WM_TAG_VERSION" val="1.0"/>
  <p:tag name="KSO_WM_BEAUTIFY_FLAG" val="#wm#"/>
  <p:tag name="KSO_WM_TEMPLATE_CATEGORY" val="diagram"/>
  <p:tag name="KSO_WM_TEMPLATE_INDEX" val="20202570"/>
  <p:tag name="KSO_WM_SLIDE_LAYOUT" val="a_f"/>
  <p:tag name="KSO_WM_SLIDE_LAYOUT_CNT" val="1_2"/>
</p:tagLst>
</file>

<file path=ppt/tags/tag65.xml><?xml version="1.0" encoding="utf-8"?>
<p:tagLst xmlns:p="http://schemas.openxmlformats.org/presentationml/2006/main">
  <p:tag name="KSO_WM_BEAUTIFY_FLAG" val="#wm#"/>
  <p:tag name="KSO_WM_TEMPLATE_CATEGORY" val="diagram"/>
  <p:tag name="KSO_WM_TEMPLATE_INDEX" val="20202570"/>
</p:tagLst>
</file>

<file path=ppt/tags/tag66.xml><?xml version="1.0" encoding="utf-8"?>
<p:tagLst xmlns:p="http://schemas.openxmlformats.org/presentationml/2006/main">
  <p:tag name="KSO_WM_BEAUTIFY_FLAG" val="#wm#"/>
  <p:tag name="KSO_WM_TEMPLATE_CATEGORY" val="diagram"/>
  <p:tag name="KSO_WM_TEMPLATE_INDEX" val="20202570"/>
</p:tagLst>
</file>

<file path=ppt/tags/tag67.xml><?xml version="1.0" encoding="utf-8"?>
<p:tagLst xmlns:p="http://schemas.openxmlformats.org/presentationml/2006/main">
  <p:tag name="KSO_WM_BEAUTIFY_FLAG" val="#wm#"/>
  <p:tag name="KSO_WM_TEMPLATE_CATEGORY" val="diagram"/>
  <p:tag name="KSO_WM_TEMPLATE_INDEX" val="20202570"/>
</p:tagLst>
</file>

<file path=ppt/tags/tag68.xml><?xml version="1.0" encoding="utf-8"?>
<p:tagLst xmlns:p="http://schemas.openxmlformats.org/presentationml/2006/main">
  <p:tag name="KSO_WM_BEAUTIFY_FLAG" val="#wm#"/>
  <p:tag name="KSO_WM_TEMPLATE_CATEGORY" val="diagram"/>
  <p:tag name="KSO_WM_TEMPLATE_INDEX" val="20202570"/>
</p:tagLst>
</file>

<file path=ppt/tags/tag69.xml><?xml version="1.0" encoding="utf-8"?>
<p:tagLst xmlns:p="http://schemas.openxmlformats.org/presentationml/2006/main">
  <p:tag name="KSO_WM_BEAUTIFY_FLAG" val="#wm#"/>
  <p:tag name="KSO_WM_TEMPLATE_CATEGORY" val="diagram"/>
  <p:tag name="KSO_WM_TEMPLATE_INDEX" val="2020257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diagram"/>
  <p:tag name="KSO_WM_TEMPLATE_INDEX" val="20202570"/>
</p:tagLst>
</file>

<file path=ppt/tags/tag71.xml><?xml version="1.0" encoding="utf-8"?>
<p:tagLst xmlns:p="http://schemas.openxmlformats.org/presentationml/2006/main">
  <p:tag name="KSO_WM_BEAUTIFY_FLAG" val="#wm#"/>
  <p:tag name="KSO_WM_TEMPLATE_CATEGORY" val="diagram"/>
  <p:tag name="KSO_WM_TEMPLATE_INDEX" val="20202570"/>
</p:tagLst>
</file>

<file path=ppt/tags/tag72.xml><?xml version="1.0" encoding="utf-8"?>
<p:tagLst xmlns:p="http://schemas.openxmlformats.org/presentationml/2006/main">
  <p:tag name="KSO_WM_BEAUTIFY_FLAG" val="#wm#"/>
  <p:tag name="KSO_WM_TEMPLATE_CATEGORY" val="diagram"/>
  <p:tag name="KSO_WM_TEMPLATE_INDEX" val="20202570"/>
</p:tagLst>
</file>

<file path=ppt/tags/tag73.xml><?xml version="1.0" encoding="utf-8"?>
<p:tagLst xmlns:p="http://schemas.openxmlformats.org/presentationml/2006/main">
  <p:tag name="KSO_WM_BEAUTIFY_FLAG" val="#wm#"/>
  <p:tag name="KSO_WM_TEMPLATE_CATEGORY" val="diagram"/>
  <p:tag name="KSO_WM_TEMPLATE_INDEX" val="20202570"/>
</p:tagLst>
</file>

<file path=ppt/tags/tag74.xml><?xml version="1.0" encoding="utf-8"?>
<p:tagLst xmlns:p="http://schemas.openxmlformats.org/presentationml/2006/main">
  <p:tag name="KSO_WM_BEAUTIFY_FLAG" val="#wm#"/>
  <p:tag name="KSO_WM_TEMPLATE_CATEGORY" val="diagram"/>
  <p:tag name="KSO_WM_TEMPLATE_INDEX" val="20202570"/>
</p:tagLst>
</file>

<file path=ppt/tags/tag75.xml><?xml version="1.0" encoding="utf-8"?>
<p:tagLst xmlns:p="http://schemas.openxmlformats.org/presentationml/2006/main">
  <p:tag name="KSO_WM_BEAUTIFY_FLAG" val="#wm#"/>
  <p:tag name="KSO_WM_TEMPLATE_CATEGORY" val="diagram"/>
  <p:tag name="KSO_WM_TEMPLATE_INDEX" val="20202570"/>
</p:tagLst>
</file>

<file path=ppt/tags/tag76.xml><?xml version="1.0" encoding="utf-8"?>
<p:tagLst xmlns:p="http://schemas.openxmlformats.org/presentationml/2006/main">
  <p:tag name="KSO_WM_BEAUTIFY_FLAG" val="#wm#"/>
  <p:tag name="KSO_WM_TEMPLATE_CATEGORY" val="diagram"/>
  <p:tag name="KSO_WM_TEMPLATE_INDEX" val="20202570"/>
</p:tagLst>
</file>

<file path=ppt/tags/tag77.xml><?xml version="1.0" encoding="utf-8"?>
<p:tagLst xmlns:p="http://schemas.openxmlformats.org/presentationml/2006/main">
  <p:tag name="KSO_WM_BEAUTIFY_FLAG" val="#wm#"/>
  <p:tag name="KSO_WM_TEMPLATE_CATEGORY" val="diagram"/>
  <p:tag name="KSO_WM_TEMPLATE_INDEX" val="20202570"/>
</p:tagLst>
</file>

<file path=ppt/tags/tag78.xml><?xml version="1.0" encoding="utf-8"?>
<p:tagLst xmlns:p="http://schemas.openxmlformats.org/presentationml/2006/main">
  <p:tag name="KSO_WM_BEAUTIFY_FLAG" val="#wm#"/>
  <p:tag name="KSO_WM_TEMPLATE_CATEGORY" val="diagram"/>
  <p:tag name="KSO_WM_TEMPLATE_INDEX" val="20202570"/>
</p:tagLst>
</file>

<file path=ppt/tags/tag79.xml><?xml version="1.0" encoding="utf-8"?>
<p:tagLst xmlns:p="http://schemas.openxmlformats.org/presentationml/2006/main">
  <p:tag name="KSO_WM_BEAUTIFY_FLAG" val="#wm#"/>
  <p:tag name="KSO_WM_TEMPLATE_CATEGORY" val="diagram"/>
  <p:tag name="KSO_WM_TEMPLATE_INDEX" val="2020257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diagram"/>
  <p:tag name="KSO_WM_TEMPLATE_INDEX" val="20202570"/>
</p:tagLst>
</file>

<file path=ppt/tags/tag81.xml><?xml version="1.0" encoding="utf-8"?>
<p:tagLst xmlns:p="http://schemas.openxmlformats.org/presentationml/2006/main">
  <p:tag name="KSO_WM_BEAUTIFY_FLAG" val="#wm#"/>
  <p:tag name="KSO_WM_TEMPLATE_CATEGORY" val="diagram"/>
  <p:tag name="KSO_WM_TEMPLATE_INDEX" val="20202570"/>
</p:tagLst>
</file>

<file path=ppt/tags/tag82.xml><?xml version="1.0" encoding="utf-8"?>
<p:tagLst xmlns:p="http://schemas.openxmlformats.org/presentationml/2006/main">
  <p:tag name="KSO_WPP_MARK_KEY" val="96f7de35-0c83-411e-80ea-2544078747f1"/>
  <p:tag name="COMMONDATA" val="eyJoZGlkIjoiNjc5ZWQ4NGVjMmY4NzlhOGUyZjkxNmZmZGYxN2YzOTE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1491</Words>
  <Application>WPS 演示</Application>
  <PresentationFormat>宽屏</PresentationFormat>
  <Paragraphs>94</Paragraphs>
  <Slides>19</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Arial</vt:lpstr>
      <vt:lpstr>宋体</vt:lpstr>
      <vt:lpstr>Wingdings</vt:lpstr>
      <vt:lpstr>Wingdings</vt:lpstr>
      <vt:lpstr>微软雅黑</vt:lpstr>
      <vt:lpstr>Arial Unicode MS</vt:lpstr>
      <vt:lpstr>Calibri</vt:lpstr>
      <vt:lpstr>Malgun Gothic</vt:lpstr>
      <vt:lpstr>Times New Roman</vt:lpstr>
      <vt:lpstr>Cambria Math</vt:lpstr>
      <vt:lpstr>MS Mincho</vt:lpstr>
      <vt:lpstr>Segoe Print</vt:lpstr>
      <vt:lpstr>Office 主题​​</vt:lpstr>
      <vt:lpstr>空白演示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ZYG</cp:lastModifiedBy>
  <cp:revision>175</cp:revision>
  <dcterms:created xsi:type="dcterms:W3CDTF">2019-06-19T02:08:00Z</dcterms:created>
  <dcterms:modified xsi:type="dcterms:W3CDTF">2022-07-07T12:54:16Z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AD1E21C333784E08BADF8D9161F576D1</vt:lpwstr>
  </property>
</Properties>
</file>