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7-07T22:16: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1772 351,'4'-2,"0"1,3-2,0 1,-2 1,0 0,-2 0,0 1,0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7-07T22:16: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1333 599,'3'-1,"2"-2,-2 3,1-1,-1 1,3 0,1-1,0 0,-3 1,-1 0,0 0,1 0,-1-1,0 1,1 0,0 0,2 0,-3-1,1 1,-1 0,0-1,0 1,0 0,0 0,0 0,0 0,0 0,2 0,1 0,-2 0,0 0,1-1,2 0,-2 1,-2-1,0 1,0 0,0 0,0-1,1 1,1 0,0 0,-1 0,0 0,0 0,1 0,-2 0,1 0,2-1,-2 1,0 0,0 0,1-1,-1 1,0 0,0 0,-1 0,1 0,0 0,-1 0,0 0,1 0,-1 0,1-1,-1 1,0-1,1 1,1-1,-2 1,1 0,-1 0,0-1,1 1,0 0,-1-1,0 1,2-1,0 0,-2 1,1-1,-1 0,0 1,1-1,0 0,-1 1,0 0,2 0,-1-1,-1 1,0-3,0 2,0-2,0 2,0-1,0 0,0-1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7-07T22:16: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1755 513,'3'1,"0"-1,1 1,-1-1,0 1,1-1,-1 0,0 0,0 0,0-1,0 0,0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7-07T22:16: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1734 730,'3'0,"2"0,1 0,1 0,1 0,-3 0,10 0,-5 0,-2 0,5 0,1 0,-8 0,2 0,-3 0,0 0,-2 0,1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7-07T22:16: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1184 803,'2'0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7-07T22:16: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436 665,'4'0,"2"0,2 0,1 0,-1 0,-2 0,-2 0,-1 0,0 0,2 1,-2-1,0 0,0 1,0-1,0 0,0 0,0 0,0 1,0-1,1 0,0 0,1 0,-2 0,0 0,0 0,0 0,2 0,-2 0,2 0,0 0,3 0,-4 0,8 0,-8 0,3 0,0 0,-3 0,1 0,-2 0,1 0,1 0,-2 0,1 0,1-1,2 0,-1 0,-1 0,1 1,-3-1,0 1,0 0,1 0,1 0,0 0,-2 0,1 0,0 0,-1 0,2 0,-1 0,0 0,2 0,3 0,-2 0,0 0,-3 0,1 0,-2 0,1 0,2 1,-2 0,-1-1,1 1,2-1,-2 0,1 0,-2 0,0 0,0 0,0 0,0 0,2 0,-2 1,1-1,0 0,0 0,-1 0,2 0,-1 0,2 0,-2 0,2 0,1 0,-2 1,0-1,4 1,5-1,-4 0,8 0,-3 1,-6-1,17 0,-12 0,-6 0,5 0,-1 0,-4 1,-4-1,7 0,-2 1,-5-1,10 0,-9 0,7 0,-7 0,0 0,-2 0,0 0,1 0,-1 0,7 0,-3 0,-2 0,2 0,-3 0,0 0,0 0,2 0,-1 0,5 0,-4 0,1-1,-3 1,4 0,-5 0,1 0,1 0,2 0,-3 0,3 0,5 0,-4-1,-3 0,1 0,-3 0,1 1,-1-1,3 0,-3 0,1 1,-1-2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7-07T22:16: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340 441,'4'0,"1"0,0 0,-2 0,2 0,-1-1,2 1,2 0,-3 0,1 0,-1 0,1 0,-1 0,-2 1,0-1,1 1,6-1,-7 0,1 0,0 0,-1 0,2 0,-1 0,3 0,1-1,-5 1,4 0,-3 0,-1 0,0 0,0 0,3 0,-2 0,2 0,-1 0,0 0,2 0,-1 0,-1 0,0 0,1 0,1 0,-2 0,1 0,-1 0,2 0,-2 0,-1 0,1 0,-2 0,0 0,3 0,-3 0,1 0,1 0,2 0,-4 0,3 0,-1 0,-2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7-07T22:16: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652 439,'5'0,"-1"0,5 0,0 0,3 0,-1 0,-1 0,-1 0,8 1,-5-1,4 1,-3 0,1-1,-2 1,-6-1,11 0,-4 1,-5-1,0 1,3-1,-3 1,-1-1,1 1,1-1,-1 0,1 0,1 0,-3 0,-3 0,4 0,-4 0,-1 0,2-2,-1 1,0 0,2 1,-3 0,0 0,0 0,0 0,1 0,-1-1,0 0,4 0,-4 0,1 0,0 1,-1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5.png"/><Relationship Id="rId3" Type="http://schemas.openxmlformats.org/officeDocument/2006/relationships/customXml" Target="../ink/ink8.xml"/><Relationship Id="rId2" Type="http://schemas.openxmlformats.org/officeDocument/2006/relationships/image" Target="../media/image24.png"/><Relationship Id="rId1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customXml" Target="../ink/ink2.xml"/><Relationship Id="rId7" Type="http://schemas.openxmlformats.org/officeDocument/2006/relationships/image" Target="../media/image11.png"/><Relationship Id="rId6" Type="http://schemas.openxmlformats.org/officeDocument/2006/relationships/customXml" Target="../ink/ink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6" Type="http://schemas.openxmlformats.org/officeDocument/2006/relationships/slideLayout" Target="../slideLayouts/slideLayout1.xml"/><Relationship Id="rId15" Type="http://schemas.openxmlformats.org/officeDocument/2006/relationships/image" Target="../media/image15.png"/><Relationship Id="rId14" Type="http://schemas.openxmlformats.org/officeDocument/2006/relationships/customXml" Target="../ink/ink5.xml"/><Relationship Id="rId13" Type="http://schemas.openxmlformats.org/officeDocument/2006/relationships/image" Target="../media/image14.png"/><Relationship Id="rId12" Type="http://schemas.openxmlformats.org/officeDocument/2006/relationships/customXml" Target="../ink/ink4.xml"/><Relationship Id="rId11" Type="http://schemas.openxmlformats.org/officeDocument/2006/relationships/image" Target="../media/image13.png"/><Relationship Id="rId10" Type="http://schemas.openxmlformats.org/officeDocument/2006/relationships/customXml" Target="../ink/ink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2.png"/><Relationship Id="rId3" Type="http://schemas.openxmlformats.org/officeDocument/2006/relationships/customXml" Target="../ink/ink6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1340" y="1593215"/>
            <a:ext cx="111817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b="1"/>
              <a:t>面向的问题：激光雷达的语义</a:t>
            </a:r>
            <a:r>
              <a:rPr lang="zh-CN" altLang="en-US" b="1"/>
              <a:t>分割</a:t>
            </a:r>
            <a:endParaRPr lang="zh-CN" altLang="en-US" b="1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现有的方法在真实应用中不</a:t>
            </a:r>
            <a:r>
              <a:rPr lang="zh-CN" altLang="en-US"/>
              <a:t>稳定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闭集：只能预测训练集中包含的</a:t>
            </a:r>
            <a:r>
              <a:rPr lang="zh-CN" altLang="en-US"/>
              <a:t>类别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静态：无法增加新</a:t>
            </a:r>
            <a:r>
              <a:rPr lang="zh-CN" altLang="en-US"/>
              <a:t>的类别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4070350"/>
            <a:ext cx="938974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b="1"/>
              <a:t>本文的贡献：</a:t>
            </a:r>
            <a:endParaRPr lang="zh-CN" altLang="en-US" b="1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新</a:t>
            </a:r>
            <a:r>
              <a:rPr lang="zh-CN" altLang="en-US"/>
              <a:t>的任务：激光雷达点云的开放世界语义分割</a:t>
            </a:r>
            <a:endParaRPr lang="zh-CN" altLang="en-US"/>
          </a:p>
          <a:p>
            <a:pPr marL="102870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使用开集语义分割，识别</a:t>
            </a:r>
            <a:r>
              <a:rPr lang="zh-CN" altLang="en-US"/>
              <a:t>未知类</a:t>
            </a:r>
            <a:endParaRPr lang="zh-CN" altLang="en-US"/>
          </a:p>
          <a:p>
            <a:pPr marL="102870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使用增量学习纳入新的</a:t>
            </a:r>
            <a:r>
              <a:rPr lang="zh-CN" altLang="en-US"/>
              <a:t>类别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0705" y="1513840"/>
            <a:ext cx="1123950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实验：</a:t>
            </a:r>
            <a:endParaRPr lang="zh-CN" altLang="en-US" b="1"/>
          </a:p>
          <a:p>
            <a:pPr fontAlgn="auto">
              <a:lnSpc>
                <a:spcPct val="150000"/>
              </a:lnSpc>
            </a:pPr>
            <a:r>
              <a:rPr lang="zh-CN" altLang="en-US"/>
              <a:t>数据划分：SemanticKITTI</a:t>
            </a:r>
            <a:r>
              <a:rPr lang="en-US" altLang="zh-CN"/>
              <a:t> </a:t>
            </a:r>
            <a:r>
              <a:rPr lang="zh-CN" altLang="en-US"/>
              <a:t>和</a:t>
            </a:r>
            <a:r>
              <a:rPr lang="en-US" altLang="zh-CN"/>
              <a:t> nuScenes</a:t>
            </a:r>
            <a:endParaRPr lang="en-US" altLang="zh-CN"/>
          </a:p>
          <a:p>
            <a:pPr fontAlgn="auto">
              <a:lnSpc>
                <a:spcPct val="150000"/>
              </a:lnSpc>
            </a:pPr>
            <a:r>
              <a:rPr lang="en-US" altLang="zh-CN"/>
              <a:t>OSeg</a:t>
            </a: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6865" y="1659890"/>
            <a:ext cx="5242560" cy="7696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110" y="2930525"/>
            <a:ext cx="7130415" cy="30822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705100" y="4208780"/>
            <a:ext cx="6739255" cy="447040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705100" y="6012815"/>
            <a:ext cx="677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训练时使用</a:t>
            </a:r>
            <a:r>
              <a:rPr lang="zh-CN" altLang="en-US"/>
              <a:t>所有类的</a:t>
            </a:r>
            <a:r>
              <a:rPr lang="zh-CN" altLang="en-US"/>
              <a:t>标签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0705" y="1513840"/>
            <a:ext cx="1123950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实验：</a:t>
            </a:r>
            <a:endParaRPr lang="zh-CN" altLang="en-US" b="1"/>
          </a:p>
          <a:p>
            <a:pPr fontAlgn="auto">
              <a:lnSpc>
                <a:spcPct val="150000"/>
              </a:lnSpc>
            </a:pPr>
            <a:r>
              <a:rPr lang="en-US" altLang="zh-CN"/>
              <a:t>IL</a:t>
            </a: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8560" y="2450465"/>
            <a:ext cx="10004425" cy="379539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0705" y="1522730"/>
            <a:ext cx="1123950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贡献：</a:t>
            </a:r>
            <a:endParaRPr lang="zh-CN" altLang="en-US" b="1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第一个 3D LIDAR 点云开放世界语义分割任务，由 OSeg 和 IL 组成。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REAL 模型，未知目标合成，预测分布校准，伪标签生成。通用架构以及训练策略。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benchmark 和 评估指标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None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2" name="墨迹 1"/>
              <p14:cNvContentPartPr/>
              <p14:nvPr/>
            </p14:nvContentPartPr>
            <p14:xfrm>
              <a:off x="2159000" y="2794000"/>
              <a:ext cx="1892300" cy="12700"/>
            </p14:xfrm>
          </p:contentPart>
        </mc:Choice>
        <mc:Fallback xmlns="">
          <p:pic>
            <p:nvPicPr>
              <p:cNvPr id="2" name="墨迹 1"/>
            </p:nvPicPr>
            <p:blipFill>
              <a:blip r:embed="rId2"/>
            </p:blipFill>
            <p:spPr>
              <a:xfrm>
                <a:off x="2159000" y="2794000"/>
                <a:ext cx="1892300" cy="1270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3" name="墨迹 2"/>
              <p14:cNvContentPartPr/>
              <p14:nvPr/>
            </p14:nvContentPartPr>
            <p14:xfrm>
              <a:off x="4140200" y="2781300"/>
              <a:ext cx="2324100" cy="57150"/>
            </p14:xfrm>
          </p:contentPart>
        </mc:Choice>
        <mc:Fallback xmlns="">
          <p:pic>
            <p:nvPicPr>
              <p:cNvPr id="3" name="墨迹 2"/>
            </p:nvPicPr>
            <p:blipFill>
              <a:blip r:embed="rId4"/>
            </p:blipFill>
            <p:spPr>
              <a:xfrm>
                <a:off x="4140200" y="2781300"/>
                <a:ext cx="2324100" cy="5715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1340" y="1593215"/>
            <a:ext cx="11181715" cy="4661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b="1"/>
              <a:t>相关</a:t>
            </a:r>
            <a:r>
              <a:rPr lang="zh-CN" altLang="en-US" b="1"/>
              <a:t>工作：</a:t>
            </a:r>
            <a:endParaRPr lang="zh-CN" altLang="en-US" b="1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闭集的激光雷达语义分割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基于点的方法：在点云上操作（</a:t>
            </a:r>
            <a:r>
              <a:rPr lang="en-US" altLang="zh-CN">
                <a:sym typeface="+mn-ea"/>
              </a:rPr>
              <a:t>PointNet</a:t>
            </a:r>
            <a:r>
              <a:rPr lang="zh-CN" altLang="en-US">
                <a:sym typeface="+mn-ea"/>
              </a:rPr>
              <a:t>）、激光雷达点云转换为图像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基于体素的方法：Cylinder 3D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开集的</a:t>
            </a:r>
            <a:r>
              <a:rPr lang="en-US" altLang="zh-CN"/>
              <a:t> 2D </a:t>
            </a:r>
            <a:r>
              <a:rPr lang="zh-CN" altLang="en-US"/>
              <a:t>分类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基于不确定性的方法、基于生成模型的方法，不适用于</a:t>
            </a:r>
            <a:r>
              <a:rPr lang="en-US" altLang="zh-CN">
                <a:sym typeface="+mn-ea"/>
              </a:rPr>
              <a:t> 3D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冗余分类器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开放世界的分类和</a:t>
            </a:r>
            <a:r>
              <a:rPr lang="zh-CN" altLang="en-US"/>
              <a:t>检测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本文将任务从</a:t>
            </a:r>
            <a:r>
              <a:rPr lang="en-US" altLang="zh-CN"/>
              <a:t> 2D </a:t>
            </a:r>
            <a:r>
              <a:rPr lang="zh-CN" altLang="en-US"/>
              <a:t>图像扩展到</a:t>
            </a:r>
            <a:r>
              <a:rPr lang="en-US" altLang="zh-CN"/>
              <a:t> 3D </a:t>
            </a:r>
            <a:r>
              <a:rPr lang="zh-CN" altLang="en-US"/>
              <a:t>激光</a:t>
            </a:r>
            <a:r>
              <a:rPr lang="zh-CN" altLang="en-US"/>
              <a:t>雷达点云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包含了</a:t>
            </a:r>
            <a:r>
              <a:rPr lang="en-US" altLang="zh-CN"/>
              <a:t> OSeg </a:t>
            </a:r>
            <a:r>
              <a:rPr lang="zh-CN" altLang="en-US"/>
              <a:t>和</a:t>
            </a:r>
            <a:r>
              <a:rPr lang="en-US" altLang="zh-CN"/>
              <a:t> IL </a:t>
            </a:r>
            <a:r>
              <a:rPr lang="zh-CN" altLang="en-US"/>
              <a:t>两个子</a:t>
            </a:r>
            <a:r>
              <a:rPr lang="zh-CN" altLang="en-US"/>
              <a:t>任务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6" name="文本框 5"/>
          <p:cNvSpPr txBox="1"/>
          <p:nvPr/>
        </p:nvSpPr>
        <p:spPr>
          <a:xfrm>
            <a:off x="560705" y="1492885"/>
            <a:ext cx="1118235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问题定义：</a:t>
            </a:r>
            <a:endParaRPr lang="zh-CN" altLang="en-US" b="1"/>
          </a:p>
          <a:p>
            <a:pPr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/>
              <a:t>开放世界语义</a:t>
            </a:r>
            <a:r>
              <a:rPr lang="zh-CN" altLang="en-US"/>
              <a:t>分割</a:t>
            </a:r>
            <a:endParaRPr lang="zh-CN" altLang="en-US"/>
          </a:p>
          <a:p>
            <a:pPr lvl="1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/>
              <a:t>开集的语义分割（</a:t>
            </a:r>
            <a:r>
              <a:rPr lang="en-US" altLang="zh-CN"/>
              <a:t>OSeg</a:t>
            </a:r>
            <a:r>
              <a:rPr lang="zh-CN" altLang="en-US"/>
              <a:t>）</a:t>
            </a:r>
            <a:endParaRPr lang="zh-CN" altLang="en-US"/>
          </a:p>
          <a:p>
            <a:pPr lvl="2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/>
              <a:t>旧类：</a:t>
            </a:r>
            <a:endParaRPr lang="zh-CN" altLang="en-US"/>
          </a:p>
          <a:p>
            <a:pPr lvl="2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/>
              <a:t>未知</a:t>
            </a:r>
            <a:r>
              <a:rPr lang="zh-CN" altLang="en-US"/>
              <a:t>类：</a:t>
            </a:r>
            <a:endParaRPr lang="zh-CN" altLang="en-US"/>
          </a:p>
          <a:p>
            <a:pPr lvl="2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/>
              <a:t>训练</a:t>
            </a:r>
            <a:r>
              <a:rPr lang="zh-CN" altLang="en-US"/>
              <a:t>样本：</a:t>
            </a:r>
            <a:endParaRPr lang="zh-CN" altLang="en-US"/>
          </a:p>
          <a:p>
            <a:pPr lvl="1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/>
              <a:t>增量学习（</a:t>
            </a:r>
            <a:r>
              <a:rPr lang="en-US" altLang="zh-CN"/>
              <a:t>IL</a:t>
            </a:r>
            <a:r>
              <a:rPr lang="zh-CN" altLang="en-US"/>
              <a:t>）</a:t>
            </a:r>
            <a:endParaRPr lang="zh-CN" altLang="en-US"/>
          </a:p>
          <a:p>
            <a:pPr lvl="2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/>
              <a:t>新类：</a:t>
            </a:r>
            <a:endParaRPr lang="zh-CN" altLang="en-US"/>
          </a:p>
          <a:p>
            <a:pPr lvl="2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/>
              <a:t>增加</a:t>
            </a:r>
            <a:r>
              <a:rPr lang="zh-CN" altLang="en-US"/>
              <a:t>新类：</a:t>
            </a:r>
            <a:endParaRPr lang="zh-CN" altLang="en-US"/>
          </a:p>
          <a:p>
            <a:pPr lvl="2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/>
              <a:t>仍支撑开放世界语义分割：</a:t>
            </a:r>
            <a:r>
              <a:rPr lang="zh-CN" altLang="en-US"/>
              <a:t>未知类</a:t>
            </a:r>
            <a:endParaRPr lang="zh-CN" altLang="en-US"/>
          </a:p>
          <a:p>
            <a:pPr marL="628650" lvl="2" indent="0" algn="l">
              <a:lnSpc>
                <a:spcPct val="150000"/>
              </a:lnSpc>
              <a:buClrTx/>
              <a:buSzTx/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07895" y="2778125"/>
            <a:ext cx="2019300" cy="2819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25" y="3157855"/>
            <a:ext cx="1394460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215" y="3596005"/>
            <a:ext cx="1089660" cy="2819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9215" y="4805680"/>
            <a:ext cx="1310640" cy="2895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7895" y="4413885"/>
            <a:ext cx="2110740" cy="27432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3800" y="5239385"/>
            <a:ext cx="1874520" cy="259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0705" y="1513840"/>
            <a:ext cx="11182985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方法</a:t>
            </a:r>
            <a:endParaRPr lang="zh-CN" altLang="en-US"/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/>
              <a:t>Redundancy Classifier Framework</a:t>
            </a:r>
            <a:r>
              <a:rPr lang="zh-CN" altLang="en-US"/>
              <a:t>（</a:t>
            </a:r>
            <a:r>
              <a:rPr lang="en-US" altLang="zh-CN"/>
              <a:t>REAL</a:t>
            </a:r>
            <a:r>
              <a:rPr lang="zh-CN" altLang="en-US"/>
              <a:t>）</a:t>
            </a:r>
            <a:endParaRPr lang="zh-CN" altLang="en-US"/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Close-Set task: 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OSeg task</a:t>
            </a:r>
            <a:r>
              <a:rPr lang="en-US" altLang="zh-CN"/>
              <a:t>: </a:t>
            </a: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IL task: </a:t>
            </a: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581775" y="1644650"/>
            <a:ext cx="5242560" cy="44729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0" y="2811780"/>
            <a:ext cx="3436620" cy="4191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955" y="3663950"/>
            <a:ext cx="5798820" cy="4343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955" y="4511040"/>
            <a:ext cx="6195060" cy="82296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r:id="rId6" p14:bwMode="auto">
            <p14:nvContentPartPr>
              <p14:cNvPr id="2" name="墨迹 1"/>
              <p14:cNvContentPartPr/>
              <p14:nvPr/>
            </p14:nvContentPartPr>
            <p14:xfrm>
              <a:off x="11252200" y="2159000"/>
              <a:ext cx="279400" cy="69850"/>
            </p14:xfrm>
          </p:contentPart>
        </mc:Choice>
        <mc:Fallback xmlns="">
          <p:pic>
            <p:nvPicPr>
              <p:cNvPr id="2" name="墨迹 1"/>
            </p:nvPicPr>
            <p:blipFill>
              <a:blip r:embed="rId7"/>
            </p:blipFill>
            <p:spPr>
              <a:xfrm>
                <a:off x="11252200" y="2159000"/>
                <a:ext cx="279400" cy="6985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" p14:bwMode="auto">
            <p14:nvContentPartPr>
              <p14:cNvPr id="3" name="墨迹 2"/>
              <p14:cNvContentPartPr/>
              <p14:nvPr/>
            </p14:nvContentPartPr>
            <p14:xfrm>
              <a:off x="8464550" y="3530600"/>
              <a:ext cx="2330450" cy="273050"/>
            </p14:xfrm>
          </p:contentPart>
        </mc:Choice>
        <mc:Fallback xmlns="">
          <p:pic>
            <p:nvPicPr>
              <p:cNvPr id="3" name="墨迹 2"/>
            </p:nvPicPr>
            <p:blipFill>
              <a:blip r:embed="rId9"/>
            </p:blipFill>
            <p:spPr>
              <a:xfrm>
                <a:off x="8464550" y="3530600"/>
                <a:ext cx="2330450" cy="27305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" p14:bwMode="auto">
            <p14:nvContentPartPr>
              <p14:cNvPr id="6" name="墨迹 5"/>
              <p14:cNvContentPartPr/>
              <p14:nvPr/>
            </p14:nvContentPartPr>
            <p14:xfrm>
              <a:off x="11144250" y="3238500"/>
              <a:ext cx="298450" cy="38100"/>
            </p14:xfrm>
          </p:contentPart>
        </mc:Choice>
        <mc:Fallback xmlns="">
          <p:pic>
            <p:nvPicPr>
              <p:cNvPr id="6" name="墨迹 5"/>
            </p:nvPicPr>
            <p:blipFill>
              <a:blip r:embed="rId11"/>
            </p:blipFill>
            <p:spPr>
              <a:xfrm>
                <a:off x="11144250" y="3238500"/>
                <a:ext cx="298450" cy="3810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" p14:bwMode="auto">
            <p14:nvContentPartPr>
              <p14:cNvPr id="7" name="墨迹 6"/>
              <p14:cNvContentPartPr/>
              <p14:nvPr/>
            </p14:nvContentPartPr>
            <p14:xfrm>
              <a:off x="11010900" y="4635500"/>
              <a:ext cx="793750" cy="360"/>
            </p14:xfrm>
          </p:contentPart>
        </mc:Choice>
        <mc:Fallback xmlns="">
          <p:pic>
            <p:nvPicPr>
              <p:cNvPr id="7" name="墨迹 6"/>
            </p:nvPicPr>
            <p:blipFill>
              <a:blip r:embed="rId13"/>
            </p:blipFill>
            <p:spPr>
              <a:xfrm>
                <a:off x="11010900" y="4635500"/>
                <a:ext cx="793750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4" p14:bwMode="auto">
            <p14:nvContentPartPr>
              <p14:cNvPr id="8" name="墨迹 7"/>
              <p14:cNvContentPartPr/>
              <p14:nvPr/>
            </p14:nvContentPartPr>
            <p14:xfrm>
              <a:off x="7518400" y="5099050"/>
              <a:ext cx="12700" cy="360"/>
            </p14:xfrm>
          </p:contentPart>
        </mc:Choice>
        <mc:Fallback xmlns="">
          <p:pic>
            <p:nvPicPr>
              <p:cNvPr id="8" name="墨迹 7"/>
            </p:nvPicPr>
            <p:blipFill>
              <a:blip r:embed="rId15"/>
            </p:blipFill>
            <p:spPr>
              <a:xfrm>
                <a:off x="7518400" y="5099050"/>
                <a:ext cx="12700" cy="36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0705" y="1513840"/>
            <a:ext cx="5566410" cy="4661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方法</a:t>
            </a:r>
            <a:endParaRPr lang="zh-CN" altLang="en-US"/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/>
              <a:t>Open-set Semantic Segmentation (OSeg)</a:t>
            </a:r>
            <a:endParaRPr 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合成未知目标：调整大小合成未知类别的</a:t>
            </a:r>
            <a:r>
              <a:rPr lang="zh-CN" altLang="en-US"/>
              <a:t>物体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0705" y="3075940"/>
            <a:ext cx="5566410" cy="18275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82690" y="2430780"/>
            <a:ext cx="57810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分布预测校准：最高得分为旧类，第二得分为未知类</a:t>
            </a:r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705" y="5039995"/>
            <a:ext cx="1973580" cy="4572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5730" y="5039995"/>
            <a:ext cx="2537460" cy="11201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6705" y="3031490"/>
            <a:ext cx="3980815" cy="16262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0705" y="1513840"/>
            <a:ext cx="1123950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方法</a:t>
            </a:r>
            <a:endParaRPr lang="zh-CN" altLang="en-US"/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/>
              <a:t>Incremental Learning (IL)</a:t>
            </a: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灾难性遗忘：新类别的样本中原有类别没有标签，只用新类别的样本微调会导致</a:t>
            </a: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伪标签生成：利用</a:t>
            </a:r>
            <a:r>
              <a:rPr lang="en-US" altLang="zh-CN"/>
              <a:t> OSeg </a:t>
            </a:r>
            <a:r>
              <a:rPr lang="zh-CN" altLang="en-US"/>
              <a:t>的模型生成新样本中原有类别的</a:t>
            </a:r>
            <a:r>
              <a:rPr lang="zh-CN" altLang="en-US"/>
              <a:t>标签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0705" y="1513840"/>
            <a:ext cx="1123950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实验：</a:t>
            </a:r>
            <a:endParaRPr lang="zh-CN" altLang="en-US" b="1"/>
          </a:p>
          <a:p>
            <a:pPr fontAlgn="auto">
              <a:lnSpc>
                <a:spcPct val="150000"/>
              </a:lnSpc>
            </a:pPr>
            <a:r>
              <a:rPr lang="zh-CN" altLang="en-US"/>
              <a:t>数据划分：SemanticKITTI</a:t>
            </a:r>
            <a:r>
              <a:rPr lang="en-US" altLang="zh-CN"/>
              <a:t> </a:t>
            </a:r>
            <a:r>
              <a:rPr lang="zh-CN" altLang="en-US"/>
              <a:t>和</a:t>
            </a:r>
            <a:r>
              <a:rPr lang="en-US" altLang="zh-CN"/>
              <a:t> nuScenes</a:t>
            </a:r>
            <a:endParaRPr lang="en-US" altLang="zh-CN"/>
          </a:p>
          <a:p>
            <a:pPr fontAlgn="auto">
              <a:lnSpc>
                <a:spcPct val="150000"/>
              </a:lnSpc>
            </a:pPr>
            <a:r>
              <a:rPr lang="en-US" altLang="zh-CN"/>
              <a:t>OSeg</a:t>
            </a: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6865" y="1659890"/>
            <a:ext cx="5242560" cy="7696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110" y="2930525"/>
            <a:ext cx="7130415" cy="30822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0705" y="1513840"/>
            <a:ext cx="1123950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实验：</a:t>
            </a:r>
            <a:endParaRPr lang="zh-CN" altLang="en-US" b="1"/>
          </a:p>
          <a:p>
            <a:pPr fontAlgn="auto">
              <a:lnSpc>
                <a:spcPct val="150000"/>
              </a:lnSpc>
            </a:pPr>
            <a:r>
              <a:rPr lang="zh-CN" altLang="en-US"/>
              <a:t>数据划分：SemanticKITTI</a:t>
            </a:r>
            <a:r>
              <a:rPr lang="en-US" altLang="zh-CN"/>
              <a:t> </a:t>
            </a:r>
            <a:r>
              <a:rPr lang="zh-CN" altLang="en-US"/>
              <a:t>和</a:t>
            </a:r>
            <a:r>
              <a:rPr lang="en-US" altLang="zh-CN"/>
              <a:t> nuScenes</a:t>
            </a:r>
            <a:endParaRPr lang="en-US" altLang="zh-CN"/>
          </a:p>
          <a:p>
            <a:pPr fontAlgn="auto">
              <a:lnSpc>
                <a:spcPct val="150000"/>
              </a:lnSpc>
            </a:pPr>
            <a:r>
              <a:rPr lang="en-US" altLang="zh-CN"/>
              <a:t>OSeg</a:t>
            </a: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6865" y="1659890"/>
            <a:ext cx="5242560" cy="7696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110" y="2930525"/>
            <a:ext cx="7130415" cy="30822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874385" y="3451225"/>
            <a:ext cx="937895" cy="253174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524875" y="3451225"/>
            <a:ext cx="937895" cy="253174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Open-world Semantic Segmentation for</a:t>
            </a:r>
            <a:r>
              <a:rPr lang="en-US" sz="2000"/>
              <a:t> </a:t>
            </a:r>
            <a:r>
              <a:rPr sz="2000"/>
              <a:t>LIDAR Point Clouds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激光雷达点云的开放世界语义分割 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560705" y="1513840"/>
            <a:ext cx="1123950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实验：</a:t>
            </a:r>
            <a:endParaRPr lang="zh-CN" altLang="en-US" b="1"/>
          </a:p>
          <a:p>
            <a:pPr fontAlgn="auto">
              <a:lnSpc>
                <a:spcPct val="150000"/>
              </a:lnSpc>
            </a:pPr>
            <a:r>
              <a:rPr lang="zh-CN" altLang="en-US"/>
              <a:t>数据划分：SemanticKITTI</a:t>
            </a:r>
            <a:r>
              <a:rPr lang="en-US" altLang="zh-CN"/>
              <a:t> </a:t>
            </a:r>
            <a:r>
              <a:rPr lang="zh-CN" altLang="en-US"/>
              <a:t>和</a:t>
            </a:r>
            <a:r>
              <a:rPr lang="en-US" altLang="zh-CN"/>
              <a:t> nuScenes</a:t>
            </a:r>
            <a:endParaRPr lang="en-US" altLang="zh-CN"/>
          </a:p>
          <a:p>
            <a:pPr fontAlgn="auto">
              <a:lnSpc>
                <a:spcPct val="150000"/>
              </a:lnSpc>
            </a:pPr>
            <a:r>
              <a:rPr lang="en-US" altLang="zh-CN"/>
              <a:t>OSeg</a:t>
            </a: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6865" y="1659890"/>
            <a:ext cx="5242560" cy="7696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110" y="2930525"/>
            <a:ext cx="7130415" cy="30822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225925" y="3481070"/>
            <a:ext cx="1666240" cy="253174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830060" y="3481070"/>
            <a:ext cx="1666240" cy="253174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8" name="墨迹 7"/>
              <p14:cNvContentPartPr/>
              <p14:nvPr/>
            </p14:nvContentPartPr>
            <p14:xfrm>
              <a:off x="2768600" y="4203700"/>
              <a:ext cx="5359400" cy="63500"/>
            </p14:xfrm>
          </p:contentPart>
        </mc:Choice>
        <mc:Fallback xmlns="">
          <p:pic>
            <p:nvPicPr>
              <p:cNvPr id="8" name="墨迹 7"/>
            </p:nvPicPr>
            <p:blipFill>
              <a:blip r:embed="rId4"/>
            </p:blipFill>
            <p:spPr>
              <a:xfrm>
                <a:off x="2768600" y="4203700"/>
                <a:ext cx="5359400" cy="6350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9408,&quot;width&quot;:11028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1702</Words>
  <Application>WPS 演示</Application>
  <PresentationFormat>宽屏</PresentationFormat>
  <Paragraphs>177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TQJ</dc:creator>
  <cp:lastModifiedBy>田旗舰</cp:lastModifiedBy>
  <cp:revision>45</cp:revision>
  <dcterms:created xsi:type="dcterms:W3CDTF">2022-07-06T16:57:00Z</dcterms:created>
  <dcterms:modified xsi:type="dcterms:W3CDTF">2022-07-07T14:18:27Z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5E2033DF66F1463DAC038FC7840E5BA4</vt:lpwstr>
  </property>
  <property fmtid="{D5CDD505-2E9C-101B-9397-08002B2CF9AE}" pid="3" name="KSOProductBuildVer">
    <vt:lpwstr>2052-11.1.0.11435</vt:lpwstr>
  </property>
</Properties>
</file>