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3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7f4a798-5de7-434e-ab30-51ca225081f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4"/>
            <p14:sldId id="275"/>
            <p14:sldId id="276"/>
          </p14:sldIdLst>
        </p14:section>
        <p14:section name="无标题节" id="{0bd1211c-3abb-46cc-a36c-b38744dc1547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旗舰" initials="tq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61340" y="1593215"/>
            <a:ext cx="111817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面向的问题：</a:t>
            </a:r>
            <a:r>
              <a:rPr lang="en-US" altLang="zh-CN" b="1"/>
              <a:t>6D </a:t>
            </a:r>
            <a:r>
              <a:rPr lang="zh-CN" altLang="en-US" b="1"/>
              <a:t>姿态估计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6D是指</a:t>
            </a:r>
            <a:r>
              <a:rPr lang="en-US" altLang="zh-CN"/>
              <a:t> </a:t>
            </a:r>
            <a:r>
              <a:rPr lang="zh-CN" altLang="en-US"/>
              <a:t>6</a:t>
            </a:r>
            <a:r>
              <a:rPr lang="en-US" altLang="zh-CN"/>
              <a:t> </a:t>
            </a:r>
            <a:r>
              <a:rPr lang="zh-CN" altLang="en-US"/>
              <a:t>个自由度，代表了</a:t>
            </a:r>
            <a:r>
              <a:rPr lang="en-US" altLang="zh-CN"/>
              <a:t> </a:t>
            </a:r>
            <a:r>
              <a:rPr lang="zh-CN" altLang="en-US"/>
              <a:t>3</a:t>
            </a:r>
            <a:r>
              <a:rPr lang="en-US" altLang="zh-CN"/>
              <a:t> </a:t>
            </a:r>
            <a:r>
              <a:rPr lang="zh-CN" altLang="en-US"/>
              <a:t>个自由度的位移(Translation)，以及</a:t>
            </a:r>
            <a:r>
              <a:rPr lang="en-US" altLang="zh-CN"/>
              <a:t> </a:t>
            </a:r>
            <a:r>
              <a:rPr lang="zh-CN" altLang="en-US"/>
              <a:t>3</a:t>
            </a:r>
            <a:r>
              <a:rPr lang="en-US" altLang="zh-CN"/>
              <a:t> </a:t>
            </a:r>
            <a:r>
              <a:rPr lang="zh-CN" altLang="en-US"/>
              <a:t>个自由度的空间旋转 (Rotation）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目标从世界坐标系到摄像机坐标系</a:t>
            </a:r>
            <a:r>
              <a:rPr lang="zh-CN" altLang="en-US"/>
              <a:t>转换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1340" y="3316605"/>
            <a:ext cx="9116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现有的不足：</a:t>
            </a:r>
            <a:r>
              <a:rPr lang="zh-CN" altLang="en-US"/>
              <a:t>测试集和训练集共享相同的目标集，测试集中不包含训练集中未</a:t>
            </a:r>
            <a:r>
              <a:rPr lang="zh-CN" altLang="en-US"/>
              <a:t>出现的</a:t>
            </a:r>
            <a:r>
              <a:rPr lang="zh-CN" altLang="en-US"/>
              <a:t>目标。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60705" y="4070350"/>
            <a:ext cx="93897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本文的贡献：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</a:t>
            </a:r>
            <a:r>
              <a:rPr lang="zh-CN" altLang="en-US"/>
              <a:t>的任务：不可见目标的</a:t>
            </a:r>
            <a:r>
              <a:rPr lang="en-US" altLang="zh-CN"/>
              <a:t> 6D </a:t>
            </a:r>
            <a:r>
              <a:rPr lang="zh-CN" altLang="en-US"/>
              <a:t>姿态估计，测试集中包含训练集中未出现的</a:t>
            </a:r>
            <a:r>
              <a:rPr lang="zh-CN" altLang="en-US"/>
              <a:t>目标。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新的</a:t>
            </a:r>
            <a:r>
              <a:rPr lang="en-US" altLang="zh-CN"/>
              <a:t> Benchmark</a:t>
            </a:r>
            <a:r>
              <a:rPr lang="zh-CN" altLang="en-US"/>
              <a:t>：新的数据集和评价指标</a:t>
            </a:r>
            <a:r>
              <a:rPr lang="en-US" altLang="zh-CN"/>
              <a:t> IADD</a:t>
            </a:r>
            <a:r>
              <a:rPr lang="zh-CN" altLang="en-US"/>
              <a:t>。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针对新的任务和</a:t>
            </a:r>
            <a:r>
              <a:rPr lang="en-US" altLang="zh-CN"/>
              <a:t> Benchmark</a:t>
            </a:r>
            <a:r>
              <a:rPr lang="zh-CN" altLang="en-US"/>
              <a:t>，提出了一个</a:t>
            </a:r>
            <a:r>
              <a:rPr lang="en-US" altLang="zh-CN"/>
              <a:t> Baseline </a:t>
            </a:r>
            <a:r>
              <a:rPr lang="zh-CN" altLang="en-US"/>
              <a:t>的解决</a:t>
            </a:r>
            <a:r>
              <a:rPr lang="zh-CN" altLang="en-US"/>
              <a:t>方案。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985520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实现细节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数据集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训练集：</a:t>
            </a:r>
            <a:r>
              <a:rPr lang="en-US" altLang="zh-CN"/>
              <a:t>1070 </a:t>
            </a:r>
            <a:r>
              <a:rPr lang="zh-CN" altLang="en-US"/>
              <a:t>个目标，</a:t>
            </a:r>
            <a:r>
              <a:rPr lang="en-US" altLang="zh-CN"/>
              <a:t>1500 </a:t>
            </a:r>
            <a:r>
              <a:rPr lang="zh-CN" altLang="en-US"/>
              <a:t>个场景（</a:t>
            </a:r>
            <a:r>
              <a:rPr lang="en-US" altLang="zh-CN"/>
              <a:t>1400 </a:t>
            </a:r>
            <a:r>
              <a:rPr lang="zh-CN" altLang="en-US"/>
              <a:t>个合成场景、</a:t>
            </a:r>
            <a:r>
              <a:rPr lang="en-US" altLang="zh-CN"/>
              <a:t>100 </a:t>
            </a:r>
            <a:r>
              <a:rPr lang="zh-CN" altLang="en-US"/>
              <a:t>个真实</a:t>
            </a:r>
            <a:r>
              <a:rPr lang="zh-CN" altLang="en-US"/>
              <a:t>场景）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测试集：</a:t>
            </a:r>
            <a:r>
              <a:rPr lang="en-US" altLang="zh-CN"/>
              <a:t>76 </a:t>
            </a:r>
            <a:r>
              <a:rPr lang="zh-CN" altLang="en-US"/>
              <a:t>个目标（</a:t>
            </a:r>
            <a:r>
              <a:rPr lang="en-US" altLang="zh-CN"/>
              <a:t>48</a:t>
            </a:r>
            <a:r>
              <a:rPr lang="zh-CN" altLang="en-US"/>
              <a:t>个目标</a:t>
            </a:r>
            <a:r>
              <a:rPr lang="zh-CN" altLang="en-US"/>
              <a:t>不可见），</a:t>
            </a:r>
            <a:r>
              <a:rPr lang="en-US" altLang="zh-CN"/>
              <a:t>90 </a:t>
            </a:r>
            <a:r>
              <a:rPr lang="zh-CN" altLang="en-US"/>
              <a:t>个场景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3 </a:t>
            </a:r>
            <a:r>
              <a:rPr lang="zh-CN" altLang="en-US"/>
              <a:t>个测试集子集：可见目标，相似目标，不可见目标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YCB-Video</a:t>
            </a:r>
            <a:r>
              <a:rPr lang="zh-CN" altLang="en-US"/>
              <a:t>：一帧一帧的</a:t>
            </a:r>
            <a:r>
              <a:rPr lang="en-US" altLang="zh-CN"/>
              <a:t> image 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网络</a:t>
            </a:r>
            <a:r>
              <a:rPr lang="zh-CN" altLang="en-US"/>
              <a:t>参数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训练：</a:t>
            </a:r>
            <a:r>
              <a:rPr lang="en-US" altLang="zh-CN"/>
              <a:t>8* RTX 3090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数据</a:t>
            </a:r>
            <a:r>
              <a:rPr lang="zh-CN" altLang="en-US"/>
              <a:t>扩充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最大的挑战：Pose ambiguity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一个</a:t>
            </a:r>
            <a:r>
              <a:rPr lang="en-US" altLang="zh-CN"/>
              <a:t> </a:t>
            </a:r>
            <a:r>
              <a:rPr lang="zh-CN" altLang="en-US"/>
              <a:t>2D pose</a:t>
            </a:r>
            <a:r>
              <a:rPr lang="en-US" altLang="zh-CN"/>
              <a:t> </a:t>
            </a:r>
            <a:r>
              <a:rPr lang="zh-CN" altLang="en-US"/>
              <a:t>可以对应多个不同形状的</a:t>
            </a:r>
            <a:r>
              <a:rPr lang="en-US" altLang="zh-CN"/>
              <a:t> </a:t>
            </a:r>
            <a:r>
              <a:rPr lang="zh-CN" altLang="en-US"/>
              <a:t>3D pose，且都可能是合理的。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具有旋转对称轴时</a:t>
            </a:r>
            <a:r>
              <a:rPr lang="zh-CN" altLang="en-US"/>
              <a:t>出现。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评价</a:t>
            </a:r>
            <a:r>
              <a:rPr lang="zh-CN" altLang="en-US"/>
              <a:t>指标：</a:t>
            </a:r>
            <a:endParaRPr lang="zh-CN" altLang="en-US"/>
          </a:p>
          <a:p>
            <a:pPr lvl="1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75" y="5193665"/>
            <a:ext cx="3794760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3753485"/>
            <a:ext cx="4000500" cy="14401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最大的挑战：Pose ambiguity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一个</a:t>
            </a:r>
            <a:r>
              <a:rPr lang="en-US" altLang="zh-CN"/>
              <a:t> </a:t>
            </a:r>
            <a:r>
              <a:rPr lang="zh-CN" altLang="en-US"/>
              <a:t>2D pose</a:t>
            </a:r>
            <a:r>
              <a:rPr lang="en-US" altLang="zh-CN"/>
              <a:t> </a:t>
            </a:r>
            <a:r>
              <a:rPr lang="zh-CN" altLang="en-US"/>
              <a:t>可以对应多个不同形状的</a:t>
            </a:r>
            <a:r>
              <a:rPr lang="en-US" altLang="zh-CN"/>
              <a:t> </a:t>
            </a:r>
            <a:r>
              <a:rPr lang="zh-CN" altLang="en-US"/>
              <a:t>3D pose，且都可能是合理的。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具有旋转对称轴时</a:t>
            </a:r>
            <a:r>
              <a:rPr lang="zh-CN" altLang="en-US"/>
              <a:t>出现。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评价</a:t>
            </a:r>
            <a:r>
              <a:rPr lang="zh-CN" altLang="en-US" b="1"/>
              <a:t>指标：</a:t>
            </a:r>
            <a:endParaRPr lang="zh-CN" altLang="en-US" b="1"/>
          </a:p>
          <a:p>
            <a:pPr lvl="1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75" y="5193665"/>
            <a:ext cx="3794760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3753485"/>
            <a:ext cx="4000500" cy="144018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978535" y="3753485"/>
            <a:ext cx="3321050" cy="49847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044565" y="3818255"/>
            <a:ext cx="3773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无姿态模糊，无旋转对称轴的情况</a:t>
            </a:r>
            <a:endParaRPr lang="zh-CN" alt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最大的挑战：Pose ambiguity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一个</a:t>
            </a:r>
            <a:r>
              <a:rPr lang="en-US" altLang="zh-CN"/>
              <a:t> </a:t>
            </a:r>
            <a:r>
              <a:rPr lang="zh-CN" altLang="en-US"/>
              <a:t>2D pose</a:t>
            </a:r>
            <a:r>
              <a:rPr lang="en-US" altLang="zh-CN"/>
              <a:t> </a:t>
            </a:r>
            <a:r>
              <a:rPr lang="zh-CN" altLang="en-US"/>
              <a:t>可以对应多个不同形状的</a:t>
            </a:r>
            <a:r>
              <a:rPr lang="en-US" altLang="zh-CN"/>
              <a:t> </a:t>
            </a:r>
            <a:r>
              <a:rPr lang="zh-CN" altLang="en-US"/>
              <a:t>3D pose，且都可能是合理的。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具有旋转对称轴时</a:t>
            </a:r>
            <a:r>
              <a:rPr lang="zh-CN" altLang="en-US"/>
              <a:t>出现。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评价指标：</a:t>
            </a:r>
            <a:endParaRPr lang="zh-CN" altLang="en-US"/>
          </a:p>
          <a:p>
            <a:pPr lvl="1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75" y="5193665"/>
            <a:ext cx="3794760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3753485"/>
            <a:ext cx="4000500" cy="144018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92810" y="4186555"/>
            <a:ext cx="3639820" cy="57975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024245" y="4289425"/>
            <a:ext cx="3773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有姿态模糊，</a:t>
            </a:r>
            <a:r>
              <a:rPr lang="zh-CN" altLang="en-US" b="1"/>
              <a:t>有旋转对称轴的情况</a:t>
            </a:r>
            <a:endParaRPr lang="zh-CN" alt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最大的挑战：Pose ambiguity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一个</a:t>
            </a:r>
            <a:r>
              <a:rPr lang="en-US" altLang="zh-CN"/>
              <a:t> </a:t>
            </a:r>
            <a:r>
              <a:rPr lang="zh-CN" altLang="en-US"/>
              <a:t>2D pose</a:t>
            </a:r>
            <a:r>
              <a:rPr lang="en-US" altLang="zh-CN"/>
              <a:t> </a:t>
            </a:r>
            <a:r>
              <a:rPr lang="zh-CN" altLang="en-US"/>
              <a:t>可以对应多个不同形状的</a:t>
            </a:r>
            <a:r>
              <a:rPr lang="en-US" altLang="zh-CN"/>
              <a:t> </a:t>
            </a:r>
            <a:r>
              <a:rPr lang="zh-CN" altLang="en-US"/>
              <a:t>3D pose，且都可能是合理的。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具有旋转对称轴时</a:t>
            </a:r>
            <a:r>
              <a:rPr lang="zh-CN" altLang="en-US"/>
              <a:t>出现。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评价</a:t>
            </a:r>
            <a:r>
              <a:rPr lang="zh-CN" altLang="en-US" b="1"/>
              <a:t>指标：</a:t>
            </a:r>
            <a:endParaRPr lang="zh-CN" altLang="en-US" b="1"/>
          </a:p>
          <a:p>
            <a:pPr lvl="1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75" y="5193665"/>
            <a:ext cx="3794760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3753485"/>
            <a:ext cx="4000500" cy="144018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92175" y="4613910"/>
            <a:ext cx="3923665" cy="58039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024245" y="4719955"/>
            <a:ext cx="57194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统一</a:t>
            </a:r>
            <a:r>
              <a:rPr lang="en-US" altLang="zh-CN" b="1"/>
              <a:t>ADD</a:t>
            </a:r>
            <a:r>
              <a:rPr lang="zh-CN" altLang="en-US" b="1"/>
              <a:t>和</a:t>
            </a:r>
            <a:r>
              <a:rPr lang="en-US" altLang="zh-CN" b="1"/>
              <a:t>ADD-S</a:t>
            </a:r>
            <a:r>
              <a:rPr lang="zh-CN" altLang="en-US" b="1"/>
              <a:t>，但无法处理无限姿态模糊的</a:t>
            </a:r>
            <a:r>
              <a:rPr lang="zh-CN" altLang="en-US" b="1"/>
              <a:t>问题</a:t>
            </a:r>
            <a:endParaRPr lang="zh-CN" alt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最大的挑战：Pose ambiguity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一个</a:t>
            </a:r>
            <a:r>
              <a:rPr lang="en-US" altLang="zh-CN"/>
              <a:t> </a:t>
            </a:r>
            <a:r>
              <a:rPr lang="zh-CN" altLang="en-US"/>
              <a:t>2D pose</a:t>
            </a:r>
            <a:r>
              <a:rPr lang="en-US" altLang="zh-CN"/>
              <a:t> </a:t>
            </a:r>
            <a:r>
              <a:rPr lang="zh-CN" altLang="en-US"/>
              <a:t>可以对应多个不同形状的</a:t>
            </a:r>
            <a:r>
              <a:rPr lang="en-US" altLang="zh-CN"/>
              <a:t> </a:t>
            </a:r>
            <a:r>
              <a:rPr lang="zh-CN" altLang="en-US"/>
              <a:t>3D pose，且都可能是合理的。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具有旋转对称轴时</a:t>
            </a:r>
            <a:r>
              <a:rPr lang="zh-CN" altLang="en-US"/>
              <a:t>出现。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评价</a:t>
            </a:r>
            <a:r>
              <a:rPr lang="zh-CN" altLang="en-US" b="1"/>
              <a:t>指标：</a:t>
            </a:r>
            <a:endParaRPr lang="zh-CN" altLang="en-US" b="1"/>
          </a:p>
          <a:p>
            <a:pPr lvl="1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75" y="5193665"/>
            <a:ext cx="3794760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3753485"/>
            <a:ext cx="4000500" cy="144018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27405" y="5132070"/>
            <a:ext cx="3963670" cy="58039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592445" y="3286125"/>
            <a:ext cx="627253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姿态旋转对称</a:t>
            </a:r>
            <a:r>
              <a:rPr lang="zh-CN" altLang="en-US"/>
              <a:t>轴：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目标没有旋转轴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目标有有限个旋转轴，每个旋转轴有有限个等效</a:t>
            </a:r>
            <a:r>
              <a:rPr lang="zh-CN" altLang="en-US"/>
              <a:t>姿态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目标具有有限的旋转轴，且至少一个旋转轴具有无限的等效姿态（把无限的姿态按角度分割为</a:t>
            </a:r>
            <a:r>
              <a:rPr lang="en-US" altLang="zh-CN" b="1"/>
              <a:t> n </a:t>
            </a:r>
            <a:r>
              <a:rPr lang="zh-CN" altLang="en-US" b="1"/>
              <a:t>个）</a:t>
            </a:r>
            <a:endParaRPr lang="zh-CN" altLang="en-US" b="1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目标有无限旋转轴（无纹理的球体，等价为中心点的</a:t>
            </a:r>
            <a:r>
              <a:rPr lang="zh-CN" altLang="en-US" b="1"/>
              <a:t>距离）</a:t>
            </a:r>
            <a:endParaRPr lang="zh-CN" alt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5660" y="1363980"/>
            <a:ext cx="8092440" cy="54940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与基础的方法</a:t>
            </a:r>
            <a:r>
              <a:rPr lang="zh-CN" altLang="en-US"/>
              <a:t>比较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实验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单张</a:t>
            </a:r>
            <a:r>
              <a:rPr lang="en-US" altLang="zh-CN"/>
              <a:t> RTX 3070</a:t>
            </a:r>
            <a:r>
              <a:rPr lang="zh-CN" altLang="en-US"/>
              <a:t>，推理</a:t>
            </a:r>
            <a:r>
              <a:rPr lang="zh-CN" altLang="en-US"/>
              <a:t>速度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7435" y="2811145"/>
            <a:ext cx="4401185" cy="230568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24000"/>
            <a:ext cx="104946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总结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新任务：不可见目标的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r>
              <a:rPr lang="zh-CN" altLang="en-US"/>
              <a:t>估计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新数据集：测试集中包含不可见</a:t>
            </a:r>
            <a:r>
              <a:rPr lang="zh-CN" altLang="en-US"/>
              <a:t>目标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新评价指标：</a:t>
            </a:r>
            <a:r>
              <a:rPr lang="en-US" altLang="zh-CN"/>
              <a:t>IADD</a:t>
            </a:r>
            <a:r>
              <a:rPr lang="zh-CN" altLang="en-US"/>
              <a:t>，</a:t>
            </a:r>
            <a:r>
              <a:rPr lang="zh-CN" altLang="en-US"/>
              <a:t>可适用于无限姿态模糊的</a:t>
            </a:r>
            <a:r>
              <a:rPr lang="zh-CN" altLang="en-US"/>
              <a:t>情况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新基线：</a:t>
            </a:r>
            <a:r>
              <a:rPr lang="en-US" altLang="zh-CN"/>
              <a:t>BackBon</a:t>
            </a:r>
            <a:r>
              <a:rPr lang="en-US" altLang="zh-CN"/>
              <a:t>e + SPN + </a:t>
            </a:r>
            <a:r>
              <a:rPr lang="en-US" altLang="zh-CN"/>
              <a:t>OSCN + PROSAC</a:t>
            </a:r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1340" y="1566545"/>
            <a:ext cx="111817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We propose a new task of which the 6D pose estimation algorithms can transfer to unseen objects easily.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We present a new benchmark with sufficient training</a:t>
            </a:r>
            <a:r>
              <a:rPr lang="en-US" altLang="zh-CN"/>
              <a:t> </a:t>
            </a:r>
            <a:r>
              <a:rPr lang="zh-CN" altLang="en-US"/>
              <a:t>data, real-world test set and a new metric on 6D pose</a:t>
            </a:r>
            <a:r>
              <a:rPr lang="en-US" altLang="zh-CN"/>
              <a:t> </a:t>
            </a:r>
            <a:r>
              <a:rPr lang="zh-CN" altLang="en-US"/>
              <a:t>estimation. With the standard dataset and evaluation</a:t>
            </a:r>
            <a:r>
              <a:rPr lang="en-US" altLang="zh-CN"/>
              <a:t> </a:t>
            </a:r>
            <a:r>
              <a:rPr lang="zh-CN" altLang="en-US"/>
              <a:t>metric, we hope to facilitate the fair</a:t>
            </a:r>
            <a:r>
              <a:rPr lang="en-US" altLang="zh-CN"/>
              <a:t> </a:t>
            </a:r>
            <a:r>
              <a:rPr lang="zh-CN" altLang="en-US"/>
              <a:t>comparison of different future methods.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We develop a baseline solution for this task, which implements a framework of instance level segmentation</a:t>
            </a:r>
            <a:r>
              <a:rPr lang="en-US" altLang="zh-CN"/>
              <a:t> </a:t>
            </a:r>
            <a:r>
              <a:rPr lang="zh-CN" altLang="en-US"/>
              <a:t>and 6D pose estimation for unseen objects.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60705" y="1703070"/>
            <a:ext cx="994537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b="1"/>
              <a:t>6D </a:t>
            </a:r>
            <a:r>
              <a:rPr lang="zh-CN" altLang="en-US" b="1"/>
              <a:t>姿态估计</a:t>
            </a:r>
            <a:r>
              <a:rPr lang="zh-CN" altLang="en-US" b="1"/>
              <a:t>算法：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姿态预测的方法：通过网络提取图像特征，回归、分类得到</a:t>
            </a:r>
            <a:r>
              <a:rPr lang="zh-CN" altLang="en-US"/>
              <a:t>姿态。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基于对应的方法：检测图像中</a:t>
            </a:r>
            <a:r>
              <a:rPr lang="en-US" altLang="zh-CN"/>
              <a:t> 2D </a:t>
            </a:r>
            <a:r>
              <a:rPr lang="zh-CN" altLang="en-US"/>
              <a:t>或</a:t>
            </a:r>
            <a:r>
              <a:rPr lang="en-US" altLang="zh-CN"/>
              <a:t> 3D </a:t>
            </a:r>
            <a:r>
              <a:rPr lang="zh-CN" altLang="en-US"/>
              <a:t>目标的关键点，利用</a:t>
            </a:r>
            <a:r>
              <a:rPr lang="en-US" altLang="zh-CN"/>
              <a:t> PnP </a:t>
            </a:r>
            <a:r>
              <a:rPr lang="zh-CN" altLang="en-US"/>
              <a:t>的相关算法预测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endParaRPr lang="zh-CN" altLang="en-US"/>
          </a:p>
          <a:p>
            <a:pPr marL="285750"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/>
              <a:t>（以上两种方法网络在训练中需要</a:t>
            </a:r>
            <a:r>
              <a:rPr lang="en-US" altLang="zh-CN"/>
              <a:t>“</a:t>
            </a:r>
            <a:r>
              <a:rPr lang="zh-CN" altLang="en-US"/>
              <a:t>记住</a:t>
            </a:r>
            <a:r>
              <a:rPr lang="en-US" altLang="zh-CN"/>
              <a:t>”</a:t>
            </a:r>
            <a:r>
              <a:rPr lang="zh-CN" altLang="en-US"/>
              <a:t>目标）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基于配准的方法：将</a:t>
            </a:r>
            <a:r>
              <a:rPr lang="en-US" altLang="zh-CN"/>
              <a:t> 6D </a:t>
            </a:r>
            <a:r>
              <a:rPr lang="zh-CN" altLang="en-US"/>
              <a:t>姿态估计视为点云的配准，估计两个新的输入的</a:t>
            </a:r>
            <a:r>
              <a:rPr lang="en-US" altLang="zh-CN"/>
              <a:t> 6D </a:t>
            </a:r>
            <a:r>
              <a:rPr lang="zh-CN" altLang="en-US"/>
              <a:t>姿态。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334770"/>
            <a:ext cx="26231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相关工作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560705" y="3871595"/>
            <a:ext cx="104736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关键点特征和</a:t>
            </a:r>
            <a:r>
              <a:rPr lang="zh-CN" altLang="en-US" b="1"/>
              <a:t>匹配：</a:t>
            </a:r>
            <a:endParaRPr lang="zh-CN" altLang="en-US" b="1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传统的方法手工设计特征进行关键点的检测和匹配，现在使用深度学习进行关键点特征的</a:t>
            </a:r>
            <a:r>
              <a:rPr lang="zh-CN" altLang="en-US"/>
              <a:t>匹配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60705" y="4793615"/>
            <a:ext cx="104736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b="1"/>
              <a:t>6D </a:t>
            </a:r>
            <a:r>
              <a:rPr lang="zh-CN" altLang="en-US" b="1"/>
              <a:t>姿态估计的评价指标：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ADD</a:t>
            </a:r>
            <a:r>
              <a:rPr lang="zh-CN" altLang="en-US"/>
              <a:t>：估计姿态与真实姿态点的平均</a:t>
            </a:r>
            <a:r>
              <a:rPr lang="zh-CN" altLang="en-US"/>
              <a:t>误差。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ADD-S</a:t>
            </a:r>
            <a:r>
              <a:rPr lang="zh-CN" altLang="en-US"/>
              <a:t>：在具有不对称纹理且旋转的情况下存在</a:t>
            </a:r>
            <a:r>
              <a:rPr lang="zh-CN" altLang="en-US"/>
              <a:t>误差</a:t>
            </a:r>
            <a:endParaRPr lang="zh-CN" altLang="en-US"/>
          </a:p>
          <a:p>
            <a:pPr marL="57150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ACPD</a:t>
            </a:r>
            <a:r>
              <a:rPr lang="zh-CN" altLang="en-US"/>
              <a:t>、</a:t>
            </a:r>
            <a:r>
              <a:rPr lang="en-US" altLang="zh-CN"/>
              <a:t>MCPD</a:t>
            </a:r>
            <a:r>
              <a:rPr lang="zh-CN" altLang="en-US"/>
              <a:t>：有限姿态的</a:t>
            </a:r>
            <a:r>
              <a:rPr lang="zh-CN" altLang="en-US"/>
              <a:t>评价。</a:t>
            </a:r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78650" y="5044440"/>
            <a:ext cx="2196465" cy="10636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570" y="5044440"/>
            <a:ext cx="2485390" cy="10655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60705" y="2194560"/>
            <a:ext cx="99453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点云：</a:t>
            </a:r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560705" y="1492885"/>
            <a:ext cx="26231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问题定义</a:t>
            </a:r>
            <a:endParaRPr lang="zh-CN" altLang="en-US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2395" y="2194560"/>
            <a:ext cx="2796540" cy="8686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60705" y="3175635"/>
            <a:ext cx="9945370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b="1"/>
              <a:t>目标的</a:t>
            </a:r>
            <a:r>
              <a:rPr lang="en-US" altLang="zh-CN" b="1"/>
              <a:t> 6D </a:t>
            </a:r>
            <a:r>
              <a:rPr lang="zh-CN" altLang="en-US" b="1"/>
              <a:t>姿态：</a:t>
            </a:r>
            <a:endParaRPr lang="zh-CN" altLang="en-US" b="1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T</a:t>
            </a:r>
            <a:r>
              <a:rPr lang="zh-CN" altLang="en-US"/>
              <a:t>：选择和</a:t>
            </a:r>
            <a:r>
              <a:rPr lang="zh-CN" altLang="en-US"/>
              <a:t>平移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输入</a:t>
            </a:r>
            <a:r>
              <a:rPr lang="en-US" altLang="zh-CN"/>
              <a:t> I </a:t>
            </a:r>
            <a:r>
              <a:rPr lang="zh-CN" altLang="en-US"/>
              <a:t>：</a:t>
            </a:r>
            <a:r>
              <a:rPr lang="en-US" altLang="zh-CN"/>
              <a:t>I = (s, o)</a:t>
            </a:r>
            <a:r>
              <a:rPr lang="zh-CN" altLang="en-US"/>
              <a:t>，</a:t>
            </a:r>
            <a:r>
              <a:rPr lang="en-US" altLang="zh-CN"/>
              <a:t>s </a:t>
            </a:r>
            <a:r>
              <a:rPr lang="zh-CN" altLang="en-US"/>
              <a:t>是场景，用</a:t>
            </a:r>
            <a:r>
              <a:rPr lang="en-US" altLang="zh-CN"/>
              <a:t> RGBD </a:t>
            </a:r>
            <a:r>
              <a:rPr lang="zh-CN" altLang="en-US"/>
              <a:t>的彩色点云表示，</a:t>
            </a:r>
            <a:r>
              <a:rPr lang="en-US" altLang="zh-CN"/>
              <a:t>o </a:t>
            </a:r>
            <a:r>
              <a:rPr lang="zh-CN" altLang="en-US"/>
              <a:t>是目标，用三角形网格模型表</a:t>
            </a:r>
            <a:r>
              <a:rPr lang="zh-CN" altLang="en-US"/>
              <a:t>示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不可见目标的</a:t>
            </a:r>
            <a:r>
              <a:rPr lang="en-US" altLang="zh-CN"/>
              <a:t> 6D </a:t>
            </a:r>
            <a:r>
              <a:rPr lang="zh-CN" altLang="en-US"/>
              <a:t>姿态估计</a:t>
            </a:r>
            <a:r>
              <a:rPr lang="zh-CN" altLang="en-US"/>
              <a:t>算法：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数据集：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目标：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935" y="4552950"/>
            <a:ext cx="1906270" cy="3759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605" y="5016500"/>
            <a:ext cx="1485900" cy="5410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420" y="4928870"/>
            <a:ext cx="2705100" cy="7162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2605" y="5792470"/>
            <a:ext cx="3848100" cy="563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基线方法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主干网络：提取两个输入的高维</a:t>
            </a:r>
            <a:r>
              <a:rPr lang="zh-CN" altLang="en-US"/>
              <a:t>特征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目标级分割提议网络（</a:t>
            </a:r>
            <a:r>
              <a:rPr lang="en-US" altLang="zh-CN">
                <a:sym typeface="+mn-ea"/>
              </a:rPr>
              <a:t>SPN</a:t>
            </a:r>
            <a:r>
              <a:rPr lang="zh-CN" altLang="en-US">
                <a:sym typeface="+mn-ea"/>
              </a:rPr>
              <a:t>）：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提取出目标的候选目标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手动设置阈值选择感兴趣区域（</a:t>
            </a:r>
            <a:r>
              <a:rPr lang="en-US" altLang="zh-CN">
                <a:sym typeface="+mn-ea"/>
              </a:rPr>
              <a:t>ROI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目标场景对应网络（</a:t>
            </a:r>
            <a:r>
              <a:rPr lang="en-US" altLang="zh-CN"/>
              <a:t>OSCN</a:t>
            </a:r>
            <a:r>
              <a:rPr lang="zh-CN" altLang="en-US"/>
              <a:t>）：学习每个</a:t>
            </a:r>
            <a:r>
              <a:rPr lang="en-US" altLang="zh-CN"/>
              <a:t>ROI</a:t>
            </a:r>
            <a:r>
              <a:rPr lang="zh-CN" altLang="en-US"/>
              <a:t>中目标点和场景点之间的</a:t>
            </a:r>
            <a:r>
              <a:rPr lang="en-US" altLang="zh-CN"/>
              <a:t>3D</a:t>
            </a:r>
            <a:r>
              <a:rPr lang="zh-CN" altLang="en-US"/>
              <a:t>对应</a:t>
            </a:r>
            <a:r>
              <a:rPr lang="zh-CN" altLang="en-US"/>
              <a:t>关系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EPOS</a:t>
            </a:r>
            <a:r>
              <a:rPr lang="zh-CN" altLang="en-US"/>
              <a:t>：利用</a:t>
            </a:r>
            <a:r>
              <a:rPr lang="en-US" altLang="zh-CN"/>
              <a:t> 3D </a:t>
            </a:r>
            <a:r>
              <a:rPr lang="zh-CN" altLang="en-US"/>
              <a:t>对应关系估计目标的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基线</a:t>
            </a:r>
            <a:r>
              <a:rPr lang="zh-CN" altLang="en-US"/>
              <a:t>方法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主干网络：提取两个输入的高维特征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目标级分割提议网络（</a:t>
            </a:r>
            <a:r>
              <a:rPr lang="en-US" altLang="zh-CN">
                <a:sym typeface="+mn-ea"/>
              </a:rPr>
              <a:t>SPN</a:t>
            </a:r>
            <a:r>
              <a:rPr lang="zh-CN" altLang="en-US">
                <a:sym typeface="+mn-ea"/>
              </a:rPr>
              <a:t>）：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提取出目标的候选目标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手动设置阈值选择感兴趣区域（</a:t>
            </a:r>
            <a:r>
              <a:rPr lang="en-US" altLang="zh-CN">
                <a:sym typeface="+mn-ea"/>
              </a:rPr>
              <a:t>ROI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目标场景对应网络（</a:t>
            </a:r>
            <a:r>
              <a:rPr lang="en-US" altLang="zh-CN"/>
              <a:t>OSCN</a:t>
            </a:r>
            <a:r>
              <a:rPr lang="zh-CN" altLang="en-US"/>
              <a:t>）：学习每个</a:t>
            </a:r>
            <a:r>
              <a:rPr lang="en-US" altLang="zh-CN"/>
              <a:t>ROI</a:t>
            </a:r>
            <a:r>
              <a:rPr lang="zh-CN" altLang="en-US"/>
              <a:t>中目标点和场景点之间的</a:t>
            </a:r>
            <a:r>
              <a:rPr lang="en-US" altLang="zh-CN"/>
              <a:t>3D</a:t>
            </a:r>
            <a:r>
              <a:rPr lang="zh-CN" altLang="en-US"/>
              <a:t>对应</a:t>
            </a:r>
            <a:r>
              <a:rPr lang="zh-CN" altLang="en-US"/>
              <a:t>关系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EPOS</a:t>
            </a:r>
            <a:r>
              <a:rPr lang="zh-CN" altLang="en-US"/>
              <a:t>：利用</a:t>
            </a:r>
            <a:r>
              <a:rPr lang="en-US" altLang="zh-CN"/>
              <a:t> 3D </a:t>
            </a:r>
            <a:r>
              <a:rPr lang="zh-CN" altLang="en-US"/>
              <a:t>对应关系估计目标的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401310" y="1238250"/>
            <a:ext cx="1912620" cy="221297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基线</a:t>
            </a:r>
            <a:r>
              <a:rPr lang="zh-CN" altLang="en-US"/>
              <a:t>方法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主干网络：提取两个输入的高维</a:t>
            </a:r>
            <a:r>
              <a:rPr lang="zh-CN" altLang="en-US"/>
              <a:t>特征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>
                <a:sym typeface="+mn-ea"/>
              </a:rPr>
              <a:t>目标级分割提议网络（</a:t>
            </a:r>
            <a:r>
              <a:rPr lang="en-US" altLang="zh-CN" b="1">
                <a:sym typeface="+mn-ea"/>
              </a:rPr>
              <a:t>SPN</a:t>
            </a:r>
            <a:r>
              <a:rPr lang="zh-CN" altLang="en-US" b="1">
                <a:sym typeface="+mn-ea"/>
              </a:rPr>
              <a:t>）：</a:t>
            </a:r>
            <a:endParaRPr lang="zh-CN" altLang="en-US" b="1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>
                <a:sym typeface="+mn-ea"/>
              </a:rPr>
              <a:t>提取出目标的候选目标</a:t>
            </a:r>
            <a:endParaRPr lang="zh-CN" altLang="en-US" b="1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>
                <a:sym typeface="+mn-ea"/>
              </a:rPr>
              <a:t>手动设置阈值选择感兴趣区域（</a:t>
            </a:r>
            <a:r>
              <a:rPr lang="en-US" altLang="zh-CN" b="1">
                <a:sym typeface="+mn-ea"/>
              </a:rPr>
              <a:t>ROI</a:t>
            </a:r>
            <a:r>
              <a:rPr lang="zh-CN" altLang="en-US" b="1">
                <a:sym typeface="+mn-ea"/>
              </a:rPr>
              <a:t>）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目标场景对应网络（</a:t>
            </a:r>
            <a:r>
              <a:rPr lang="en-US" altLang="zh-CN"/>
              <a:t>OSCN</a:t>
            </a:r>
            <a:r>
              <a:rPr lang="zh-CN" altLang="en-US"/>
              <a:t>）：学习每个</a:t>
            </a:r>
            <a:r>
              <a:rPr lang="en-US" altLang="zh-CN"/>
              <a:t>ROI</a:t>
            </a:r>
            <a:r>
              <a:rPr lang="zh-CN" altLang="en-US"/>
              <a:t>中目标点和场景点之间的</a:t>
            </a:r>
            <a:r>
              <a:rPr lang="en-US" altLang="zh-CN"/>
              <a:t>3D</a:t>
            </a:r>
            <a:r>
              <a:rPr lang="zh-CN" altLang="en-US"/>
              <a:t>对应</a:t>
            </a:r>
            <a:r>
              <a:rPr lang="zh-CN" altLang="en-US"/>
              <a:t>关系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EPOS</a:t>
            </a:r>
            <a:r>
              <a:rPr lang="zh-CN" altLang="en-US"/>
              <a:t>：利用</a:t>
            </a:r>
            <a:r>
              <a:rPr lang="en-US" altLang="zh-CN"/>
              <a:t> 3D </a:t>
            </a:r>
            <a:r>
              <a:rPr lang="zh-CN" altLang="en-US"/>
              <a:t>对应关系估计目标的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267575" y="1283335"/>
            <a:ext cx="2131060" cy="217614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基线</a:t>
            </a:r>
            <a:r>
              <a:rPr lang="zh-CN" altLang="en-US"/>
              <a:t>方法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主干网络：提取两个输入的高维</a:t>
            </a:r>
            <a:r>
              <a:rPr lang="zh-CN" altLang="en-US"/>
              <a:t>特征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目标级分割提议网络（</a:t>
            </a:r>
            <a:r>
              <a:rPr lang="en-US" altLang="zh-CN">
                <a:sym typeface="+mn-ea"/>
              </a:rPr>
              <a:t>SPN</a:t>
            </a:r>
            <a:r>
              <a:rPr lang="zh-CN" altLang="en-US">
                <a:sym typeface="+mn-ea"/>
              </a:rPr>
              <a:t>）：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提取出目标的候选目标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手动设置阈值选择感兴趣区域（</a:t>
            </a:r>
            <a:r>
              <a:rPr lang="en-US" altLang="zh-CN">
                <a:sym typeface="+mn-ea"/>
              </a:rPr>
              <a:t>ROI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/>
              <a:t>目标场景对应网络（</a:t>
            </a:r>
            <a:r>
              <a:rPr lang="en-US" altLang="zh-CN" b="1"/>
              <a:t>OSCN</a:t>
            </a:r>
            <a:r>
              <a:rPr lang="zh-CN" altLang="en-US" b="1"/>
              <a:t>）：学习每个</a:t>
            </a:r>
            <a:r>
              <a:rPr lang="en-US" altLang="zh-CN" b="1"/>
              <a:t>ROI</a:t>
            </a:r>
            <a:r>
              <a:rPr lang="zh-CN" altLang="en-US" b="1"/>
              <a:t>中目标点和场景点之间的</a:t>
            </a:r>
            <a:r>
              <a:rPr lang="en-US" altLang="zh-CN" b="1"/>
              <a:t>3D</a:t>
            </a:r>
            <a:r>
              <a:rPr lang="zh-CN" altLang="en-US" b="1"/>
              <a:t>对应关系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EPOS</a:t>
            </a:r>
            <a:r>
              <a:rPr lang="zh-CN" altLang="en-US"/>
              <a:t>：利用</a:t>
            </a:r>
            <a:r>
              <a:rPr lang="en-US" altLang="zh-CN"/>
              <a:t> 3D </a:t>
            </a:r>
            <a:r>
              <a:rPr lang="zh-CN" altLang="en-US"/>
              <a:t>对应关系估计目标的</a:t>
            </a:r>
            <a:r>
              <a:rPr lang="en-US" altLang="zh-CN"/>
              <a:t> 6D </a:t>
            </a:r>
            <a:r>
              <a:rPr lang="zh-CN" altLang="en-US"/>
              <a:t>姿态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389745" y="1247140"/>
            <a:ext cx="1749425" cy="219329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基线</a:t>
            </a:r>
            <a:r>
              <a:rPr lang="zh-CN" altLang="en-US"/>
              <a:t>方法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主干网络：提取两个输入的高维</a:t>
            </a:r>
            <a:r>
              <a:rPr lang="zh-CN" altLang="en-US"/>
              <a:t>特征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目标级分割提议网络（</a:t>
            </a:r>
            <a:r>
              <a:rPr lang="en-US" altLang="zh-CN">
                <a:sym typeface="+mn-ea"/>
              </a:rPr>
              <a:t>SPN</a:t>
            </a:r>
            <a:r>
              <a:rPr lang="zh-CN" altLang="en-US">
                <a:sym typeface="+mn-ea"/>
              </a:rPr>
              <a:t>）：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提取出目标的候选目标</a:t>
            </a:r>
            <a:endParaRPr lang="zh-CN" altLang="en-US"/>
          </a:p>
          <a:p>
            <a:pPr marL="742950" lvl="1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手动设置阈值选择感兴趣区域（</a:t>
            </a:r>
            <a:r>
              <a:rPr lang="en-US" altLang="zh-CN">
                <a:sym typeface="+mn-ea"/>
              </a:rPr>
              <a:t>ROI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目标场景对应网络（</a:t>
            </a:r>
            <a:r>
              <a:rPr lang="en-US" altLang="zh-CN"/>
              <a:t>OSCN</a:t>
            </a:r>
            <a:r>
              <a:rPr lang="zh-CN" altLang="en-US"/>
              <a:t>）：学习每个</a:t>
            </a:r>
            <a:r>
              <a:rPr lang="en-US" altLang="zh-CN"/>
              <a:t>ROI</a:t>
            </a:r>
            <a:r>
              <a:rPr lang="zh-CN" altLang="en-US"/>
              <a:t>中目标点和场景点之间的</a:t>
            </a:r>
            <a:r>
              <a:rPr lang="en-US" altLang="zh-CN"/>
              <a:t>3D</a:t>
            </a:r>
            <a:r>
              <a:rPr lang="zh-CN" altLang="en-US"/>
              <a:t>对应</a:t>
            </a:r>
            <a:r>
              <a:rPr lang="zh-CN" altLang="en-US"/>
              <a:t>关系</a:t>
            </a:r>
            <a:endParaRPr lang="zh-CN" altLang="en-US"/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/>
              <a:t>EPOS</a:t>
            </a:r>
            <a:r>
              <a:rPr lang="zh-CN" altLang="en-US" b="1"/>
              <a:t>：利用</a:t>
            </a:r>
            <a:r>
              <a:rPr lang="en-US" altLang="zh-CN" b="1"/>
              <a:t> 3D </a:t>
            </a:r>
            <a:r>
              <a:rPr lang="zh-CN" altLang="en-US" b="1"/>
              <a:t>对应关系估计目标的</a:t>
            </a:r>
            <a:r>
              <a:rPr lang="en-US" altLang="zh-CN" b="1"/>
              <a:t> 6D </a:t>
            </a:r>
            <a:r>
              <a:rPr lang="zh-CN" altLang="en-US" b="1"/>
              <a:t>姿态</a:t>
            </a:r>
            <a:endParaRPr lang="zh-CN" altLang="en-US" b="1"/>
          </a:p>
        </p:txBody>
      </p:sp>
      <p:sp>
        <p:nvSpPr>
          <p:cNvPr id="3" name="矩形 2"/>
          <p:cNvSpPr/>
          <p:nvPr/>
        </p:nvSpPr>
        <p:spPr>
          <a:xfrm>
            <a:off x="11061065" y="1784350"/>
            <a:ext cx="866775" cy="2466975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0705" y="452120"/>
            <a:ext cx="111823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rPr sz="2000"/>
              <a:t>Unseen Object 6D Pose Estimation: A Benchmark and Baselines</a:t>
            </a:r>
            <a:endParaRPr sz="2000"/>
          </a:p>
          <a:p>
            <a:pPr fontAlgn="auto">
              <a:lnSpc>
                <a:spcPct val="100000"/>
              </a:lnSpc>
            </a:pPr>
            <a:r>
              <a:rPr lang="zh-CN" sz="2000"/>
              <a:t>不可见目标的</a:t>
            </a:r>
            <a:r>
              <a:rPr lang="en-US" altLang="zh-CN" sz="2000"/>
              <a:t> 6D </a:t>
            </a:r>
            <a:r>
              <a:rPr lang="zh-CN" altLang="en-US" sz="2000"/>
              <a:t>姿态估计：一个测试基准和</a:t>
            </a:r>
            <a:r>
              <a:rPr lang="zh-CN" altLang="en-US" sz="2000"/>
              <a:t>基线</a:t>
            </a:r>
            <a:endParaRPr lang="zh-CN" altLang="en-US" sz="20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705" y="1513840"/>
            <a:ext cx="459105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b="1"/>
              <a:t>损失函数</a:t>
            </a:r>
            <a:endParaRPr lang="zh-CN" altLang="en-US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6035" y="1158875"/>
            <a:ext cx="6821805" cy="39122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05" y="2162175"/>
            <a:ext cx="4129405" cy="5759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68655" y="2981960"/>
            <a:ext cx="4077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</a:t>
            </a:r>
            <a:r>
              <a:rPr lang="en-US" altLang="zh-CN" baseline="-25000"/>
              <a:t>seg</a:t>
            </a:r>
            <a:r>
              <a:rPr lang="zh-CN" altLang="en-US"/>
              <a:t>：</a:t>
            </a:r>
            <a:r>
              <a:rPr lang="en-US" altLang="zh-CN"/>
              <a:t>SPN </a:t>
            </a:r>
            <a:r>
              <a:rPr lang="zh-CN" altLang="en-US"/>
              <a:t>网络的交叉熵损失</a:t>
            </a:r>
            <a:r>
              <a:rPr lang="zh-CN" altLang="en-US"/>
              <a:t>函数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68655" y="3350260"/>
            <a:ext cx="4077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</a:t>
            </a:r>
            <a:r>
              <a:rPr lang="en-US" altLang="zh-CN" baseline="-25000"/>
              <a:t>cor</a:t>
            </a:r>
            <a:r>
              <a:rPr lang="zh-CN" altLang="en-US"/>
              <a:t>：</a:t>
            </a:r>
            <a:r>
              <a:rPr lang="en-US" altLang="zh-CN"/>
              <a:t>OSCN </a:t>
            </a:r>
            <a:r>
              <a:rPr lang="zh-CN" altLang="en-US"/>
              <a:t>网络的交叉熵损失</a:t>
            </a:r>
            <a:r>
              <a:rPr lang="zh-CN" altLang="en-US"/>
              <a:t>函数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4218</Words>
  <Application>WPS 演示</Application>
  <PresentationFormat>宽屏</PresentationFormat>
  <Paragraphs>260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TQJ</dc:creator>
  <cp:lastModifiedBy>田旗舰</cp:lastModifiedBy>
  <cp:revision>171</cp:revision>
  <dcterms:created xsi:type="dcterms:W3CDTF">2022-06-22T10:29:00Z</dcterms:created>
  <dcterms:modified xsi:type="dcterms:W3CDTF">2022-07-07T14:18:20Z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5DF96B67A0744BDDB27C0BD488EF2F7B</vt:lpwstr>
  </property>
  <property fmtid="{D5CDD505-2E9C-101B-9397-08002B2CF9AE}" pid="3" name="KSOProductBuildVer">
    <vt:lpwstr>2052-11.1.0.11435</vt:lpwstr>
  </property>
</Properties>
</file>