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ink/ink1.xml" ContentType="application/inkml+xml"/>
  <Override PartName="/ppt/ink/ink2.xml" ContentType="application/inkml+xml"/>
  <Override PartName="/ppt/ink/ink3.xml" ContentType="application/inkml+xml"/>
  <Override PartName="/ppt/media/image1.svg" ContentType="image/svg+xml"/>
  <Override PartName="/ppt/media/image2.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38"/>
  </p:handoutMasterIdLst>
  <p:sldIdLst>
    <p:sldId id="256" r:id="rId3"/>
    <p:sldId id="257" r:id="rId5"/>
    <p:sldId id="258" r:id="rId6"/>
    <p:sldId id="259" r:id="rId7"/>
    <p:sldId id="260" r:id="rId8"/>
    <p:sldId id="261" r:id="rId9"/>
    <p:sldId id="263" r:id="rId10"/>
    <p:sldId id="264" r:id="rId11"/>
    <p:sldId id="265" r:id="rId12"/>
    <p:sldId id="266" r:id="rId13"/>
    <p:sldId id="288" r:id="rId14"/>
    <p:sldId id="267" r:id="rId15"/>
    <p:sldId id="289" r:id="rId16"/>
    <p:sldId id="290" r:id="rId17"/>
    <p:sldId id="273" r:id="rId18"/>
    <p:sldId id="268" r:id="rId19"/>
    <p:sldId id="269" r:id="rId20"/>
    <p:sldId id="270" r:id="rId21"/>
    <p:sldId id="271" r:id="rId22"/>
    <p:sldId id="274" r:id="rId23"/>
    <p:sldId id="275" r:id="rId24"/>
    <p:sldId id="276" r:id="rId25"/>
    <p:sldId id="272" r:id="rId26"/>
    <p:sldId id="277" r:id="rId27"/>
    <p:sldId id="287" r:id="rId28"/>
    <p:sldId id="278" r:id="rId29"/>
    <p:sldId id="279" r:id="rId30"/>
    <p:sldId id="282" r:id="rId31"/>
    <p:sldId id="283" r:id="rId32"/>
    <p:sldId id="284" r:id="rId33"/>
    <p:sldId id="280" r:id="rId34"/>
    <p:sldId id="285" r:id="rId35"/>
    <p:sldId id="286" r:id="rId36"/>
    <p:sldId id="281" r:id="rId3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田旗舰" initials="tqj"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2" Type="http://schemas.openxmlformats.org/officeDocument/2006/relationships/commentAuthors" Target="commentAuthors.xml"/><Relationship Id="rId41" Type="http://schemas.openxmlformats.org/officeDocument/2006/relationships/tableStyles" Target="tableStyles.xml"/><Relationship Id="rId40" Type="http://schemas.openxmlformats.org/officeDocument/2006/relationships/viewProps" Target="viewProps.xml"/><Relationship Id="rId4" Type="http://schemas.openxmlformats.org/officeDocument/2006/relationships/notesMaster" Target="notesMasters/notesMaster1.xml"/><Relationship Id="rId39" Type="http://schemas.openxmlformats.org/officeDocument/2006/relationships/presProps" Target="presProps.xml"/><Relationship Id="rId38" Type="http://schemas.openxmlformats.org/officeDocument/2006/relationships/handoutMaster" Target="handoutMasters/handoutMaster1.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23T16:22:32"/>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1275 677,'4'0,"-1"0,0 0,1 1,-1-1,2 0,1 0,3 0,1-1,-2 0,1 0,1 1,-4 0,-3 0,1 0,-1 0,0-1,1 1,4-1,-5 1,1-1,1 0,0 0,-2 1,1 0,2 0,0 0,-2 0,3 0,0 1,-3-1,4 1,-4-1,-1 0,1 1,-1-1,1 0,-1 0,0 0,0 0,2 0,1 0,1 0,-2 0,-1 0,1 0,-1 0,0 0,3 0,-2 0,0 0,0 0,-2 0,0 0</inkml:trace>
</inkml:ink>
</file>

<file path=ppt/ink/ink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23T16:22:32"/>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1349 674,'-5'-3,"2"0,1 0,1 0,0 0,-1-1,0 1,-1-3,2 3,1 0,2-1,2 0,2-1,-4 2,0 0,1 0,0 0,0 1,0 0,1 0,0-1,0 1,-1 1,3-2,-3 1,0 1,1 1,-1 0,0 0,0 1,0 0,0 2,0-1,1 1,-2 0,0 2,0-2,0 0,0 0,-2 0,2 2,-1-1,0-1,-1 1,-1 1,1-2,-1 0,-2 1,1 0</inkml:trace>
</inkml:ink>
</file>

<file path=ppt/ink/ink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23T16:22:32"/>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1355 673,'-3'0,"0"1,0-1,-1 2,1-2,0 1,0 1,-2 1,0-1,2 0,0 0,0-2,2 3,-1 0,0 0,2 1,-1-1,1 0,0 0,0 0,0 0,0 0,1 0,0 0,0 0,-1 0,1 0,2 0,0-1,0-1,0 0,0 1,0 2,0-3,0-1,0 1,0 1,0-1,1-1,0-1,-1 1,1 0,-1-1,0 1,0-2,0-2,-1 1,-1 0,-1 0,0 0,1-1,-1-1,0 2,0-3,0 3,0 0,-1-2,-2-1,3 2,-1 1,0 0,-3 1,1-1,1 0,0 0,0 0,1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目前来说端到端的自动驾驶通常只有两种输出方式，一种是通过图片预测轨迹（路径点 或者 轨迹线），然后再利用如 PID 之类的控制器来生成动作。另外一种是直接通过图片来预测动作。作者发现，这两种方法所产生的实际轨迹其实是有差异的。对于预测轨迹的方法来说，在发生大角度转弯的过程比如容易出现问题，如下图 (a) 的蓝色 路径点 所示，而直接预测动作所产生的轨迹则不容易在转弯时出现问题，如下图 (a) 的绿色 路径点 所示。而直线情景则与之相反，直接预测动作的 agent 很难及时避让突然出现的障碍物，而预测轨迹的 agent 则更加擅长处理这一任务。因此作者的想法是，如果将这两个方法结合一下，便可以极大的提升自动驾驶的成功率。于是作者提出了以下的模型。</a:t>
            </a:r>
            <a:endParaRPr lang="zh-CN" altLang="en-US"/>
          </a:p>
        </p:txBody>
      </p:sp>
      <p:sp>
        <p:nvSpPr>
          <p:cNvPr id="4" name="灯片编号占位符 3"/>
          <p:cNvSpPr>
            <a:spLocks noGrp="1"/>
          </p:cNvSpPr>
          <p:nvPr>
            <p:ph type="sldNum" sz="quarter" idx="5"/>
          </p:nvPr>
        </p:nvSpPr>
        <p:spPr/>
        <p:txBody>
          <a:bodyPr/>
          <a:p>
            <a:fld id="{A6837353-30EB-4A48-80EB-173D804AEFB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接下来是第二篇论文，基于最优运输的可微</a:t>
            </a:r>
            <a:r>
              <a:rPr lang="zh-CN" altLang="en-US"/>
              <a:t>排序</a:t>
            </a:r>
            <a:endParaRPr lang="zh-CN" altLang="en-US"/>
          </a:p>
        </p:txBody>
      </p:sp>
      <p:sp>
        <p:nvSpPr>
          <p:cNvPr id="4" name="灯片编号占位符 3"/>
          <p:cNvSpPr>
            <a:spLocks noGrp="1"/>
          </p:cNvSpPr>
          <p:nvPr>
            <p:ph type="sldNum" sz="quarter" idx="5"/>
          </p:nvPr>
        </p:nvSpPr>
        <p:spPr/>
        <p:txBody>
          <a:bodyPr/>
          <a:p>
            <a:fld id="{A6837353-30EB-4A48-80EB-173D804AEFB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先介绍一下最优运输问题，简单来说就是把一堆沙子搬运到另一个指定形状的沙子所需要的最小代价的搬运方法，这个问题被称为蒙日问题，但在蒙日问题中，</a:t>
            </a:r>
            <a:r>
              <a:rPr lang="en-US" altLang="zh-CN"/>
              <a:t>x</a:t>
            </a:r>
            <a:r>
              <a:rPr lang="zh-CN" altLang="en-US"/>
              <a:t>点处沙子的质量是不可拆分的，也就是</a:t>
            </a:r>
            <a:r>
              <a:rPr lang="en-US" altLang="zh-CN"/>
              <a:t>x</a:t>
            </a:r>
            <a:r>
              <a:rPr lang="zh-CN" altLang="en-US"/>
              <a:t>点处的沙子必须整个搬运到另一个点，这个问题比较复杂，而且不一定有解。康托罗维奇洛维奇放宽了这个问题的条件，</a:t>
            </a:r>
            <a:r>
              <a:rPr lang="en-US" altLang="zh-CN"/>
              <a:t>x</a:t>
            </a:r>
            <a:r>
              <a:rPr lang="zh-CN" altLang="en-US"/>
              <a:t>点处的沙子是可以拆分的，也就是可以搬运到其他不同的多个点中，这样问题就得到了简化，就有了一些解决的</a:t>
            </a:r>
            <a:r>
              <a:rPr lang="zh-CN" altLang="en-US"/>
              <a:t>方法。</a:t>
            </a:r>
            <a:endParaRPr lang="zh-CN" altLang="en-US"/>
          </a:p>
        </p:txBody>
      </p:sp>
      <p:sp>
        <p:nvSpPr>
          <p:cNvPr id="4" name="灯片编号占位符 3"/>
          <p:cNvSpPr>
            <a:spLocks noGrp="1"/>
          </p:cNvSpPr>
          <p:nvPr>
            <p:ph type="sldNum" sz="quarter" idx="5"/>
          </p:nvPr>
        </p:nvSpPr>
        <p:spPr/>
        <p:txBody>
          <a:bodyPr/>
          <a:p>
            <a:fld id="{A6837353-30EB-4A48-80EB-173D804AEFB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下面介绍与本文相关的一个求解最优传输问题的方法，</a:t>
            </a:r>
            <a:r>
              <a:rPr lang="en-US" altLang="zh-CN"/>
              <a:t>Sinkhorn辛克霍恩</a:t>
            </a:r>
            <a:r>
              <a:rPr lang="zh-CN" altLang="en-US"/>
              <a:t>，这个算法，将要搬运的沙子表示为</a:t>
            </a:r>
            <a:r>
              <a:rPr lang="en-US" altLang="zh-CN"/>
              <a:t>x</a:t>
            </a:r>
            <a:r>
              <a:rPr lang="zh-CN" altLang="en-US"/>
              <a:t>，待搬运到的沙子表示为</a:t>
            </a:r>
            <a:r>
              <a:rPr lang="en-US" altLang="zh-CN"/>
              <a:t>y</a:t>
            </a:r>
            <a:r>
              <a:rPr lang="zh-CN" altLang="en-US"/>
              <a:t>，</a:t>
            </a:r>
            <a:r>
              <a:rPr lang="en-US" altLang="zh-CN"/>
              <a:t>P</a:t>
            </a:r>
            <a:r>
              <a:rPr lang="zh-CN" altLang="en-US"/>
              <a:t>矩阵是搬运方案的矩阵，</a:t>
            </a:r>
            <a:r>
              <a:rPr lang="en-US" altLang="zh-CN"/>
              <a:t>Pij</a:t>
            </a:r>
            <a:r>
              <a:rPr lang="zh-CN" altLang="en-US"/>
              <a:t>表示将</a:t>
            </a:r>
            <a:r>
              <a:rPr lang="zh-CN" altLang="en-US">
                <a:sym typeface="+mn-ea"/>
              </a:rPr>
              <a:t>x</a:t>
            </a:r>
            <a:r>
              <a:rPr lang="en-US" altLang="zh-CN" baseline="-25000">
                <a:sym typeface="+mn-ea"/>
              </a:rPr>
              <a:t>i</a:t>
            </a:r>
            <a:r>
              <a:rPr lang="zh-CN" altLang="en-US">
                <a:sym typeface="+mn-ea"/>
              </a:rPr>
              <a:t> 处的沙中</a:t>
            </a:r>
            <a:r>
              <a:rPr lang="en-US" altLang="zh-CN">
                <a:sym typeface="+mn-ea"/>
              </a:rPr>
              <a:t> </a:t>
            </a:r>
            <a:r>
              <a:rPr lang="zh-CN" altLang="en-US">
                <a:sym typeface="+mn-ea"/>
              </a:rPr>
              <a:t>P</a:t>
            </a:r>
            <a:r>
              <a:rPr lang="zh-CN" altLang="en-US" baseline="-25000">
                <a:sym typeface="+mn-ea"/>
              </a:rPr>
              <a:t>ij</a:t>
            </a:r>
            <a:r>
              <a:rPr lang="zh-CN" altLang="en-US">
                <a:sym typeface="+mn-ea"/>
              </a:rPr>
              <a:t> 的量搬运到</a:t>
            </a:r>
            <a:r>
              <a:rPr lang="en-US" altLang="zh-CN">
                <a:sym typeface="+mn-ea"/>
              </a:rPr>
              <a:t> </a:t>
            </a:r>
            <a:r>
              <a:rPr lang="zh-CN" altLang="en-US">
                <a:sym typeface="+mn-ea"/>
              </a:rPr>
              <a:t>x</a:t>
            </a:r>
            <a:r>
              <a:rPr lang="zh-CN" altLang="en-US" baseline="-25000">
                <a:sym typeface="+mn-ea"/>
              </a:rPr>
              <a:t>j</a:t>
            </a:r>
            <a:r>
              <a:rPr lang="zh-CN" altLang="en-US">
                <a:sym typeface="+mn-ea"/>
              </a:rPr>
              <a:t> 处。a、b 是概率权重向量，可以理解为每个点</a:t>
            </a:r>
            <a:r>
              <a:rPr lang="zh-CN" altLang="en-US">
                <a:sym typeface="+mn-ea"/>
              </a:rPr>
              <a:t>处沙的密度。</a:t>
            </a:r>
            <a:endParaRPr lang="zh-CN" altLang="en-US"/>
          </a:p>
          <a:p>
            <a:endParaRPr lang="zh-CN" altLang="en-US"/>
          </a:p>
        </p:txBody>
      </p:sp>
      <p:sp>
        <p:nvSpPr>
          <p:cNvPr id="4" name="灯片编号占位符 3"/>
          <p:cNvSpPr>
            <a:spLocks noGrp="1"/>
          </p:cNvSpPr>
          <p:nvPr>
            <p:ph type="sldNum" sz="quarter" idx="5"/>
          </p:nvPr>
        </p:nvSpPr>
        <p:spPr/>
        <p:txBody>
          <a:bodyPr/>
          <a:p>
            <a:fld id="{A6837353-30EB-4A48-80EB-173D804AEFBD}"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最优传输方案就可以定义为如下的式子，其中的</a:t>
            </a:r>
            <a:r>
              <a:rPr lang="en-US" altLang="zh-CN"/>
              <a:t>C</a:t>
            </a:r>
            <a:r>
              <a:rPr lang="zh-CN" altLang="en-US"/>
              <a:t>矩阵是搬运的代价，即让整堆沙子搬运的代价和</a:t>
            </a:r>
            <a:r>
              <a:rPr lang="zh-CN" altLang="en-US"/>
              <a:t>最小。</a:t>
            </a:r>
            <a:endParaRPr lang="zh-CN" altLang="en-US"/>
          </a:p>
        </p:txBody>
      </p:sp>
      <p:sp>
        <p:nvSpPr>
          <p:cNvPr id="4" name="灯片编号占位符 3"/>
          <p:cNvSpPr>
            <a:spLocks noGrp="1"/>
          </p:cNvSpPr>
          <p:nvPr>
            <p:ph type="sldNum" sz="quarter" idx="5"/>
          </p:nvPr>
        </p:nvSpPr>
        <p:spPr/>
        <p:txBody>
          <a:bodyPr/>
          <a:p>
            <a:fld id="{A6837353-30EB-4A48-80EB-173D804AEFB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求解的过程可以用使用熵正则化求近似解</a:t>
            </a:r>
            <a:endParaRPr lang="en-US" altLang="zh-CN"/>
          </a:p>
        </p:txBody>
      </p:sp>
      <p:sp>
        <p:nvSpPr>
          <p:cNvPr id="4" name="灯片编号占位符 3"/>
          <p:cNvSpPr>
            <a:spLocks noGrp="1"/>
          </p:cNvSpPr>
          <p:nvPr>
            <p:ph type="sldNum" sz="quarter" idx="5"/>
          </p:nvPr>
        </p:nvSpPr>
        <p:spPr/>
        <p:txBody>
          <a:bodyPr/>
          <a:p>
            <a:fld id="{A6837353-30EB-4A48-80EB-173D804AEFBD}"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在求近似解的过程中，可以使用拉格朗日乘子法寻找最优条件，对它求导得到最优传输矩阵的表示，然后根据已知条件进行迭代，不断逼近最优的传输矩阵。以上是对最优传输问题的</a:t>
            </a:r>
            <a:r>
              <a:rPr lang="zh-CN" altLang="en-US"/>
              <a:t>介绍。</a:t>
            </a:r>
            <a:endParaRPr lang="zh-CN" altLang="en-US"/>
          </a:p>
        </p:txBody>
      </p:sp>
      <p:sp>
        <p:nvSpPr>
          <p:cNvPr id="4" name="灯片编号占位符 3"/>
          <p:cNvSpPr>
            <a:spLocks noGrp="1"/>
          </p:cNvSpPr>
          <p:nvPr>
            <p:ph type="sldNum" sz="quarter" idx="5"/>
          </p:nvPr>
        </p:nvSpPr>
        <p:spPr/>
        <p:txBody>
          <a:bodyPr/>
          <a:p>
            <a:fld id="{A6837353-30EB-4A48-80EB-173D804AEFBD}"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本文所面向的问题其实是排序问题，就是给定一个数组，给出它的</a:t>
            </a:r>
            <a:r>
              <a:rPr lang="en-US" altLang="zh-CN"/>
              <a:t> sort </a:t>
            </a:r>
            <a:r>
              <a:rPr lang="zh-CN" altLang="en-US"/>
              <a:t>和</a:t>
            </a:r>
            <a:r>
              <a:rPr lang="en-US" altLang="zh-CN"/>
              <a:t> rank</a:t>
            </a:r>
            <a:r>
              <a:rPr lang="zh-CN" altLang="en-US"/>
              <a:t>，排序在机器学习应用的比较多，比如</a:t>
            </a:r>
            <a:r>
              <a:rPr lang="en-US" altLang="zh-CN"/>
              <a:t> k </a:t>
            </a:r>
            <a:r>
              <a:rPr lang="zh-CN" altLang="en-US"/>
              <a:t>最近邻算法，</a:t>
            </a:r>
            <a:r>
              <a:rPr lang="en-US" altLang="zh-CN"/>
              <a:t>top k </a:t>
            </a:r>
            <a:r>
              <a:rPr lang="zh-CN" altLang="en-US"/>
              <a:t>的分类等等，都用到了排序，但用传统算法实现的排序，对于待排序的数组，它是一个分段的常数，对于它的排名，则是一个整数的数组，都是不可微的，因此无法使用梯度下降的方法进行端到端的训练。本文就是基于最优</a:t>
            </a:r>
            <a:r>
              <a:rPr lang="zh-CN" altLang="en-US"/>
              <a:t>运输提出了一种可微排序</a:t>
            </a:r>
            <a:r>
              <a:rPr lang="zh-CN" altLang="en-US"/>
              <a:t>的算法。</a:t>
            </a:r>
            <a:endParaRPr lang="zh-CN" altLang="en-US"/>
          </a:p>
        </p:txBody>
      </p:sp>
      <p:sp>
        <p:nvSpPr>
          <p:cNvPr id="4" name="灯片编号占位符 3"/>
          <p:cNvSpPr>
            <a:spLocks noGrp="1"/>
          </p:cNvSpPr>
          <p:nvPr>
            <p:ph type="sldNum" sz="quarter" idx="5"/>
          </p:nvPr>
        </p:nvSpPr>
        <p:spPr/>
        <p:txBody>
          <a:bodyPr/>
          <a:p>
            <a:fld id="{A6837353-30EB-4A48-80EB-173D804AEFBD}"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排序问题可以看作是最优传输的问题，无论是沙子的搬运还是数组的排序，本质上都是一个向量到另一个向量的映射问题，例如这张图中，就是数轴上</a:t>
            </a:r>
            <a:r>
              <a:rPr lang="en-US" altLang="zh-CN"/>
              <a:t> x </a:t>
            </a:r>
            <a:r>
              <a:rPr lang="zh-CN" altLang="en-US"/>
              <a:t>的值到</a:t>
            </a:r>
            <a:r>
              <a:rPr lang="en-US" altLang="zh-CN"/>
              <a:t> y </a:t>
            </a:r>
            <a:r>
              <a:rPr lang="zh-CN" altLang="en-US"/>
              <a:t>的值的一个对应，这种映射关系不一定是一一对应，也可以扩展到一对多的映射，比如这张图（</a:t>
            </a:r>
            <a:r>
              <a:rPr lang="en-US" altLang="zh-CN"/>
              <a:t>b</a:t>
            </a:r>
            <a:r>
              <a:rPr lang="zh-CN" altLang="en-US"/>
              <a:t>）中所表示的。但是，这种简单的映射还是一个不可微的</a:t>
            </a:r>
            <a:r>
              <a:rPr lang="zh-CN" altLang="en-US"/>
              <a:t>过程。</a:t>
            </a:r>
            <a:endParaRPr lang="zh-CN" altLang="en-US"/>
          </a:p>
        </p:txBody>
      </p:sp>
      <p:sp>
        <p:nvSpPr>
          <p:cNvPr id="4" name="灯片编号占位符 3"/>
          <p:cNvSpPr>
            <a:spLocks noGrp="1"/>
          </p:cNvSpPr>
          <p:nvPr>
            <p:ph type="sldNum" sz="quarter" idx="5"/>
          </p:nvPr>
        </p:nvSpPr>
        <p:spPr/>
        <p:txBody>
          <a:bodyPr/>
          <a:p>
            <a:fld id="{A6837353-30EB-4A48-80EB-173D804AEFBD}"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本文利用熵正则化去解决不可微的问题，大概的原理就像最右边的那张图，当</a:t>
            </a:r>
            <a:r>
              <a:rPr lang="en-US" altLang="zh-CN"/>
              <a:t>ε</a:t>
            </a:r>
            <a:r>
              <a:rPr lang="zh-CN" altLang="en-US"/>
              <a:t>增大时，原先离散的点逐渐靠拢，</a:t>
            </a:r>
            <a:r>
              <a:rPr lang="zh-CN" altLang="en-US"/>
              <a:t>趋向连续</a:t>
            </a:r>
            <a:endParaRPr lang="zh-CN" altLang="en-US"/>
          </a:p>
        </p:txBody>
      </p:sp>
      <p:sp>
        <p:nvSpPr>
          <p:cNvPr id="4" name="灯片编号占位符 3"/>
          <p:cNvSpPr>
            <a:spLocks noGrp="1"/>
          </p:cNvSpPr>
          <p:nvPr>
            <p:ph type="sldNum" sz="quarter" idx="5"/>
          </p:nvPr>
        </p:nvSpPr>
        <p:spPr/>
        <p:txBody>
          <a:bodyPr/>
          <a:p>
            <a:fld id="{A6837353-30EB-4A48-80EB-173D804AEFBD}"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因此就提出了利用最优运输的</a:t>
            </a:r>
            <a:r>
              <a:rPr lang="en-US" altLang="zh-CN"/>
              <a:t>Sinkhorn</a:t>
            </a:r>
            <a:r>
              <a:rPr lang="zh-CN" altLang="en-US"/>
              <a:t>算法，提出了可微排序的</a:t>
            </a:r>
            <a:r>
              <a:rPr lang="zh-CN" altLang="en-US"/>
              <a:t>算法</a:t>
            </a:r>
            <a:endParaRPr lang="zh-CN" altLang="en-US"/>
          </a:p>
        </p:txBody>
      </p:sp>
      <p:sp>
        <p:nvSpPr>
          <p:cNvPr id="4" name="灯片编号占位符 3"/>
          <p:cNvSpPr>
            <a:spLocks noGrp="1"/>
          </p:cNvSpPr>
          <p:nvPr>
            <p:ph type="sldNum" sz="quarter" idx="5"/>
          </p:nvPr>
        </p:nvSpPr>
        <p:spPr/>
        <p:txBody>
          <a:bodyPr/>
          <a:p>
            <a:fld id="{A6837353-30EB-4A48-80EB-173D804AEFB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sym typeface="+mn-ea"/>
              </a:rPr>
              <a:t>结合轨迹规划预测和直接预测控制两种方法的</a:t>
            </a:r>
            <a:r>
              <a:rPr lang="en-US" altLang="zh-CN">
                <a:sym typeface="+mn-ea"/>
              </a:rPr>
              <a:t>TCP</a:t>
            </a:r>
            <a:r>
              <a:rPr lang="zh-CN" altLang="en-US">
                <a:sym typeface="+mn-ea"/>
              </a:rPr>
              <a:t>的模型。他的问题定义是输入传感器信号</a:t>
            </a:r>
            <a:r>
              <a:rPr lang="en-US" altLang="zh-CN">
                <a:sym typeface="+mn-ea"/>
              </a:rPr>
              <a:t> i</a:t>
            </a:r>
            <a:r>
              <a:rPr lang="zh-CN" altLang="en-US">
                <a:sym typeface="+mn-ea"/>
              </a:rPr>
              <a:t>，也就是图像、车辆速度</a:t>
            </a:r>
            <a:r>
              <a:rPr lang="en-US" altLang="zh-CN">
                <a:sym typeface="+mn-ea"/>
              </a:rPr>
              <a:t> v </a:t>
            </a:r>
            <a:r>
              <a:rPr lang="zh-CN" altLang="en-US">
                <a:sym typeface="+mn-ea"/>
              </a:rPr>
              <a:t>、</a:t>
            </a:r>
            <a:r>
              <a:rPr lang="en-US" altLang="zh-CN">
                <a:sym typeface="+mn-ea"/>
              </a:rPr>
              <a:t> </a:t>
            </a:r>
            <a:r>
              <a:rPr lang="zh-CN" altLang="en-US">
                <a:sym typeface="+mn-ea"/>
              </a:rPr>
              <a:t>导航信息</a:t>
            </a:r>
            <a:r>
              <a:rPr lang="en-US" altLang="zh-CN">
                <a:sym typeface="+mn-ea"/>
              </a:rPr>
              <a:t> g</a:t>
            </a:r>
            <a:r>
              <a:rPr lang="zh-CN" altLang="en-US">
                <a:sym typeface="+mn-ea"/>
              </a:rPr>
              <a:t>，输出控制信号</a:t>
            </a:r>
            <a:r>
              <a:rPr lang="en-US" altLang="zh-CN">
                <a:sym typeface="+mn-ea"/>
              </a:rPr>
              <a:t> a </a:t>
            </a:r>
            <a:r>
              <a:rPr lang="zh-CN" altLang="en-US">
                <a:sym typeface="+mn-ea"/>
              </a:rPr>
              <a:t>包括纵向的油门控制信息号，纵向制动信号，横向方向信号</a:t>
            </a:r>
            <a:endParaRPr lang="en-US" altLang="zh-CN">
              <a:sym typeface="+mn-ea"/>
            </a:endParaRPr>
          </a:p>
          <a:p>
            <a:endParaRPr lang="zh-CN" altLang="en-US">
              <a:sym typeface="+mn-ea"/>
            </a:endParaRPr>
          </a:p>
        </p:txBody>
      </p:sp>
      <p:sp>
        <p:nvSpPr>
          <p:cNvPr id="4" name="灯片编号占位符 3"/>
          <p:cNvSpPr>
            <a:spLocks noGrp="1"/>
          </p:cNvSpPr>
          <p:nvPr>
            <p:ph type="sldNum" sz="quarter" idx="5"/>
          </p:nvPr>
        </p:nvSpPr>
        <p:spPr/>
        <p:txBody>
          <a:bodyPr/>
          <a:p>
            <a:fld id="{A6837353-30EB-4A48-80EB-173D804AEFBD}"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它的输入中</a:t>
            </a:r>
            <a:r>
              <a:rPr lang="en-US" altLang="zh-CN"/>
              <a:t>x</a:t>
            </a:r>
            <a:r>
              <a:rPr lang="zh-CN" altLang="en-US"/>
              <a:t>是待排序的数组或者是向量，</a:t>
            </a:r>
            <a:r>
              <a:rPr lang="en-US" altLang="zh-CN"/>
              <a:t>a</a:t>
            </a:r>
            <a:r>
              <a:rPr lang="zh-CN" altLang="en-US"/>
              <a:t>是排序的权重，一般情况下元素之间的交换都是相等的，</a:t>
            </a:r>
            <a:r>
              <a:rPr lang="en-US" altLang="zh-CN"/>
              <a:t>y </a:t>
            </a:r>
            <a:r>
              <a:rPr lang="zh-CN" altLang="en-US"/>
              <a:t>排序后的数组，这里初始化为一个递增的数组，</a:t>
            </a:r>
            <a:r>
              <a:rPr lang="en-US" altLang="zh-CN"/>
              <a:t>h</a:t>
            </a:r>
            <a:r>
              <a:rPr lang="zh-CN" altLang="en-US"/>
              <a:t>是</a:t>
            </a:r>
            <a:r>
              <a:rPr lang="zh-CN" altLang="en-US"/>
              <a:t>差值</a:t>
            </a:r>
            <a:endParaRPr lang="zh-CN" altLang="en-US"/>
          </a:p>
        </p:txBody>
      </p:sp>
      <p:sp>
        <p:nvSpPr>
          <p:cNvPr id="4" name="灯片编号占位符 3"/>
          <p:cNvSpPr>
            <a:spLocks noGrp="1"/>
          </p:cNvSpPr>
          <p:nvPr>
            <p:ph type="sldNum" sz="quarter" idx="5"/>
          </p:nvPr>
        </p:nvSpPr>
        <p:spPr/>
        <p:txBody>
          <a:bodyPr/>
          <a:p>
            <a:fld id="{A6837353-30EB-4A48-80EB-173D804AEFBD}"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这里的话是迭代的过程，然后和传统的</a:t>
            </a:r>
            <a:r>
              <a:rPr lang="en-US" altLang="zh-CN"/>
              <a:t>Sinkhorn</a:t>
            </a:r>
            <a:r>
              <a:rPr lang="zh-CN" altLang="en-US"/>
              <a:t>算法有一些不同，文中说目的是为了增加</a:t>
            </a:r>
            <a:r>
              <a:rPr lang="zh-CN" altLang="en-US"/>
              <a:t>稳定性</a:t>
            </a:r>
            <a:endParaRPr lang="zh-CN" altLang="en-US"/>
          </a:p>
        </p:txBody>
      </p:sp>
      <p:sp>
        <p:nvSpPr>
          <p:cNvPr id="4" name="灯片编号占位符 3"/>
          <p:cNvSpPr>
            <a:spLocks noGrp="1"/>
          </p:cNvSpPr>
          <p:nvPr>
            <p:ph type="sldNum" sz="quarter" idx="5"/>
          </p:nvPr>
        </p:nvSpPr>
        <p:spPr/>
        <p:txBody>
          <a:bodyPr/>
          <a:p>
            <a:fld id="{A6837353-30EB-4A48-80EB-173D804AEFBD}"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然后这里是</a:t>
            </a:r>
            <a:r>
              <a:rPr lang="en-US" altLang="zh-CN"/>
              <a:t>Sinkhorn</a:t>
            </a:r>
            <a:r>
              <a:rPr lang="zh-CN" altLang="en-US"/>
              <a:t>算法中</a:t>
            </a:r>
            <a:r>
              <a:rPr lang="zh-CN" altLang="en-US"/>
              <a:t>搬运矩阵</a:t>
            </a:r>
            <a:endParaRPr lang="zh-CN" altLang="en-US"/>
          </a:p>
        </p:txBody>
      </p:sp>
      <p:sp>
        <p:nvSpPr>
          <p:cNvPr id="4" name="灯片编号占位符 3"/>
          <p:cNvSpPr>
            <a:spLocks noGrp="1"/>
          </p:cNvSpPr>
          <p:nvPr>
            <p:ph type="sldNum" sz="quarter" idx="5"/>
          </p:nvPr>
        </p:nvSpPr>
        <p:spPr/>
        <p:txBody>
          <a:bodyPr/>
          <a:p>
            <a:fld id="{A6837353-30EB-4A48-80EB-173D804AEFBD}"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然后是总结，首先是排序问题在机器学习中有比较广泛的应用，但是排序算法不可微，无法直接应用端到端的训练，因此就考虑将排序问题用最优运输表示，利用熵正则化使最优运输问题可微，并借助</a:t>
            </a:r>
            <a:r>
              <a:rPr lang="en-US" altLang="zh-CN"/>
              <a:t> Sinkhorn </a:t>
            </a:r>
            <a:r>
              <a:rPr lang="zh-CN" altLang="en-US"/>
              <a:t>算法求解，实现了可微的</a:t>
            </a:r>
            <a:r>
              <a:rPr lang="zh-CN" altLang="en-US"/>
              <a:t>排序</a:t>
            </a:r>
            <a:endParaRPr lang="zh-CN" altLang="en-US"/>
          </a:p>
        </p:txBody>
      </p:sp>
      <p:sp>
        <p:nvSpPr>
          <p:cNvPr id="4" name="灯片编号占位符 3"/>
          <p:cNvSpPr>
            <a:spLocks noGrp="1"/>
          </p:cNvSpPr>
          <p:nvPr>
            <p:ph type="sldNum" sz="quarter" idx="5"/>
          </p:nvPr>
        </p:nvSpPr>
        <p:spPr/>
        <p:txBody>
          <a:bodyPr/>
          <a:p>
            <a:fld id="{A6837353-30EB-4A48-80EB-173D804AEFBD}"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第三篇文章是可微</a:t>
            </a:r>
            <a:r>
              <a:rPr lang="en-US" altLang="zh-CN"/>
              <a:t> Top-k </a:t>
            </a:r>
            <a:r>
              <a:rPr lang="zh-CN" altLang="en-US"/>
              <a:t>分类学习，它利用了上一篇文章中可微排序的</a:t>
            </a:r>
            <a:r>
              <a:rPr lang="zh-CN" altLang="en-US"/>
              <a:t>方法</a:t>
            </a:r>
            <a:endParaRPr lang="zh-CN" altLang="en-US"/>
          </a:p>
        </p:txBody>
      </p:sp>
      <p:sp>
        <p:nvSpPr>
          <p:cNvPr id="4" name="灯片编号占位符 3"/>
          <p:cNvSpPr>
            <a:spLocks noGrp="1"/>
          </p:cNvSpPr>
          <p:nvPr>
            <p:ph type="sldNum" sz="quarter" idx="5"/>
          </p:nvPr>
        </p:nvSpPr>
        <p:spPr/>
        <p:txBody>
          <a:bodyPr/>
          <a:p>
            <a:fld id="{A6837353-30EB-4A48-80EB-173D804AEFBD}"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这篇文章面向的问题是</a:t>
            </a:r>
            <a:r>
              <a:rPr lang="en-US" altLang="zh-CN"/>
              <a:t> Top-k </a:t>
            </a:r>
            <a:r>
              <a:rPr lang="zh-CN" altLang="en-US"/>
              <a:t>分类的问题，</a:t>
            </a:r>
            <a:r>
              <a:rPr lang="en-US" altLang="zh-CN"/>
              <a:t>Top-k </a:t>
            </a:r>
            <a:r>
              <a:rPr lang="zh-CN" altLang="en-US"/>
              <a:t>分类就是一个算法给出概率最大的前</a:t>
            </a:r>
            <a:r>
              <a:rPr lang="en-US" altLang="zh-CN"/>
              <a:t> k </a:t>
            </a:r>
            <a:r>
              <a:rPr lang="zh-CN" altLang="en-US"/>
              <a:t>个类别，只要里面包含正确的类就说明分类</a:t>
            </a:r>
            <a:r>
              <a:rPr lang="zh-CN" altLang="en-US"/>
              <a:t>正确。</a:t>
            </a:r>
            <a:endParaRPr lang="zh-CN" altLang="en-US"/>
          </a:p>
          <a:p>
            <a:r>
              <a:rPr lang="zh-CN" altLang="en-US"/>
              <a:t>本文的贡献一是提出了一种新的</a:t>
            </a:r>
            <a:r>
              <a:rPr lang="en-US" altLang="zh-CN"/>
              <a:t> Top-k </a:t>
            </a:r>
            <a:r>
              <a:rPr lang="zh-CN" altLang="en-US"/>
              <a:t>分类的方法，另外基于可微排序的方法，利用新的</a:t>
            </a:r>
            <a:r>
              <a:rPr lang="en-US" altLang="zh-CN"/>
              <a:t> Top-k </a:t>
            </a:r>
            <a:r>
              <a:rPr lang="zh-CN" altLang="en-US"/>
              <a:t>分类，提出了一个新的可微的</a:t>
            </a:r>
            <a:r>
              <a:rPr lang="en-US" altLang="zh-CN"/>
              <a:t> Top-k </a:t>
            </a:r>
            <a:r>
              <a:rPr lang="zh-CN" altLang="en-US"/>
              <a:t>的分类损失</a:t>
            </a:r>
            <a:r>
              <a:rPr lang="zh-CN" altLang="en-US"/>
              <a:t>函数。</a:t>
            </a:r>
            <a:endParaRPr lang="zh-CN" altLang="en-US"/>
          </a:p>
        </p:txBody>
      </p:sp>
      <p:sp>
        <p:nvSpPr>
          <p:cNvPr id="4" name="灯片编号占位符 3"/>
          <p:cNvSpPr>
            <a:spLocks noGrp="1"/>
          </p:cNvSpPr>
          <p:nvPr>
            <p:ph type="sldNum" sz="quarter" idx="5"/>
          </p:nvPr>
        </p:nvSpPr>
        <p:spPr/>
        <p:txBody>
          <a:bodyPr/>
          <a:p>
            <a:fld id="{A6837353-30EB-4A48-80EB-173D804AEFBD}"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传统的</a:t>
            </a:r>
            <a:r>
              <a:rPr lang="en-US" altLang="zh-CN"/>
              <a:t> Top-k </a:t>
            </a:r>
            <a:r>
              <a:rPr lang="zh-CN" altLang="en-US"/>
              <a:t>分类在机器学习中有比较多的应用，但传统的</a:t>
            </a:r>
            <a:r>
              <a:rPr lang="en-US" altLang="zh-CN"/>
              <a:t> Top-k </a:t>
            </a:r>
            <a:r>
              <a:rPr lang="zh-CN" altLang="en-US"/>
              <a:t>中</a:t>
            </a:r>
            <a:r>
              <a:rPr lang="en-US" altLang="zh-CN"/>
              <a:t> k </a:t>
            </a:r>
            <a:r>
              <a:rPr lang="zh-CN" altLang="en-US"/>
              <a:t>是一个固定值，例如</a:t>
            </a:r>
            <a:r>
              <a:rPr lang="en-US" altLang="zh-CN"/>
              <a:t> Top-1 </a:t>
            </a:r>
            <a:r>
              <a:rPr lang="zh-CN" altLang="en-US"/>
              <a:t>分类就只考虑预测概率最大的类别，</a:t>
            </a:r>
            <a:r>
              <a:rPr lang="en-US" altLang="zh-CN"/>
              <a:t>Top-5 </a:t>
            </a:r>
            <a:r>
              <a:rPr lang="zh-CN" altLang="en-US"/>
              <a:t>分类就只考虑预测概率前五的</a:t>
            </a:r>
            <a:r>
              <a:rPr lang="zh-CN" altLang="en-US"/>
              <a:t>类别。</a:t>
            </a:r>
            <a:endParaRPr lang="zh-CN" altLang="en-US"/>
          </a:p>
          <a:p>
            <a:r>
              <a:rPr lang="zh-CN" altLang="en-US"/>
              <a:t>此外，传统的</a:t>
            </a:r>
            <a:r>
              <a:rPr lang="en-US" altLang="zh-CN"/>
              <a:t> Top-k </a:t>
            </a:r>
            <a:r>
              <a:rPr lang="zh-CN" altLang="en-US"/>
              <a:t>通过算法的方式实现，当</a:t>
            </a:r>
            <a:r>
              <a:rPr lang="en-US" altLang="zh-CN"/>
              <a:t> k = 1 </a:t>
            </a:r>
            <a:r>
              <a:rPr lang="zh-CN" altLang="en-US"/>
              <a:t>时，可以使用</a:t>
            </a:r>
            <a:r>
              <a:rPr lang="en-US" altLang="zh-CN"/>
              <a:t> softmax </a:t>
            </a:r>
            <a:r>
              <a:rPr lang="zh-CN" altLang="en-US"/>
              <a:t>函数做可微的计算，但当</a:t>
            </a:r>
            <a:r>
              <a:rPr lang="en-US" altLang="zh-CN"/>
              <a:t> k &gt; 2 </a:t>
            </a:r>
            <a:r>
              <a:rPr lang="zh-CN" altLang="en-US"/>
              <a:t>时，</a:t>
            </a:r>
            <a:r>
              <a:rPr lang="en-US" altLang="zh-CN"/>
              <a:t>Top-k </a:t>
            </a:r>
            <a:r>
              <a:rPr lang="zh-CN" altLang="en-US"/>
              <a:t>就是一个不可微的操作，无法进行端到端的</a:t>
            </a:r>
            <a:r>
              <a:rPr lang="zh-CN" altLang="en-US"/>
              <a:t>训练。</a:t>
            </a:r>
            <a:endParaRPr lang="zh-CN" altLang="en-US"/>
          </a:p>
          <a:p>
            <a:r>
              <a:rPr lang="zh-CN" altLang="en-US"/>
              <a:t>本文首先针对</a:t>
            </a:r>
            <a:r>
              <a:rPr lang="en-US" altLang="zh-CN"/>
              <a:t> k </a:t>
            </a:r>
            <a:r>
              <a:rPr lang="zh-CN" altLang="en-US"/>
              <a:t>值固定的问题，提出了一种从指定概率分布</a:t>
            </a:r>
            <a:r>
              <a:rPr lang="en-US" altLang="zh-CN"/>
              <a:t> Pk </a:t>
            </a:r>
            <a:r>
              <a:rPr lang="zh-CN" altLang="en-US"/>
              <a:t>中提取</a:t>
            </a:r>
            <a:r>
              <a:rPr lang="en-US" altLang="zh-CN"/>
              <a:t> k </a:t>
            </a:r>
            <a:r>
              <a:rPr lang="zh-CN" altLang="en-US"/>
              <a:t>的</a:t>
            </a:r>
            <a:r>
              <a:rPr lang="en-US" altLang="zh-CN"/>
              <a:t> Top-k </a:t>
            </a:r>
            <a:r>
              <a:rPr lang="zh-CN" altLang="en-US"/>
              <a:t>分类，就是把每个不同的</a:t>
            </a:r>
            <a:r>
              <a:rPr lang="en-US" altLang="zh-CN"/>
              <a:t> k </a:t>
            </a:r>
            <a:r>
              <a:rPr lang="zh-CN" altLang="en-US"/>
              <a:t>当作一个概率去考虑，对于传统的</a:t>
            </a:r>
            <a:r>
              <a:rPr lang="en-US" altLang="zh-CN"/>
              <a:t> Top-1 </a:t>
            </a:r>
            <a:r>
              <a:rPr lang="zh-CN" altLang="en-US"/>
              <a:t>分类，它的</a:t>
            </a:r>
            <a:r>
              <a:rPr lang="en-US" altLang="zh-CN"/>
              <a:t> Pk </a:t>
            </a:r>
            <a:r>
              <a:rPr lang="zh-CN" altLang="en-US"/>
              <a:t>的概率分布就是前</a:t>
            </a:r>
            <a:r>
              <a:rPr lang="en-US" altLang="zh-CN"/>
              <a:t>1</a:t>
            </a:r>
            <a:r>
              <a:rPr lang="zh-CN" altLang="en-US"/>
              <a:t>的概率为</a:t>
            </a:r>
            <a:r>
              <a:rPr lang="en-US" altLang="zh-CN"/>
              <a:t> 1</a:t>
            </a:r>
            <a:r>
              <a:rPr lang="zh-CN" altLang="en-US"/>
              <a:t>，</a:t>
            </a:r>
            <a:r>
              <a:rPr lang="zh-CN" altLang="en-US">
                <a:sym typeface="+mn-ea"/>
              </a:rPr>
              <a:t>对于传统的</a:t>
            </a:r>
            <a:r>
              <a:rPr lang="en-US" altLang="zh-CN">
                <a:sym typeface="+mn-ea"/>
              </a:rPr>
              <a:t> Top-5 </a:t>
            </a:r>
            <a:r>
              <a:rPr lang="zh-CN" altLang="en-US">
                <a:sym typeface="+mn-ea"/>
              </a:rPr>
              <a:t>分类，它的</a:t>
            </a:r>
            <a:r>
              <a:rPr lang="en-US" altLang="zh-CN">
                <a:sym typeface="+mn-ea"/>
              </a:rPr>
              <a:t> Pk </a:t>
            </a:r>
            <a:r>
              <a:rPr lang="zh-CN" altLang="en-US">
                <a:sym typeface="+mn-ea"/>
              </a:rPr>
              <a:t>的概率分布就是前</a:t>
            </a:r>
            <a:r>
              <a:rPr lang="en-US" altLang="zh-CN">
                <a:sym typeface="+mn-ea"/>
              </a:rPr>
              <a:t>5</a:t>
            </a:r>
            <a:r>
              <a:rPr lang="zh-CN" altLang="en-US">
                <a:sym typeface="+mn-ea"/>
              </a:rPr>
              <a:t>的概率为</a:t>
            </a:r>
            <a:r>
              <a:rPr lang="en-US" altLang="zh-CN">
                <a:sym typeface="+mn-ea"/>
              </a:rPr>
              <a:t> 1</a:t>
            </a:r>
            <a:r>
              <a:rPr lang="zh-CN" altLang="en-US">
                <a:sym typeface="+mn-ea"/>
              </a:rPr>
              <a:t>，用这样概率分布表示就可以同时考虑</a:t>
            </a:r>
            <a:r>
              <a:rPr lang="en-US" altLang="zh-CN">
                <a:sym typeface="+mn-ea"/>
              </a:rPr>
              <a:t> 50% </a:t>
            </a:r>
            <a:r>
              <a:rPr lang="zh-CN" altLang="en-US">
                <a:sym typeface="+mn-ea"/>
              </a:rPr>
              <a:t>的</a:t>
            </a:r>
            <a:r>
              <a:rPr lang="en-US" altLang="zh-CN">
                <a:sym typeface="+mn-ea"/>
              </a:rPr>
              <a:t> Top-1 </a:t>
            </a:r>
            <a:r>
              <a:rPr lang="zh-CN" altLang="en-US">
                <a:sym typeface="+mn-ea"/>
              </a:rPr>
              <a:t>分类以及</a:t>
            </a:r>
            <a:r>
              <a:rPr lang="en-US" altLang="zh-CN">
                <a:sym typeface="+mn-ea"/>
              </a:rPr>
              <a:t> 50% </a:t>
            </a:r>
            <a:r>
              <a:rPr lang="zh-CN" altLang="en-US">
                <a:sym typeface="+mn-ea"/>
              </a:rPr>
              <a:t>的</a:t>
            </a:r>
            <a:r>
              <a:rPr lang="en-US" altLang="zh-CN">
                <a:sym typeface="+mn-ea"/>
              </a:rPr>
              <a:t> Top-5 </a:t>
            </a:r>
            <a:r>
              <a:rPr lang="zh-CN" altLang="en-US">
                <a:sym typeface="+mn-ea"/>
              </a:rPr>
              <a:t>分类。</a:t>
            </a:r>
            <a:endParaRPr lang="zh-CN" altLang="en-US">
              <a:sym typeface="+mn-ea"/>
            </a:endParaRPr>
          </a:p>
          <a:p>
            <a:r>
              <a:rPr lang="zh-CN" altLang="en-US">
                <a:sym typeface="+mn-ea"/>
              </a:rPr>
              <a:t>其次，本文又针对新的</a:t>
            </a:r>
            <a:r>
              <a:rPr lang="en-US" altLang="zh-CN">
                <a:sym typeface="+mn-ea"/>
              </a:rPr>
              <a:t> Top-k </a:t>
            </a:r>
            <a:r>
              <a:rPr lang="zh-CN" altLang="en-US">
                <a:sym typeface="+mn-ea"/>
              </a:rPr>
              <a:t>分类，借助可微排序，实现了可微的</a:t>
            </a:r>
            <a:r>
              <a:rPr lang="en-US" altLang="zh-CN">
                <a:sym typeface="+mn-ea"/>
              </a:rPr>
              <a:t>top-k</a:t>
            </a:r>
            <a:r>
              <a:rPr lang="zh-CN" altLang="en-US">
                <a:sym typeface="+mn-ea"/>
              </a:rPr>
              <a:t>分类</a:t>
            </a:r>
            <a:endParaRPr lang="zh-CN" altLang="en-US">
              <a:sym typeface="+mn-ea"/>
            </a:endParaRPr>
          </a:p>
        </p:txBody>
      </p:sp>
      <p:sp>
        <p:nvSpPr>
          <p:cNvPr id="4" name="灯片编号占位符 3"/>
          <p:cNvSpPr>
            <a:spLocks noGrp="1"/>
          </p:cNvSpPr>
          <p:nvPr>
            <p:ph type="sldNum" sz="quarter" idx="5"/>
          </p:nvPr>
        </p:nvSpPr>
        <p:spPr/>
        <p:txBody>
          <a:bodyPr/>
          <a:p>
            <a:fld id="{A6837353-30EB-4A48-80EB-173D804AEFBD}"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以目标分类的任务为例，它的具体的实现过程</a:t>
            </a:r>
            <a:r>
              <a:rPr lang="zh-CN" altLang="en-US"/>
              <a:t>如下。</a:t>
            </a:r>
            <a:endParaRPr lang="zh-CN" altLang="en-US"/>
          </a:p>
        </p:txBody>
      </p:sp>
      <p:sp>
        <p:nvSpPr>
          <p:cNvPr id="4" name="灯片编号占位符 3"/>
          <p:cNvSpPr>
            <a:spLocks noGrp="1"/>
          </p:cNvSpPr>
          <p:nvPr>
            <p:ph type="sldNum" sz="quarter" idx="5"/>
          </p:nvPr>
        </p:nvSpPr>
        <p:spPr/>
        <p:txBody>
          <a:bodyPr/>
          <a:p>
            <a:fld id="{A6837353-30EB-4A48-80EB-173D804AEFBD}"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首先，通过</a:t>
            </a:r>
            <a:r>
              <a:rPr lang="en-US" altLang="zh-CN"/>
              <a:t> CNN </a:t>
            </a:r>
            <a:r>
              <a:rPr lang="zh-CN" altLang="en-US"/>
              <a:t>生成每一类的</a:t>
            </a:r>
            <a:r>
              <a:rPr lang="zh-CN" altLang="en-US"/>
              <a:t>分数</a:t>
            </a:r>
            <a:endParaRPr lang="zh-CN" altLang="en-US"/>
          </a:p>
        </p:txBody>
      </p:sp>
      <p:sp>
        <p:nvSpPr>
          <p:cNvPr id="4" name="灯片编号占位符 3"/>
          <p:cNvSpPr>
            <a:spLocks noGrp="1"/>
          </p:cNvSpPr>
          <p:nvPr>
            <p:ph type="sldNum" sz="quarter" idx="5"/>
          </p:nvPr>
        </p:nvSpPr>
        <p:spPr/>
        <p:txBody>
          <a:bodyPr/>
          <a:p>
            <a:fld id="{A6837353-30EB-4A48-80EB-173D804AEFBD}"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随后再利用可微排序，得到每一类的排名的矩阵，即可微排序中的排序</a:t>
            </a:r>
            <a:r>
              <a:rPr lang="zh-CN" altLang="en-US"/>
              <a:t>矩阵。</a:t>
            </a:r>
            <a:endParaRPr lang="zh-CN" altLang="en-US"/>
          </a:p>
        </p:txBody>
      </p:sp>
      <p:sp>
        <p:nvSpPr>
          <p:cNvPr id="4" name="灯片编号占位符 3"/>
          <p:cNvSpPr>
            <a:spLocks noGrp="1"/>
          </p:cNvSpPr>
          <p:nvPr>
            <p:ph type="sldNum" sz="quarter" idx="5"/>
          </p:nvPr>
        </p:nvSpPr>
        <p:spPr/>
        <p:txBody>
          <a:bodyPr/>
          <a:p>
            <a:fld id="{A6837353-30EB-4A48-80EB-173D804AEFB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它的模型结构包括轨迹规划分支和多步控制预测</a:t>
            </a:r>
            <a:r>
              <a:rPr lang="zh-CN" altLang="en-US"/>
              <a:t>分支</a:t>
            </a:r>
            <a:endParaRPr lang="zh-CN" altLang="en-US"/>
          </a:p>
        </p:txBody>
      </p:sp>
      <p:sp>
        <p:nvSpPr>
          <p:cNvPr id="4" name="灯片编号占位符 3"/>
          <p:cNvSpPr>
            <a:spLocks noGrp="1"/>
          </p:cNvSpPr>
          <p:nvPr>
            <p:ph type="sldNum" sz="quarter" idx="5"/>
          </p:nvPr>
        </p:nvSpPr>
        <p:spPr/>
        <p:txBody>
          <a:bodyPr/>
          <a:p>
            <a:fld id="{A6837353-30EB-4A48-80EB-173D804AEFBD}"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最后根据指定的概率分布</a:t>
            </a:r>
            <a:r>
              <a:rPr lang="en-US" altLang="zh-CN"/>
              <a:t> Pk </a:t>
            </a:r>
            <a:r>
              <a:rPr lang="zh-CN" altLang="en-US"/>
              <a:t>计算每一类的</a:t>
            </a:r>
            <a:r>
              <a:rPr lang="zh-CN" altLang="en-US"/>
              <a:t>概率。</a:t>
            </a:r>
            <a:endParaRPr lang="zh-CN" altLang="en-US"/>
          </a:p>
        </p:txBody>
      </p:sp>
      <p:sp>
        <p:nvSpPr>
          <p:cNvPr id="4" name="灯片编号占位符 3"/>
          <p:cNvSpPr>
            <a:spLocks noGrp="1"/>
          </p:cNvSpPr>
          <p:nvPr>
            <p:ph type="sldNum" sz="quarter" idx="5"/>
          </p:nvPr>
        </p:nvSpPr>
        <p:spPr/>
        <p:txBody>
          <a:bodyPr/>
          <a:p>
            <a:fld id="{A6837353-30EB-4A48-80EB-173D804AEFBD}"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此外，针对可微的</a:t>
            </a:r>
            <a:r>
              <a:rPr lang="en-US" altLang="zh-CN"/>
              <a:t>top-k</a:t>
            </a:r>
            <a:r>
              <a:rPr lang="zh-CN" altLang="en-US"/>
              <a:t>，提出了新的损失函数，它由两部分</a:t>
            </a:r>
            <a:r>
              <a:rPr lang="zh-CN" altLang="en-US"/>
              <a:t>构成。</a:t>
            </a:r>
            <a:endParaRPr lang="zh-CN" altLang="en-US"/>
          </a:p>
        </p:txBody>
      </p:sp>
      <p:sp>
        <p:nvSpPr>
          <p:cNvPr id="4" name="灯片编号占位符 3"/>
          <p:cNvSpPr>
            <a:spLocks noGrp="1"/>
          </p:cNvSpPr>
          <p:nvPr>
            <p:ph type="sldNum" sz="quarter" idx="5"/>
          </p:nvPr>
        </p:nvSpPr>
        <p:spPr/>
        <p:txBody>
          <a:bodyPr/>
          <a:p>
            <a:fld id="{A6837353-30EB-4A48-80EB-173D804AEFBD}"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对于</a:t>
            </a:r>
            <a:r>
              <a:rPr lang="en-US" altLang="zh-CN"/>
              <a:t> top-1 </a:t>
            </a:r>
            <a:r>
              <a:rPr lang="zh-CN" altLang="en-US"/>
              <a:t>分类</a:t>
            </a:r>
            <a:r>
              <a:rPr lang="zh-CN" altLang="en-US"/>
              <a:t>部分，直接采用了</a:t>
            </a:r>
            <a:r>
              <a:rPr lang="en-US" altLang="zh-CN"/>
              <a:t>softmax </a:t>
            </a:r>
            <a:r>
              <a:rPr lang="zh-CN" altLang="en-US"/>
              <a:t>交叉熵的损失函数</a:t>
            </a:r>
            <a:endParaRPr lang="zh-CN" altLang="en-US"/>
          </a:p>
        </p:txBody>
      </p:sp>
      <p:sp>
        <p:nvSpPr>
          <p:cNvPr id="4" name="灯片编号占位符 3"/>
          <p:cNvSpPr>
            <a:spLocks noGrp="1"/>
          </p:cNvSpPr>
          <p:nvPr>
            <p:ph type="sldNum" sz="quarter" idx="5"/>
          </p:nvPr>
        </p:nvSpPr>
        <p:spPr/>
        <p:txBody>
          <a:bodyPr/>
          <a:p>
            <a:fld id="{A6837353-30EB-4A48-80EB-173D804AEFBD}"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对于</a:t>
            </a:r>
            <a:r>
              <a:rPr lang="en-US" altLang="zh-CN"/>
              <a:t> k  </a:t>
            </a:r>
            <a:r>
              <a:rPr lang="zh-CN" altLang="en-US"/>
              <a:t>大于</a:t>
            </a:r>
            <a:r>
              <a:rPr lang="en-US" altLang="zh-CN"/>
              <a:t> 2 </a:t>
            </a:r>
            <a:r>
              <a:rPr lang="zh-CN" altLang="en-US"/>
              <a:t>时的分类，它设计了一个与排序矩阵</a:t>
            </a:r>
            <a:r>
              <a:rPr lang="en-US" altLang="zh-CN"/>
              <a:t> P </a:t>
            </a:r>
            <a:r>
              <a:rPr lang="zh-CN" altLang="en-US"/>
              <a:t>相关的一个损失函数。</a:t>
            </a:r>
            <a:r>
              <a:rPr lang="en-US" altLang="zh-CN"/>
              <a:t> </a:t>
            </a:r>
            <a:r>
              <a:rPr lang="zh-CN" altLang="en-US"/>
              <a:t>将包含不同</a:t>
            </a:r>
            <a:r>
              <a:rPr lang="en-US" altLang="zh-CN"/>
              <a:t> k </a:t>
            </a:r>
            <a:r>
              <a:rPr lang="zh-CN" altLang="en-US"/>
              <a:t>值的</a:t>
            </a:r>
            <a:r>
              <a:rPr lang="en-US" altLang="zh-CN"/>
              <a:t> top-k </a:t>
            </a:r>
            <a:r>
              <a:rPr lang="zh-CN" altLang="en-US"/>
              <a:t>的损失包含在了一个可微的函数里，从而可以直接进行端到端的</a:t>
            </a:r>
            <a:r>
              <a:rPr lang="zh-CN" altLang="en-US"/>
              <a:t>训练。</a:t>
            </a:r>
            <a:endParaRPr lang="zh-CN" altLang="en-US"/>
          </a:p>
        </p:txBody>
      </p:sp>
      <p:sp>
        <p:nvSpPr>
          <p:cNvPr id="4" name="灯片编号占位符 3"/>
          <p:cNvSpPr>
            <a:spLocks noGrp="1"/>
          </p:cNvSpPr>
          <p:nvPr>
            <p:ph type="sldNum" sz="quarter" idx="5"/>
          </p:nvPr>
        </p:nvSpPr>
        <p:spPr/>
        <p:txBody>
          <a:bodyPr/>
          <a:p>
            <a:fld id="{A6837353-30EB-4A48-80EB-173D804AEFBD}"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最后的总结，本文主要的创新点，一是它将</a:t>
            </a:r>
            <a:r>
              <a:rPr lang="en-US" altLang="zh-CN"/>
              <a:t> top-k </a:t>
            </a:r>
            <a:r>
              <a:rPr lang="zh-CN" altLang="en-US"/>
              <a:t>分类中固定的</a:t>
            </a:r>
            <a:r>
              <a:rPr lang="en-US" altLang="zh-CN"/>
              <a:t> k </a:t>
            </a:r>
            <a:r>
              <a:rPr lang="zh-CN" altLang="en-US"/>
              <a:t>值改为根据指定的概率分布</a:t>
            </a:r>
            <a:r>
              <a:rPr lang="en-US" altLang="zh-CN"/>
              <a:t> Pk </a:t>
            </a:r>
            <a:r>
              <a:rPr lang="zh-CN" altLang="en-US"/>
              <a:t>中提取</a:t>
            </a:r>
            <a:r>
              <a:rPr lang="en-US" altLang="zh-CN"/>
              <a:t> k</a:t>
            </a:r>
            <a:r>
              <a:rPr lang="zh-CN" altLang="en-US"/>
              <a:t>。</a:t>
            </a:r>
            <a:r>
              <a:rPr lang="en-US" altLang="zh-CN"/>
              <a:t> </a:t>
            </a:r>
            <a:r>
              <a:rPr lang="zh-CN" altLang="en-US"/>
              <a:t>二是基于可微排序设计了</a:t>
            </a:r>
            <a:r>
              <a:rPr lang="en-US" altLang="zh-CN"/>
              <a:t> Top-k </a:t>
            </a:r>
            <a:r>
              <a:rPr lang="zh-CN" altLang="en-US"/>
              <a:t>分类的损失函数，利用这个损失函数进行训练，它可以同时提升</a:t>
            </a:r>
            <a:r>
              <a:rPr lang="en-US" altLang="zh-CN"/>
              <a:t> Top-1 </a:t>
            </a:r>
            <a:r>
              <a:rPr lang="zh-CN" altLang="en-US"/>
              <a:t>和</a:t>
            </a:r>
            <a:r>
              <a:rPr lang="en-US" altLang="zh-CN"/>
              <a:t> Top-5 </a:t>
            </a:r>
            <a:r>
              <a:rPr lang="zh-CN" altLang="en-US"/>
              <a:t>分类的准确</a:t>
            </a:r>
            <a:r>
              <a:rPr lang="zh-CN" altLang="en-US"/>
              <a:t>率。</a:t>
            </a:r>
            <a:endParaRPr lang="zh-CN" altLang="en-US"/>
          </a:p>
        </p:txBody>
      </p:sp>
      <p:sp>
        <p:nvSpPr>
          <p:cNvPr id="4" name="灯片编号占位符 3"/>
          <p:cNvSpPr>
            <a:spLocks noGrp="1"/>
          </p:cNvSpPr>
          <p:nvPr>
            <p:ph type="sldNum" sz="quarter" idx="5"/>
          </p:nvPr>
        </p:nvSpPr>
        <p:spPr/>
        <p:txBody>
          <a:bodyPr/>
          <a:p>
            <a:fld id="{A6837353-30EB-4A48-80EB-173D804AEFB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轨迹规划分支不直接预测控制，而是生成 K 步的 waypoints，然后通过底层的控制器去得到最终的控制动作。</a:t>
            </a:r>
            <a:endParaRPr lang="zh-CN" altLang="en-US"/>
          </a:p>
          <a:p>
            <a:endParaRPr lang="zh-CN" altLang="en-US"/>
          </a:p>
          <a:p>
            <a:r>
              <a:rPr lang="zh-CN" altLang="en-US"/>
              <a:t>这个过程中，生成 K 步的 wp 是将池化降维后的特征图 F 和 measurement 特征 $j_m$ 拼接起来形成特征 $j^{traj}$，输入 GRU 自回归地依次获得未来的 wp。$h^{traj}$ 是 wp 和 $j^{traj}$ 的拼接。</a:t>
            </a:r>
            <a:endParaRPr lang="zh-CN" altLang="en-US"/>
          </a:p>
          <a:p>
            <a:endParaRPr lang="zh-CN" altLang="en-US"/>
          </a:p>
          <a:p>
            <a:r>
              <a:rPr lang="zh-CN" altLang="en-US"/>
              <a:t>控制器输出控制动作是用两个 PID 控制器分别控制横向和纵向的动作。根据规划轨迹，首先计算连续航路点之间的矢量。这些矢量的大小表示所需的速度，并发送给纵向控制器以产生油门和制动控制动作，方向发送给横向控制器以获得转向动作。 </a:t>
            </a:r>
            <a:endParaRPr lang="zh-CN" altLang="en-US"/>
          </a:p>
        </p:txBody>
      </p:sp>
      <p:sp>
        <p:nvSpPr>
          <p:cNvPr id="4" name="灯片编号占位符 3"/>
          <p:cNvSpPr>
            <a:spLocks noGrp="1"/>
          </p:cNvSpPr>
          <p:nvPr>
            <p:ph type="sldNum" sz="quarter" idx="5"/>
          </p:nvPr>
        </p:nvSpPr>
        <p:spPr/>
        <p:txBody>
          <a:bodyPr/>
          <a:p>
            <a:fld id="{A6837353-30EB-4A48-80EB-173D804AEFB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其次是多步控制预测分支，由于历史的动作会影响未来的动作，因此就希望进行多步控制的预测，但仅仅利用当前的状态去预测未来多步的动作是比较困难的，因此，本文在多步控制预测分支中增加了时间模块和轨迹引导的注意力机制，去利用轨迹引导</a:t>
            </a:r>
            <a:r>
              <a:rPr lang="zh-CN" altLang="en-US"/>
              <a:t>控制动作的</a:t>
            </a:r>
            <a:r>
              <a:rPr lang="zh-CN" altLang="en-US"/>
              <a:t>预测。</a:t>
            </a:r>
            <a:endParaRPr lang="zh-CN" altLang="en-US"/>
          </a:p>
        </p:txBody>
      </p:sp>
      <p:sp>
        <p:nvSpPr>
          <p:cNvPr id="4" name="灯片编号占位符 3"/>
          <p:cNvSpPr>
            <a:spLocks noGrp="1"/>
          </p:cNvSpPr>
          <p:nvPr>
            <p:ph type="sldNum" sz="quarter" idx="5"/>
          </p:nvPr>
        </p:nvSpPr>
        <p:spPr/>
        <p:txBody>
          <a:bodyPr/>
          <a:p>
            <a:fld id="{A6837353-30EB-4A48-80EB-173D804AEFB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时间模块同样使用</a:t>
            </a:r>
            <a:r>
              <a:rPr lang="en-US" altLang="zh-CN"/>
              <a:t>GRU</a:t>
            </a:r>
            <a:r>
              <a:rPr lang="zh-CN" altLang="en-US"/>
              <a:t>实现，自回归地预测未来的</a:t>
            </a:r>
            <a:r>
              <a:rPr lang="zh-CN" altLang="en-US"/>
              <a:t>动作。</a:t>
            </a:r>
            <a:endParaRPr lang="zh-CN" altLang="en-US"/>
          </a:p>
          <a:p>
            <a:r>
              <a:rPr lang="zh-CN" altLang="en-US"/>
              <a:t>但在预测的过程中增加了轨迹引导的注意力机制，</a:t>
            </a:r>
            <a:endParaRPr lang="zh-CN" altLang="en-US"/>
          </a:p>
        </p:txBody>
      </p:sp>
      <p:sp>
        <p:nvSpPr>
          <p:cNvPr id="4" name="灯片编号占位符 3"/>
          <p:cNvSpPr>
            <a:spLocks noGrp="1"/>
          </p:cNvSpPr>
          <p:nvPr>
            <p:ph type="sldNum" sz="quarter" idx="5"/>
          </p:nvPr>
        </p:nvSpPr>
        <p:spPr/>
        <p:txBody>
          <a:bodyPr/>
          <a:p>
            <a:fld id="{A6837353-30EB-4A48-80EB-173D804AEFB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此外，本文也对这两个分支设置了不同的损失函数，针对轨迹的损失函数和针对控制的生成函数，总的损失函数是这两个损失函数以及有关速度的损失函数的加权</a:t>
            </a:r>
            <a:r>
              <a:rPr lang="zh-CN" altLang="en-US"/>
              <a:t>平均</a:t>
            </a:r>
            <a:endParaRPr lang="zh-CN" altLang="en-US"/>
          </a:p>
        </p:txBody>
      </p:sp>
      <p:sp>
        <p:nvSpPr>
          <p:cNvPr id="4" name="灯片编号占位符 3"/>
          <p:cNvSpPr>
            <a:spLocks noGrp="1"/>
          </p:cNvSpPr>
          <p:nvPr>
            <p:ph type="sldNum" sz="quarter" idx="5"/>
          </p:nvPr>
        </p:nvSpPr>
        <p:spPr/>
        <p:txBody>
          <a:bodyPr/>
          <a:p>
            <a:fld id="{A6837353-30EB-4A48-80EB-173D804AEFB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 TCP 的输出包含了两部分，一是 $wp_t$，另一部分是 $a_t^{ctl}$，设计了一个权重 $\alpha$ 和基于情景的算法，利用 $wp_t$ 得到 $a_t^{traj}$。如果是车在转向就是轨迹的情景，轨迹规划预测的动作权重大，如果直行，控制预测的权重大。</a:t>
            </a:r>
            <a:endParaRPr lang="zh-CN" altLang="en-US"/>
          </a:p>
        </p:txBody>
      </p:sp>
      <p:sp>
        <p:nvSpPr>
          <p:cNvPr id="4" name="灯片编号占位符 3"/>
          <p:cNvSpPr>
            <a:spLocks noGrp="1"/>
          </p:cNvSpPr>
          <p:nvPr>
            <p:ph type="sldNum" sz="quarter" idx="5"/>
          </p:nvPr>
        </p:nvSpPr>
        <p:spPr/>
        <p:txBody>
          <a:bodyPr/>
          <a:p>
            <a:fld id="{A6837353-30EB-4A48-80EB-173D804AEFB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最后是总结</a:t>
            </a:r>
            <a:r>
              <a:rPr lang="zh-CN" altLang="en-US"/>
              <a:t>部分</a:t>
            </a:r>
            <a:endParaRPr lang="zh-CN" altLang="en-US"/>
          </a:p>
        </p:txBody>
      </p:sp>
      <p:sp>
        <p:nvSpPr>
          <p:cNvPr id="4" name="灯片编号占位符 3"/>
          <p:cNvSpPr>
            <a:spLocks noGrp="1"/>
          </p:cNvSpPr>
          <p:nvPr>
            <p:ph type="sldNum" sz="quarter" idx="5"/>
          </p:nvPr>
        </p:nvSpPr>
        <p:spPr/>
        <p:txBody>
          <a:bodyPr/>
          <a:p>
            <a:fld id="{A6837353-30EB-4A48-80EB-173D804AEFB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1.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xml"/><Relationship Id="rId2" Type="http://schemas.openxmlformats.org/officeDocument/2006/relationships/image" Target="../media/image12.png"/><Relationship Id="rId1" Type="http://schemas.openxmlformats.org/officeDocument/2006/relationships/image" Target="../media/image11.pn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1.xml"/><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7" Type="http://schemas.openxmlformats.org/officeDocument/2006/relationships/notesSlide" Target="../notesSlides/notesSlide14.xml"/><Relationship Id="rId6"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_rels/slide15.xml.rels><?xml version="1.0" encoding="UTF-8" standalone="yes"?>
<Relationships xmlns="http://schemas.openxmlformats.org/package/2006/relationships"><Relationship Id="rId9" Type="http://schemas.openxmlformats.org/officeDocument/2006/relationships/image" Target="../media/image23.png"/><Relationship Id="rId8" Type="http://schemas.openxmlformats.org/officeDocument/2006/relationships/image" Target="../media/image22.png"/><Relationship Id="rId7" Type="http://schemas.openxmlformats.org/officeDocument/2006/relationships/image" Target="../media/image21.png"/><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image" Target="../media/image16.png"/><Relationship Id="rId15" Type="http://schemas.openxmlformats.org/officeDocument/2006/relationships/notesSlide" Target="../notesSlides/notesSlide15.xml"/><Relationship Id="rId14" Type="http://schemas.openxmlformats.org/officeDocument/2006/relationships/slideLayout" Target="../slideLayouts/slideLayout1.xml"/><Relationship Id="rId13" Type="http://schemas.openxmlformats.org/officeDocument/2006/relationships/image" Target="../media/image25.png"/><Relationship Id="rId12" Type="http://schemas.openxmlformats.org/officeDocument/2006/relationships/image" Target="../media/image2.svg"/><Relationship Id="rId11" Type="http://schemas.openxmlformats.org/officeDocument/2006/relationships/image" Target="../media/image24.png"/><Relationship Id="rId10" Type="http://schemas.openxmlformats.org/officeDocument/2006/relationships/image" Target="../media/image1.svg"/><Relationship Id="rId1"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image" Target="../media/image27.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1.xml"/><Relationship Id="rId2" Type="http://schemas.openxmlformats.org/officeDocument/2006/relationships/image" Target="../media/image29.png"/><Relationship Id="rId1"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image" Target="../media/image30.pn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1.xml"/><Relationship Id="rId2" Type="http://schemas.openxmlformats.org/officeDocument/2006/relationships/image" Target="../media/image30.png"/><Relationship Id="rId1" Type="http://schemas.openxmlformats.org/officeDocument/2006/relationships/image" Target="../media/image1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9" Type="http://schemas.openxmlformats.org/officeDocument/2006/relationships/notesSlide" Target="../notesSlides/notesSlide27.xml"/><Relationship Id="rId8" Type="http://schemas.openxmlformats.org/officeDocument/2006/relationships/slideLayout" Target="../slideLayouts/slideLayout1.xml"/><Relationship Id="rId7" Type="http://schemas.openxmlformats.org/officeDocument/2006/relationships/image" Target="../media/image34.png"/><Relationship Id="rId6" Type="http://schemas.openxmlformats.org/officeDocument/2006/relationships/customXml" Target="../ink/ink3.xml"/><Relationship Id="rId5" Type="http://schemas.openxmlformats.org/officeDocument/2006/relationships/image" Target="../media/image33.png"/><Relationship Id="rId4" Type="http://schemas.openxmlformats.org/officeDocument/2006/relationships/customXml" Target="../ink/ink2.xml"/><Relationship Id="rId3" Type="http://schemas.openxmlformats.org/officeDocument/2006/relationships/image" Target="../media/image32.png"/><Relationship Id="rId2" Type="http://schemas.openxmlformats.org/officeDocument/2006/relationships/customXml" Target="../ink/ink1.xml"/><Relationship Id="rId1"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image" Target="../media/image31.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image" Target="../media/image35.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image" Target="../media/image35.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1.xml"/><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560705" y="452120"/>
            <a:ext cx="11182350" cy="860425"/>
          </a:xfrm>
          <a:prstGeom prst="rect">
            <a:avLst/>
          </a:prstGeom>
          <a:noFill/>
        </p:spPr>
        <p:txBody>
          <a:bodyPr wrap="square" rtlCol="0">
            <a:spAutoFit/>
          </a:bodyPr>
          <a:p>
            <a:pPr fontAlgn="auto">
              <a:lnSpc>
                <a:spcPct val="100000"/>
              </a:lnSpc>
            </a:pPr>
            <a:r>
              <a:rPr lang="zh-CN" altLang="en-US" sz="2000"/>
              <a:t>Trajectory-guided Control Prediction for End-to-end Autonomous Driving:</a:t>
            </a:r>
            <a:r>
              <a:rPr lang="en-US" altLang="zh-CN" sz="2000"/>
              <a:t> </a:t>
            </a:r>
            <a:r>
              <a:rPr lang="zh-CN" altLang="en-US" sz="2000"/>
              <a:t>A Simple yet Strong Baseline</a:t>
            </a:r>
            <a:endParaRPr lang="zh-CN" altLang="en-US" sz="2000"/>
          </a:p>
          <a:p>
            <a:pPr fontAlgn="auto">
              <a:lnSpc>
                <a:spcPct val="150000"/>
              </a:lnSpc>
            </a:pPr>
            <a:r>
              <a:rPr lang="zh-CN" altLang="en-US" sz="2000"/>
              <a:t>轨迹引导的动作预测端到端自动驾驶</a:t>
            </a:r>
            <a:endParaRPr lang="zh-CN" altLang="en-US" sz="2000"/>
          </a:p>
        </p:txBody>
      </p:sp>
      <p:sp>
        <p:nvSpPr>
          <p:cNvPr id="5" name="文本框 4"/>
          <p:cNvSpPr txBox="1"/>
          <p:nvPr/>
        </p:nvSpPr>
        <p:spPr>
          <a:xfrm>
            <a:off x="560705" y="1706880"/>
            <a:ext cx="9434195" cy="1476375"/>
          </a:xfrm>
          <a:prstGeom prst="rect">
            <a:avLst/>
          </a:prstGeom>
          <a:noFill/>
        </p:spPr>
        <p:txBody>
          <a:bodyPr wrap="square" rtlCol="0">
            <a:spAutoFit/>
          </a:bodyPr>
          <a:p>
            <a:pPr fontAlgn="auto">
              <a:lnSpc>
                <a:spcPct val="150000"/>
              </a:lnSpc>
            </a:pPr>
            <a:r>
              <a:rPr lang="zh-CN" altLang="en-US" sz="2000" b="1"/>
              <a:t>面向的问题：端到端的自动驾驶</a:t>
            </a:r>
            <a:endParaRPr lang="zh-CN" altLang="en-US" sz="2000" b="1"/>
          </a:p>
          <a:p>
            <a:pPr marL="285750" indent="-285750" fontAlgn="auto">
              <a:lnSpc>
                <a:spcPct val="150000"/>
              </a:lnSpc>
              <a:buFont typeface="Arial" panose="020B0604020202020204" pitchFamily="34" charset="0"/>
              <a:buChar char="•"/>
            </a:pPr>
            <a:r>
              <a:rPr lang="zh-CN" altLang="en-US" sz="2000"/>
              <a:t>通过图片预测轨迹（路径点</a:t>
            </a:r>
            <a:r>
              <a:rPr lang="en-US" altLang="zh-CN" sz="2000"/>
              <a:t> waypoints</a:t>
            </a:r>
            <a:r>
              <a:rPr lang="zh-CN" altLang="en-US" sz="2000"/>
              <a:t>），再利用控制器生成动作</a:t>
            </a:r>
            <a:endParaRPr lang="zh-CN" altLang="en-US" sz="2000"/>
          </a:p>
          <a:p>
            <a:pPr marL="285750" indent="-285750" fontAlgn="auto">
              <a:lnSpc>
                <a:spcPct val="150000"/>
              </a:lnSpc>
              <a:buFont typeface="Arial" panose="020B0604020202020204" pitchFamily="34" charset="0"/>
              <a:buChar char="•"/>
            </a:pPr>
            <a:r>
              <a:rPr lang="zh-CN" altLang="en-US" sz="2000"/>
              <a:t>直接通过图片预测动作</a:t>
            </a:r>
            <a:endParaRPr lang="zh-CN" altLang="en-US" sz="2000"/>
          </a:p>
        </p:txBody>
      </p:sp>
      <p:pic>
        <p:nvPicPr>
          <p:cNvPr id="6" name="图片 5"/>
          <p:cNvPicPr>
            <a:picLocks noChangeAspect="1"/>
          </p:cNvPicPr>
          <p:nvPr/>
        </p:nvPicPr>
        <p:blipFill>
          <a:blip r:embed="rId1"/>
          <a:stretch>
            <a:fillRect/>
          </a:stretch>
        </p:blipFill>
        <p:spPr>
          <a:xfrm>
            <a:off x="1240155" y="3577590"/>
            <a:ext cx="9711055" cy="2056130"/>
          </a:xfrm>
          <a:prstGeom prst="rect">
            <a:avLst/>
          </a:prstGeom>
        </p:spPr>
      </p:pic>
      <p:sp>
        <p:nvSpPr>
          <p:cNvPr id="7" name="灯片编号占位符 6"/>
          <p:cNvSpPr>
            <a:spLocks noGrp="1"/>
          </p:cNvSpPr>
          <p:nvPr>
            <p:ph type="sldNum" sz="quarter" idx="12"/>
          </p:nvPr>
        </p:nvSpPr>
        <p:spPr/>
        <p:txBody>
          <a:bodyPr/>
          <a:p>
            <a:fld id="{565CE74E-AB26-4998-AD42-012C4C1AD076}" type="slidenum">
              <a:rPr lang="zh-CN" altLang="en-US" smtClean="0"/>
            </a:fld>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560705" y="452120"/>
            <a:ext cx="11182350" cy="1014730"/>
          </a:xfrm>
          <a:prstGeom prst="rect">
            <a:avLst/>
          </a:prstGeom>
          <a:noFill/>
        </p:spPr>
        <p:txBody>
          <a:bodyPr wrap="square" rtlCol="0">
            <a:spAutoFit/>
          </a:bodyPr>
          <a:p>
            <a:pPr fontAlgn="auto">
              <a:lnSpc>
                <a:spcPct val="150000"/>
              </a:lnSpc>
            </a:pPr>
            <a:r>
              <a:rPr lang="zh-CN" altLang="en-US" sz="2000"/>
              <a:t>Differentiable Ranks and Sorting using Optimal Transport</a:t>
            </a:r>
            <a:endParaRPr lang="zh-CN" altLang="en-US" sz="2000"/>
          </a:p>
          <a:p>
            <a:pPr fontAlgn="auto">
              <a:lnSpc>
                <a:spcPct val="150000"/>
              </a:lnSpc>
            </a:pPr>
            <a:r>
              <a:rPr lang="zh-CN" altLang="en-US" sz="2000"/>
              <a:t>基于</a:t>
            </a:r>
            <a:r>
              <a:rPr lang="zh-CN" altLang="en-US" sz="2000"/>
              <a:t>最优运输的可微排序</a:t>
            </a:r>
            <a:endParaRPr lang="zh-CN" altLang="en-US" sz="2000"/>
          </a:p>
        </p:txBody>
      </p:sp>
      <p:sp>
        <p:nvSpPr>
          <p:cNvPr id="7" name="灯片编号占位符 6"/>
          <p:cNvSpPr>
            <a:spLocks noGrp="1"/>
          </p:cNvSpPr>
          <p:nvPr>
            <p:ph type="sldNum" sz="quarter" idx="12"/>
          </p:nvPr>
        </p:nvSpPr>
        <p:spPr/>
        <p:txBody>
          <a:bodyPr/>
          <a:p>
            <a:fld id="{565CE74E-AB26-4998-AD42-012C4C1AD076}" type="slidenum">
              <a:rPr lang="zh-CN" altLang="en-US" smtClean="0"/>
            </a:fld>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560705" y="452120"/>
            <a:ext cx="11182350" cy="1014730"/>
          </a:xfrm>
          <a:prstGeom prst="rect">
            <a:avLst/>
          </a:prstGeom>
          <a:noFill/>
        </p:spPr>
        <p:txBody>
          <a:bodyPr wrap="square" rtlCol="0">
            <a:spAutoFit/>
          </a:bodyPr>
          <a:p>
            <a:pPr fontAlgn="auto">
              <a:lnSpc>
                <a:spcPct val="150000"/>
              </a:lnSpc>
            </a:pPr>
            <a:r>
              <a:rPr lang="zh-CN" altLang="en-US" sz="2000"/>
              <a:t>Differentiable Ranks and Sorting using Optimal Transport</a:t>
            </a:r>
            <a:endParaRPr lang="zh-CN" altLang="en-US" sz="2000"/>
          </a:p>
          <a:p>
            <a:pPr fontAlgn="auto">
              <a:lnSpc>
                <a:spcPct val="150000"/>
              </a:lnSpc>
            </a:pPr>
            <a:r>
              <a:rPr lang="zh-CN" altLang="en-US" sz="2000"/>
              <a:t>基于</a:t>
            </a:r>
            <a:r>
              <a:rPr lang="zh-CN" altLang="en-US" sz="2000"/>
              <a:t>最优运输的可微排序</a:t>
            </a:r>
            <a:endParaRPr lang="zh-CN" altLang="en-US" sz="2000"/>
          </a:p>
        </p:txBody>
      </p:sp>
      <p:sp>
        <p:nvSpPr>
          <p:cNvPr id="7" name="灯片编号占位符 6"/>
          <p:cNvSpPr>
            <a:spLocks noGrp="1"/>
          </p:cNvSpPr>
          <p:nvPr>
            <p:ph type="sldNum" sz="quarter" idx="12"/>
          </p:nvPr>
        </p:nvSpPr>
        <p:spPr/>
        <p:txBody>
          <a:bodyPr/>
          <a:p>
            <a:fld id="{565CE74E-AB26-4998-AD42-012C4C1AD076}" type="slidenum">
              <a:rPr lang="zh-CN" altLang="en-US" smtClean="0"/>
            </a:fld>
            <a:endParaRPr lang="zh-CN" altLang="en-US"/>
          </a:p>
        </p:txBody>
      </p:sp>
      <p:sp>
        <p:nvSpPr>
          <p:cNvPr id="8" name="文本框 7"/>
          <p:cNvSpPr txBox="1"/>
          <p:nvPr/>
        </p:nvSpPr>
        <p:spPr>
          <a:xfrm>
            <a:off x="560705" y="1645285"/>
            <a:ext cx="4496435" cy="2399665"/>
          </a:xfrm>
          <a:prstGeom prst="rect">
            <a:avLst/>
          </a:prstGeom>
          <a:noFill/>
        </p:spPr>
        <p:txBody>
          <a:bodyPr wrap="square" rtlCol="0">
            <a:spAutoFit/>
          </a:bodyPr>
          <a:p>
            <a:pPr indent="0" fontAlgn="auto">
              <a:lnSpc>
                <a:spcPct val="150000"/>
              </a:lnSpc>
              <a:buFont typeface="Arial" panose="020B0604020202020204" pitchFamily="34" charset="0"/>
              <a:buNone/>
            </a:pPr>
            <a:r>
              <a:rPr lang="zh-CN" altLang="en-US" sz="2000" b="1">
                <a:sym typeface="+mn-ea"/>
              </a:rPr>
              <a:t>Optimal Transport 最优运输</a:t>
            </a:r>
            <a:r>
              <a:rPr lang="zh-CN" altLang="en-US" sz="2000" b="1">
                <a:sym typeface="+mn-ea"/>
              </a:rPr>
              <a:t>问题</a:t>
            </a:r>
            <a:endParaRPr lang="zh-CN" altLang="en-US" sz="2000" b="1">
              <a:sym typeface="+mn-ea"/>
            </a:endParaRPr>
          </a:p>
          <a:p>
            <a:pPr marL="342900" indent="-342900" fontAlgn="auto">
              <a:lnSpc>
                <a:spcPct val="150000"/>
              </a:lnSpc>
              <a:buFont typeface="Arial" panose="020B0604020202020204" pitchFamily="34" charset="0"/>
              <a:buChar char="•"/>
            </a:pPr>
            <a:r>
              <a:rPr lang="zh-CN" altLang="en-US" sz="2000">
                <a:sym typeface="+mn-ea"/>
              </a:rPr>
              <a:t>蒙日</a:t>
            </a:r>
            <a:r>
              <a:rPr lang="en-US" altLang="zh-CN" sz="2000">
                <a:sym typeface="+mn-ea"/>
              </a:rPr>
              <a:t> (</a:t>
            </a:r>
            <a:r>
              <a:rPr lang="zh-CN" altLang="en-US" sz="2000">
                <a:sym typeface="+mn-ea"/>
              </a:rPr>
              <a:t>Monge</a:t>
            </a:r>
            <a:r>
              <a:rPr lang="en-US" altLang="zh-CN" sz="2000">
                <a:sym typeface="+mn-ea"/>
              </a:rPr>
              <a:t>) </a:t>
            </a:r>
            <a:r>
              <a:rPr lang="zh-CN" altLang="en-US" sz="2000">
                <a:sym typeface="+mn-ea"/>
              </a:rPr>
              <a:t>问题：把一堆沙子搬运到另一个</a:t>
            </a:r>
            <a:r>
              <a:rPr lang="zh-CN" altLang="en-US" sz="2000">
                <a:sym typeface="+mn-ea"/>
              </a:rPr>
              <a:t>指定形状的沙子所需要的具有的最小代价的搬运方法</a:t>
            </a:r>
            <a:endParaRPr lang="zh-CN" altLang="en-US" sz="2000">
              <a:sym typeface="+mn-ea"/>
            </a:endParaRPr>
          </a:p>
          <a:p>
            <a:pPr indent="0" fontAlgn="auto">
              <a:lnSpc>
                <a:spcPct val="150000"/>
              </a:lnSpc>
              <a:buFont typeface="Arial" panose="020B0604020202020204" pitchFamily="34" charset="0"/>
              <a:buNone/>
            </a:pPr>
            <a:r>
              <a:rPr lang="en-US" altLang="zh-CN" sz="2000">
                <a:sym typeface="+mn-ea"/>
              </a:rPr>
              <a:t>      </a:t>
            </a:r>
            <a:r>
              <a:rPr lang="zh-CN" altLang="en-US" sz="2000">
                <a:sym typeface="+mn-ea"/>
              </a:rPr>
              <a:t>点 x 搬运到 T(x)，代价为 c(x, T(x))</a:t>
            </a:r>
            <a:endParaRPr lang="zh-CN" altLang="en-US" sz="2000">
              <a:sym typeface="+mn-ea"/>
            </a:endParaRPr>
          </a:p>
        </p:txBody>
      </p:sp>
      <p:pic>
        <p:nvPicPr>
          <p:cNvPr id="2" name="图片 1"/>
          <p:cNvPicPr>
            <a:picLocks noChangeAspect="1"/>
          </p:cNvPicPr>
          <p:nvPr/>
        </p:nvPicPr>
        <p:blipFill>
          <a:blip r:embed="rId1"/>
          <a:stretch>
            <a:fillRect/>
          </a:stretch>
        </p:blipFill>
        <p:spPr>
          <a:xfrm>
            <a:off x="5254625" y="1466850"/>
            <a:ext cx="6488430" cy="2306955"/>
          </a:xfrm>
          <a:prstGeom prst="rect">
            <a:avLst/>
          </a:prstGeom>
        </p:spPr>
      </p:pic>
      <p:sp>
        <p:nvSpPr>
          <p:cNvPr id="9" name="文本框 8"/>
          <p:cNvSpPr txBox="1"/>
          <p:nvPr/>
        </p:nvSpPr>
        <p:spPr>
          <a:xfrm>
            <a:off x="560705" y="4897120"/>
            <a:ext cx="4496435" cy="706755"/>
          </a:xfrm>
          <a:prstGeom prst="rect">
            <a:avLst/>
          </a:prstGeom>
          <a:noFill/>
        </p:spPr>
        <p:txBody>
          <a:bodyPr wrap="square" rtlCol="0">
            <a:spAutoFit/>
          </a:bodyPr>
          <a:p>
            <a:pPr marL="342900" indent="-342900">
              <a:buFont typeface="Arial" panose="020B0604020202020204" pitchFamily="34" charset="0"/>
              <a:buChar char="•"/>
            </a:pPr>
            <a:r>
              <a:rPr lang="zh-CN" altLang="en-US" sz="2000"/>
              <a:t>康托洛维奇</a:t>
            </a:r>
            <a:r>
              <a:rPr lang="en-US" altLang="zh-CN" sz="2000"/>
              <a:t> (</a:t>
            </a:r>
            <a:r>
              <a:rPr lang="zh-CN" altLang="en-US" sz="2000"/>
              <a:t>Kantorovich</a:t>
            </a:r>
            <a:r>
              <a:rPr lang="en-US" altLang="zh-CN" sz="2000"/>
              <a:t>) </a:t>
            </a:r>
            <a:r>
              <a:rPr lang="zh-CN" altLang="en-US" sz="2000"/>
              <a:t>问题：x 点的沙子可以被分配到任何一</a:t>
            </a:r>
            <a:r>
              <a:rPr lang="zh-CN" altLang="en-US" sz="2000"/>
              <a:t>点</a:t>
            </a:r>
            <a:endParaRPr lang="zh-CN" altLang="en-US" sz="2000"/>
          </a:p>
        </p:txBody>
      </p:sp>
      <p:pic>
        <p:nvPicPr>
          <p:cNvPr id="10" name="图片 9"/>
          <p:cNvPicPr>
            <a:picLocks noChangeAspect="1"/>
          </p:cNvPicPr>
          <p:nvPr/>
        </p:nvPicPr>
        <p:blipFill>
          <a:blip r:embed="rId2"/>
          <a:stretch>
            <a:fillRect/>
          </a:stretch>
        </p:blipFill>
        <p:spPr>
          <a:xfrm>
            <a:off x="762635" y="5603875"/>
            <a:ext cx="2651760" cy="678180"/>
          </a:xfrm>
          <a:prstGeom prst="rect">
            <a:avLst/>
          </a:prstGeom>
        </p:spPr>
      </p:pic>
      <p:pic>
        <p:nvPicPr>
          <p:cNvPr id="11" name="图片 10"/>
          <p:cNvPicPr>
            <a:picLocks noChangeAspect="1"/>
          </p:cNvPicPr>
          <p:nvPr/>
        </p:nvPicPr>
        <p:blipFill>
          <a:blip r:embed="rId3"/>
          <a:stretch>
            <a:fillRect/>
          </a:stretch>
        </p:blipFill>
        <p:spPr>
          <a:xfrm>
            <a:off x="945515" y="4044950"/>
            <a:ext cx="2286000" cy="62484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560705" y="452120"/>
            <a:ext cx="11182350" cy="1014730"/>
          </a:xfrm>
          <a:prstGeom prst="rect">
            <a:avLst/>
          </a:prstGeom>
          <a:noFill/>
        </p:spPr>
        <p:txBody>
          <a:bodyPr wrap="square" rtlCol="0">
            <a:spAutoFit/>
          </a:bodyPr>
          <a:p>
            <a:pPr fontAlgn="auto">
              <a:lnSpc>
                <a:spcPct val="150000"/>
              </a:lnSpc>
            </a:pPr>
            <a:r>
              <a:rPr lang="zh-CN" altLang="en-US" sz="2000"/>
              <a:t>Differentiable Ranks and Sorting using Optimal Transport</a:t>
            </a:r>
            <a:endParaRPr lang="zh-CN" altLang="en-US" sz="2000"/>
          </a:p>
          <a:p>
            <a:pPr fontAlgn="auto">
              <a:lnSpc>
                <a:spcPct val="150000"/>
              </a:lnSpc>
            </a:pPr>
            <a:r>
              <a:rPr lang="zh-CN" altLang="en-US" sz="2000"/>
              <a:t>基于</a:t>
            </a:r>
            <a:r>
              <a:rPr lang="zh-CN" altLang="en-US" sz="2000"/>
              <a:t>最优运输的可微排序</a:t>
            </a:r>
            <a:endParaRPr lang="zh-CN" altLang="en-US" sz="2000"/>
          </a:p>
        </p:txBody>
      </p:sp>
      <p:sp>
        <p:nvSpPr>
          <p:cNvPr id="7" name="灯片编号占位符 6"/>
          <p:cNvSpPr>
            <a:spLocks noGrp="1"/>
          </p:cNvSpPr>
          <p:nvPr>
            <p:ph type="sldNum" sz="quarter" idx="12"/>
          </p:nvPr>
        </p:nvSpPr>
        <p:spPr/>
        <p:txBody>
          <a:bodyPr/>
          <a:p>
            <a:fld id="{565CE74E-AB26-4998-AD42-012C4C1AD076}" type="slidenum">
              <a:rPr lang="zh-CN" altLang="en-US" smtClean="0"/>
            </a:fld>
            <a:endParaRPr lang="zh-CN" altLang="en-US"/>
          </a:p>
        </p:txBody>
      </p:sp>
      <p:sp>
        <p:nvSpPr>
          <p:cNvPr id="8" name="文本框 7"/>
          <p:cNvSpPr txBox="1"/>
          <p:nvPr/>
        </p:nvSpPr>
        <p:spPr>
          <a:xfrm>
            <a:off x="560705" y="1645285"/>
            <a:ext cx="4496435" cy="553085"/>
          </a:xfrm>
          <a:prstGeom prst="rect">
            <a:avLst/>
          </a:prstGeom>
          <a:noFill/>
        </p:spPr>
        <p:txBody>
          <a:bodyPr wrap="square" rtlCol="0">
            <a:spAutoFit/>
          </a:bodyPr>
          <a:p>
            <a:pPr indent="0" fontAlgn="auto">
              <a:lnSpc>
                <a:spcPct val="150000"/>
              </a:lnSpc>
              <a:buFont typeface="Arial" panose="020B0604020202020204" pitchFamily="34" charset="0"/>
              <a:buNone/>
            </a:pPr>
            <a:r>
              <a:rPr lang="zh-CN" altLang="en-US" sz="2000" b="1">
                <a:sym typeface="+mn-ea"/>
              </a:rPr>
              <a:t>Sinkhorn 算法</a:t>
            </a:r>
            <a:endParaRPr lang="zh-CN" altLang="en-US" sz="2000">
              <a:sym typeface="+mn-ea"/>
            </a:endParaRPr>
          </a:p>
        </p:txBody>
      </p:sp>
      <p:pic>
        <p:nvPicPr>
          <p:cNvPr id="3" name="图片 2"/>
          <p:cNvPicPr>
            <a:picLocks noChangeAspect="1"/>
          </p:cNvPicPr>
          <p:nvPr/>
        </p:nvPicPr>
        <p:blipFill>
          <a:blip r:embed="rId1"/>
          <a:stretch>
            <a:fillRect/>
          </a:stretch>
        </p:blipFill>
        <p:spPr>
          <a:xfrm>
            <a:off x="6269990" y="1485265"/>
            <a:ext cx="3580765" cy="2512695"/>
          </a:xfrm>
          <a:prstGeom prst="rect">
            <a:avLst/>
          </a:prstGeom>
        </p:spPr>
      </p:pic>
      <p:pic>
        <p:nvPicPr>
          <p:cNvPr id="5" name="图片 4"/>
          <p:cNvPicPr>
            <a:picLocks noChangeAspect="1"/>
          </p:cNvPicPr>
          <p:nvPr/>
        </p:nvPicPr>
        <p:blipFill>
          <a:blip r:embed="rId2"/>
          <a:stretch>
            <a:fillRect/>
          </a:stretch>
        </p:blipFill>
        <p:spPr>
          <a:xfrm>
            <a:off x="560705" y="3319145"/>
            <a:ext cx="2766060" cy="457200"/>
          </a:xfrm>
          <a:prstGeom prst="rect">
            <a:avLst/>
          </a:prstGeom>
        </p:spPr>
      </p:pic>
      <p:sp>
        <p:nvSpPr>
          <p:cNvPr id="2" name="文本框 1"/>
          <p:cNvSpPr txBox="1"/>
          <p:nvPr/>
        </p:nvSpPr>
        <p:spPr>
          <a:xfrm>
            <a:off x="567055" y="2677160"/>
            <a:ext cx="4699000" cy="645160"/>
          </a:xfrm>
          <a:prstGeom prst="rect">
            <a:avLst/>
          </a:prstGeom>
          <a:noFill/>
        </p:spPr>
        <p:txBody>
          <a:bodyPr wrap="square" rtlCol="0">
            <a:spAutoFit/>
          </a:bodyPr>
          <a:p>
            <a:r>
              <a:rPr lang="zh-CN" altLang="en-US"/>
              <a:t>P</a:t>
            </a:r>
            <a:r>
              <a:rPr lang="zh-CN" altLang="en-US" baseline="-25000"/>
              <a:t>ij</a:t>
            </a:r>
            <a:r>
              <a:rPr lang="en-US" altLang="zh-CN" baseline="-25000"/>
              <a:t> </a:t>
            </a:r>
            <a:r>
              <a:rPr lang="zh-CN" altLang="en-US"/>
              <a:t>表示将 x</a:t>
            </a:r>
            <a:r>
              <a:rPr lang="en-US" altLang="zh-CN" baseline="-25000"/>
              <a:t>i</a:t>
            </a:r>
            <a:r>
              <a:rPr lang="zh-CN" altLang="en-US"/>
              <a:t> 处的沙中</a:t>
            </a:r>
            <a:r>
              <a:rPr lang="en-US" altLang="zh-CN"/>
              <a:t> </a:t>
            </a:r>
            <a:r>
              <a:rPr lang="zh-CN" altLang="en-US"/>
              <a:t>P</a:t>
            </a:r>
            <a:r>
              <a:rPr lang="zh-CN" altLang="en-US" baseline="-25000"/>
              <a:t>ij</a:t>
            </a:r>
            <a:r>
              <a:rPr lang="zh-CN" altLang="en-US"/>
              <a:t> 的量搬运到</a:t>
            </a:r>
            <a:r>
              <a:rPr lang="en-US" altLang="zh-CN"/>
              <a:t> </a:t>
            </a:r>
            <a:r>
              <a:rPr lang="zh-CN" altLang="en-US"/>
              <a:t>x</a:t>
            </a:r>
            <a:r>
              <a:rPr lang="zh-CN" altLang="en-US" baseline="-25000"/>
              <a:t>j</a:t>
            </a:r>
            <a:r>
              <a:rPr lang="zh-CN" altLang="en-US"/>
              <a:t> 处</a:t>
            </a:r>
            <a:endParaRPr lang="zh-CN" altLang="en-US"/>
          </a:p>
          <a:p>
            <a:r>
              <a:rPr lang="zh-CN" altLang="en-US"/>
              <a:t>a、b 是概率权重向量，可以理解为沙的</a:t>
            </a:r>
            <a:r>
              <a:rPr lang="zh-CN" altLang="en-US"/>
              <a:t>密度</a:t>
            </a:r>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560705" y="452120"/>
            <a:ext cx="11182350" cy="1014730"/>
          </a:xfrm>
          <a:prstGeom prst="rect">
            <a:avLst/>
          </a:prstGeom>
          <a:noFill/>
        </p:spPr>
        <p:txBody>
          <a:bodyPr wrap="square" rtlCol="0">
            <a:spAutoFit/>
          </a:bodyPr>
          <a:p>
            <a:pPr fontAlgn="auto">
              <a:lnSpc>
                <a:spcPct val="150000"/>
              </a:lnSpc>
            </a:pPr>
            <a:r>
              <a:rPr lang="zh-CN" altLang="en-US" sz="2000"/>
              <a:t>Differentiable Ranks and Sorting using Optimal Transport</a:t>
            </a:r>
            <a:endParaRPr lang="zh-CN" altLang="en-US" sz="2000"/>
          </a:p>
          <a:p>
            <a:pPr fontAlgn="auto">
              <a:lnSpc>
                <a:spcPct val="150000"/>
              </a:lnSpc>
            </a:pPr>
            <a:r>
              <a:rPr lang="zh-CN" altLang="en-US" sz="2000"/>
              <a:t>基于</a:t>
            </a:r>
            <a:r>
              <a:rPr lang="zh-CN" altLang="en-US" sz="2000"/>
              <a:t>最优运输的可微排序</a:t>
            </a:r>
            <a:endParaRPr lang="zh-CN" altLang="en-US" sz="2000"/>
          </a:p>
        </p:txBody>
      </p:sp>
      <p:sp>
        <p:nvSpPr>
          <p:cNvPr id="7" name="灯片编号占位符 6"/>
          <p:cNvSpPr>
            <a:spLocks noGrp="1"/>
          </p:cNvSpPr>
          <p:nvPr>
            <p:ph type="sldNum" sz="quarter" idx="12"/>
          </p:nvPr>
        </p:nvSpPr>
        <p:spPr/>
        <p:txBody>
          <a:bodyPr/>
          <a:p>
            <a:fld id="{565CE74E-AB26-4998-AD42-012C4C1AD076}" type="slidenum">
              <a:rPr lang="zh-CN" altLang="en-US" smtClean="0"/>
            </a:fld>
            <a:endParaRPr lang="zh-CN" altLang="en-US"/>
          </a:p>
        </p:txBody>
      </p:sp>
      <p:sp>
        <p:nvSpPr>
          <p:cNvPr id="8" name="文本框 7"/>
          <p:cNvSpPr txBox="1"/>
          <p:nvPr/>
        </p:nvSpPr>
        <p:spPr>
          <a:xfrm>
            <a:off x="560705" y="1645285"/>
            <a:ext cx="4496435" cy="553085"/>
          </a:xfrm>
          <a:prstGeom prst="rect">
            <a:avLst/>
          </a:prstGeom>
          <a:noFill/>
        </p:spPr>
        <p:txBody>
          <a:bodyPr wrap="square" rtlCol="0">
            <a:spAutoFit/>
          </a:bodyPr>
          <a:p>
            <a:pPr indent="0" fontAlgn="auto">
              <a:lnSpc>
                <a:spcPct val="150000"/>
              </a:lnSpc>
              <a:buFont typeface="Arial" panose="020B0604020202020204" pitchFamily="34" charset="0"/>
              <a:buNone/>
            </a:pPr>
            <a:r>
              <a:rPr lang="zh-CN" altLang="en-US" sz="2000" b="1">
                <a:sym typeface="+mn-ea"/>
              </a:rPr>
              <a:t>Sinkhorn 算法</a:t>
            </a:r>
            <a:endParaRPr lang="zh-CN" altLang="en-US" sz="2000">
              <a:sym typeface="+mn-ea"/>
            </a:endParaRPr>
          </a:p>
        </p:txBody>
      </p:sp>
      <p:pic>
        <p:nvPicPr>
          <p:cNvPr id="3" name="图片 2"/>
          <p:cNvPicPr>
            <a:picLocks noChangeAspect="1"/>
          </p:cNvPicPr>
          <p:nvPr/>
        </p:nvPicPr>
        <p:blipFill>
          <a:blip r:embed="rId1"/>
          <a:stretch>
            <a:fillRect/>
          </a:stretch>
        </p:blipFill>
        <p:spPr>
          <a:xfrm>
            <a:off x="6269990" y="1485265"/>
            <a:ext cx="3580765" cy="2512695"/>
          </a:xfrm>
          <a:prstGeom prst="rect">
            <a:avLst/>
          </a:prstGeom>
        </p:spPr>
      </p:pic>
      <p:pic>
        <p:nvPicPr>
          <p:cNvPr id="5" name="图片 4"/>
          <p:cNvPicPr>
            <a:picLocks noChangeAspect="1"/>
          </p:cNvPicPr>
          <p:nvPr/>
        </p:nvPicPr>
        <p:blipFill>
          <a:blip r:embed="rId2"/>
          <a:stretch>
            <a:fillRect/>
          </a:stretch>
        </p:blipFill>
        <p:spPr>
          <a:xfrm>
            <a:off x="560705" y="3319145"/>
            <a:ext cx="2766060" cy="457200"/>
          </a:xfrm>
          <a:prstGeom prst="rect">
            <a:avLst/>
          </a:prstGeom>
        </p:spPr>
      </p:pic>
      <p:pic>
        <p:nvPicPr>
          <p:cNvPr id="6" name="图片 5"/>
          <p:cNvPicPr>
            <a:picLocks noChangeAspect="1"/>
          </p:cNvPicPr>
          <p:nvPr/>
        </p:nvPicPr>
        <p:blipFill>
          <a:blip r:embed="rId3"/>
          <a:stretch>
            <a:fillRect/>
          </a:stretch>
        </p:blipFill>
        <p:spPr>
          <a:xfrm>
            <a:off x="567055" y="5224780"/>
            <a:ext cx="2423160" cy="579120"/>
          </a:xfrm>
          <a:prstGeom prst="rect">
            <a:avLst/>
          </a:prstGeom>
        </p:spPr>
      </p:pic>
      <p:sp>
        <p:nvSpPr>
          <p:cNvPr id="2" name="文本框 1"/>
          <p:cNvSpPr txBox="1"/>
          <p:nvPr/>
        </p:nvSpPr>
        <p:spPr>
          <a:xfrm>
            <a:off x="567055" y="2677160"/>
            <a:ext cx="4699000" cy="645160"/>
          </a:xfrm>
          <a:prstGeom prst="rect">
            <a:avLst/>
          </a:prstGeom>
          <a:noFill/>
        </p:spPr>
        <p:txBody>
          <a:bodyPr wrap="square" rtlCol="0">
            <a:spAutoFit/>
          </a:bodyPr>
          <a:p>
            <a:r>
              <a:rPr lang="zh-CN" altLang="en-US"/>
              <a:t>P</a:t>
            </a:r>
            <a:r>
              <a:rPr lang="zh-CN" altLang="en-US" baseline="-25000"/>
              <a:t>ij</a:t>
            </a:r>
            <a:r>
              <a:rPr lang="en-US" altLang="zh-CN" baseline="-25000"/>
              <a:t> </a:t>
            </a:r>
            <a:r>
              <a:rPr lang="zh-CN" altLang="en-US"/>
              <a:t>表示将 x</a:t>
            </a:r>
            <a:r>
              <a:rPr lang="en-US" altLang="zh-CN" baseline="-25000"/>
              <a:t>i</a:t>
            </a:r>
            <a:r>
              <a:rPr lang="zh-CN" altLang="en-US"/>
              <a:t> 处的沙中</a:t>
            </a:r>
            <a:r>
              <a:rPr lang="en-US" altLang="zh-CN"/>
              <a:t> </a:t>
            </a:r>
            <a:r>
              <a:rPr lang="zh-CN" altLang="en-US"/>
              <a:t>P</a:t>
            </a:r>
            <a:r>
              <a:rPr lang="zh-CN" altLang="en-US" baseline="-25000"/>
              <a:t>ij</a:t>
            </a:r>
            <a:r>
              <a:rPr lang="zh-CN" altLang="en-US"/>
              <a:t> 的量搬运到</a:t>
            </a:r>
            <a:r>
              <a:rPr lang="en-US" altLang="zh-CN"/>
              <a:t> </a:t>
            </a:r>
            <a:r>
              <a:rPr lang="zh-CN" altLang="en-US"/>
              <a:t>x</a:t>
            </a:r>
            <a:r>
              <a:rPr lang="zh-CN" altLang="en-US" baseline="-25000"/>
              <a:t>j</a:t>
            </a:r>
            <a:r>
              <a:rPr lang="zh-CN" altLang="en-US"/>
              <a:t> 处</a:t>
            </a:r>
            <a:endParaRPr lang="zh-CN" altLang="en-US"/>
          </a:p>
          <a:p>
            <a:r>
              <a:rPr lang="zh-CN" altLang="en-US"/>
              <a:t>a、b 是概率权重向量，可以理解为沙的</a:t>
            </a:r>
            <a:r>
              <a:rPr lang="zh-CN" altLang="en-US"/>
              <a:t>密度</a:t>
            </a:r>
            <a:endParaRPr lang="zh-CN" altLang="en-US"/>
          </a:p>
        </p:txBody>
      </p:sp>
      <p:sp>
        <p:nvSpPr>
          <p:cNvPr id="9" name="文本框 8"/>
          <p:cNvSpPr txBox="1"/>
          <p:nvPr/>
        </p:nvSpPr>
        <p:spPr>
          <a:xfrm>
            <a:off x="567055" y="4856480"/>
            <a:ext cx="4699000" cy="368300"/>
          </a:xfrm>
          <a:prstGeom prst="rect">
            <a:avLst/>
          </a:prstGeom>
          <a:noFill/>
        </p:spPr>
        <p:txBody>
          <a:bodyPr wrap="square" rtlCol="0">
            <a:spAutoFit/>
          </a:bodyPr>
          <a:p>
            <a:r>
              <a:rPr lang="zh-CN" altLang="en-US"/>
              <a:t>最优传输的方案就可以</a:t>
            </a:r>
            <a:r>
              <a:rPr lang="zh-CN" altLang="en-US"/>
              <a:t>定义为</a:t>
            </a:r>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560705" y="452120"/>
            <a:ext cx="11182350" cy="1014730"/>
          </a:xfrm>
          <a:prstGeom prst="rect">
            <a:avLst/>
          </a:prstGeom>
          <a:noFill/>
        </p:spPr>
        <p:txBody>
          <a:bodyPr wrap="square" rtlCol="0">
            <a:spAutoFit/>
          </a:bodyPr>
          <a:p>
            <a:pPr fontAlgn="auto">
              <a:lnSpc>
                <a:spcPct val="150000"/>
              </a:lnSpc>
            </a:pPr>
            <a:r>
              <a:rPr lang="zh-CN" altLang="en-US" sz="2000"/>
              <a:t>Differentiable Ranks and Sorting using Optimal Transport</a:t>
            </a:r>
            <a:endParaRPr lang="zh-CN" altLang="en-US" sz="2000"/>
          </a:p>
          <a:p>
            <a:pPr fontAlgn="auto">
              <a:lnSpc>
                <a:spcPct val="150000"/>
              </a:lnSpc>
            </a:pPr>
            <a:r>
              <a:rPr lang="zh-CN" altLang="en-US" sz="2000"/>
              <a:t>基于</a:t>
            </a:r>
            <a:r>
              <a:rPr lang="zh-CN" altLang="en-US" sz="2000"/>
              <a:t>最优运输的可微排序</a:t>
            </a:r>
            <a:endParaRPr lang="zh-CN" altLang="en-US" sz="2000"/>
          </a:p>
        </p:txBody>
      </p:sp>
      <p:sp>
        <p:nvSpPr>
          <p:cNvPr id="7" name="灯片编号占位符 6"/>
          <p:cNvSpPr>
            <a:spLocks noGrp="1"/>
          </p:cNvSpPr>
          <p:nvPr>
            <p:ph type="sldNum" sz="quarter" idx="12"/>
          </p:nvPr>
        </p:nvSpPr>
        <p:spPr/>
        <p:txBody>
          <a:bodyPr/>
          <a:p>
            <a:fld id="{565CE74E-AB26-4998-AD42-012C4C1AD076}" type="slidenum">
              <a:rPr lang="zh-CN" altLang="en-US" smtClean="0"/>
            </a:fld>
            <a:endParaRPr lang="zh-CN" altLang="en-US"/>
          </a:p>
        </p:txBody>
      </p:sp>
      <p:sp>
        <p:nvSpPr>
          <p:cNvPr id="8" name="文本框 7"/>
          <p:cNvSpPr txBox="1"/>
          <p:nvPr/>
        </p:nvSpPr>
        <p:spPr>
          <a:xfrm>
            <a:off x="560705" y="1645285"/>
            <a:ext cx="4496435" cy="553085"/>
          </a:xfrm>
          <a:prstGeom prst="rect">
            <a:avLst/>
          </a:prstGeom>
          <a:noFill/>
        </p:spPr>
        <p:txBody>
          <a:bodyPr wrap="square" rtlCol="0">
            <a:spAutoFit/>
          </a:bodyPr>
          <a:p>
            <a:pPr indent="0" fontAlgn="auto">
              <a:lnSpc>
                <a:spcPct val="150000"/>
              </a:lnSpc>
              <a:buFont typeface="Arial" panose="020B0604020202020204" pitchFamily="34" charset="0"/>
              <a:buNone/>
            </a:pPr>
            <a:r>
              <a:rPr lang="zh-CN" altLang="en-US" sz="2000" b="1">
                <a:sym typeface="+mn-ea"/>
              </a:rPr>
              <a:t>Sinkhorn 算法</a:t>
            </a:r>
            <a:endParaRPr lang="zh-CN" altLang="en-US" sz="2000">
              <a:sym typeface="+mn-ea"/>
            </a:endParaRPr>
          </a:p>
        </p:txBody>
      </p:sp>
      <p:pic>
        <p:nvPicPr>
          <p:cNvPr id="3" name="图片 2"/>
          <p:cNvPicPr>
            <a:picLocks noChangeAspect="1"/>
          </p:cNvPicPr>
          <p:nvPr/>
        </p:nvPicPr>
        <p:blipFill>
          <a:blip r:embed="rId1"/>
          <a:stretch>
            <a:fillRect/>
          </a:stretch>
        </p:blipFill>
        <p:spPr>
          <a:xfrm>
            <a:off x="6269990" y="1485265"/>
            <a:ext cx="3580765" cy="2512695"/>
          </a:xfrm>
          <a:prstGeom prst="rect">
            <a:avLst/>
          </a:prstGeom>
        </p:spPr>
      </p:pic>
      <p:pic>
        <p:nvPicPr>
          <p:cNvPr id="5" name="图片 4"/>
          <p:cNvPicPr>
            <a:picLocks noChangeAspect="1"/>
          </p:cNvPicPr>
          <p:nvPr/>
        </p:nvPicPr>
        <p:blipFill>
          <a:blip r:embed="rId2"/>
          <a:stretch>
            <a:fillRect/>
          </a:stretch>
        </p:blipFill>
        <p:spPr>
          <a:xfrm>
            <a:off x="560705" y="3319145"/>
            <a:ext cx="2766060" cy="457200"/>
          </a:xfrm>
          <a:prstGeom prst="rect">
            <a:avLst/>
          </a:prstGeom>
        </p:spPr>
      </p:pic>
      <p:pic>
        <p:nvPicPr>
          <p:cNvPr id="6" name="图片 5"/>
          <p:cNvPicPr>
            <a:picLocks noChangeAspect="1"/>
          </p:cNvPicPr>
          <p:nvPr/>
        </p:nvPicPr>
        <p:blipFill>
          <a:blip r:embed="rId3"/>
          <a:stretch>
            <a:fillRect/>
          </a:stretch>
        </p:blipFill>
        <p:spPr>
          <a:xfrm>
            <a:off x="567055" y="5224780"/>
            <a:ext cx="2423160" cy="579120"/>
          </a:xfrm>
          <a:prstGeom prst="rect">
            <a:avLst/>
          </a:prstGeom>
        </p:spPr>
      </p:pic>
      <p:pic>
        <p:nvPicPr>
          <p:cNvPr id="12" name="图片 11"/>
          <p:cNvPicPr>
            <a:picLocks noChangeAspect="1"/>
          </p:cNvPicPr>
          <p:nvPr/>
        </p:nvPicPr>
        <p:blipFill>
          <a:blip r:embed="rId4"/>
          <a:stretch>
            <a:fillRect/>
          </a:stretch>
        </p:blipFill>
        <p:spPr>
          <a:xfrm>
            <a:off x="6269990" y="5891530"/>
            <a:ext cx="2034540" cy="464820"/>
          </a:xfrm>
          <a:prstGeom prst="rect">
            <a:avLst/>
          </a:prstGeom>
        </p:spPr>
      </p:pic>
      <p:pic>
        <p:nvPicPr>
          <p:cNvPr id="13" name="图片 12"/>
          <p:cNvPicPr>
            <a:picLocks noChangeAspect="1"/>
          </p:cNvPicPr>
          <p:nvPr/>
        </p:nvPicPr>
        <p:blipFill>
          <a:blip r:embed="rId5"/>
          <a:stretch>
            <a:fillRect/>
          </a:stretch>
        </p:blipFill>
        <p:spPr>
          <a:xfrm>
            <a:off x="6269990" y="4872355"/>
            <a:ext cx="2613660" cy="609600"/>
          </a:xfrm>
          <a:prstGeom prst="rect">
            <a:avLst/>
          </a:prstGeom>
        </p:spPr>
      </p:pic>
      <p:sp>
        <p:nvSpPr>
          <p:cNvPr id="2" name="文本框 1"/>
          <p:cNvSpPr txBox="1"/>
          <p:nvPr/>
        </p:nvSpPr>
        <p:spPr>
          <a:xfrm>
            <a:off x="567055" y="2677160"/>
            <a:ext cx="4699000" cy="645160"/>
          </a:xfrm>
          <a:prstGeom prst="rect">
            <a:avLst/>
          </a:prstGeom>
          <a:noFill/>
        </p:spPr>
        <p:txBody>
          <a:bodyPr wrap="square" rtlCol="0">
            <a:spAutoFit/>
          </a:bodyPr>
          <a:p>
            <a:r>
              <a:rPr lang="zh-CN" altLang="en-US"/>
              <a:t>P</a:t>
            </a:r>
            <a:r>
              <a:rPr lang="zh-CN" altLang="en-US" baseline="-25000"/>
              <a:t>ij</a:t>
            </a:r>
            <a:r>
              <a:rPr lang="en-US" altLang="zh-CN" baseline="-25000"/>
              <a:t> </a:t>
            </a:r>
            <a:r>
              <a:rPr lang="zh-CN" altLang="en-US"/>
              <a:t>表示将 x</a:t>
            </a:r>
            <a:r>
              <a:rPr lang="en-US" altLang="zh-CN" baseline="-25000"/>
              <a:t>i</a:t>
            </a:r>
            <a:r>
              <a:rPr lang="zh-CN" altLang="en-US"/>
              <a:t> 处的沙中</a:t>
            </a:r>
            <a:r>
              <a:rPr lang="en-US" altLang="zh-CN"/>
              <a:t> </a:t>
            </a:r>
            <a:r>
              <a:rPr lang="zh-CN" altLang="en-US"/>
              <a:t>P</a:t>
            </a:r>
            <a:r>
              <a:rPr lang="zh-CN" altLang="en-US" baseline="-25000"/>
              <a:t>ij</a:t>
            </a:r>
            <a:r>
              <a:rPr lang="zh-CN" altLang="en-US"/>
              <a:t> 的量搬运到</a:t>
            </a:r>
            <a:r>
              <a:rPr lang="en-US" altLang="zh-CN"/>
              <a:t> </a:t>
            </a:r>
            <a:r>
              <a:rPr lang="zh-CN" altLang="en-US"/>
              <a:t>x</a:t>
            </a:r>
            <a:r>
              <a:rPr lang="zh-CN" altLang="en-US" baseline="-25000"/>
              <a:t>j</a:t>
            </a:r>
            <a:r>
              <a:rPr lang="zh-CN" altLang="en-US"/>
              <a:t> 处</a:t>
            </a:r>
            <a:endParaRPr lang="zh-CN" altLang="en-US"/>
          </a:p>
          <a:p>
            <a:r>
              <a:rPr lang="zh-CN" altLang="en-US"/>
              <a:t>a、b 是概率权重向量，可以理解为沙的</a:t>
            </a:r>
            <a:r>
              <a:rPr lang="zh-CN" altLang="en-US"/>
              <a:t>密度</a:t>
            </a:r>
            <a:endParaRPr lang="zh-CN" altLang="en-US"/>
          </a:p>
        </p:txBody>
      </p:sp>
      <p:sp>
        <p:nvSpPr>
          <p:cNvPr id="9" name="文本框 8"/>
          <p:cNvSpPr txBox="1"/>
          <p:nvPr/>
        </p:nvSpPr>
        <p:spPr>
          <a:xfrm>
            <a:off x="567055" y="4856480"/>
            <a:ext cx="4699000" cy="368300"/>
          </a:xfrm>
          <a:prstGeom prst="rect">
            <a:avLst/>
          </a:prstGeom>
          <a:noFill/>
        </p:spPr>
        <p:txBody>
          <a:bodyPr wrap="square" rtlCol="0">
            <a:spAutoFit/>
          </a:bodyPr>
          <a:p>
            <a:r>
              <a:rPr lang="zh-CN" altLang="en-US"/>
              <a:t>最优传输的方案就可以</a:t>
            </a:r>
            <a:r>
              <a:rPr lang="zh-CN" altLang="en-US"/>
              <a:t>定义为</a:t>
            </a:r>
            <a:endParaRPr lang="zh-CN" altLang="en-US"/>
          </a:p>
        </p:txBody>
      </p:sp>
      <p:sp>
        <p:nvSpPr>
          <p:cNvPr id="10" name="文本框 9"/>
          <p:cNvSpPr txBox="1"/>
          <p:nvPr/>
        </p:nvSpPr>
        <p:spPr>
          <a:xfrm>
            <a:off x="6269990" y="4504055"/>
            <a:ext cx="4699000" cy="368300"/>
          </a:xfrm>
          <a:prstGeom prst="rect">
            <a:avLst/>
          </a:prstGeom>
          <a:noFill/>
        </p:spPr>
        <p:txBody>
          <a:bodyPr wrap="square" rtlCol="0">
            <a:spAutoFit/>
          </a:bodyPr>
          <a:p>
            <a:r>
              <a:rPr lang="zh-CN" altLang="en-US"/>
              <a:t>在求解的过程中使用熵正则化求解</a:t>
            </a:r>
            <a:r>
              <a:rPr lang="zh-CN" altLang="en-US"/>
              <a:t>近似解</a:t>
            </a:r>
            <a:endParaRPr lang="zh-CN" altLang="en-US"/>
          </a:p>
        </p:txBody>
      </p:sp>
      <p:sp>
        <p:nvSpPr>
          <p:cNvPr id="11" name="文本框 10"/>
          <p:cNvSpPr txBox="1"/>
          <p:nvPr/>
        </p:nvSpPr>
        <p:spPr>
          <a:xfrm>
            <a:off x="6269990" y="5430520"/>
            <a:ext cx="4699000" cy="368300"/>
          </a:xfrm>
          <a:prstGeom prst="rect">
            <a:avLst/>
          </a:prstGeom>
          <a:noFill/>
        </p:spPr>
        <p:txBody>
          <a:bodyPr wrap="square" rtlCol="0">
            <a:spAutoFit/>
          </a:bodyPr>
          <a:p>
            <a:r>
              <a:rPr lang="zh-CN" altLang="en-US"/>
              <a:t>近似为</a:t>
            </a:r>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560705" y="452120"/>
            <a:ext cx="11182350" cy="1014730"/>
          </a:xfrm>
          <a:prstGeom prst="rect">
            <a:avLst/>
          </a:prstGeom>
          <a:noFill/>
        </p:spPr>
        <p:txBody>
          <a:bodyPr wrap="square" rtlCol="0">
            <a:spAutoFit/>
          </a:bodyPr>
          <a:p>
            <a:pPr fontAlgn="auto">
              <a:lnSpc>
                <a:spcPct val="150000"/>
              </a:lnSpc>
            </a:pPr>
            <a:r>
              <a:rPr lang="zh-CN" altLang="en-US" sz="2000"/>
              <a:t>Differentiable Ranks and Sorting using Optimal Transport</a:t>
            </a:r>
            <a:endParaRPr lang="zh-CN" altLang="en-US" sz="2000"/>
          </a:p>
          <a:p>
            <a:pPr fontAlgn="auto">
              <a:lnSpc>
                <a:spcPct val="150000"/>
              </a:lnSpc>
            </a:pPr>
            <a:r>
              <a:rPr lang="zh-CN" altLang="en-US" sz="2000"/>
              <a:t>基于最优运输的可微排序</a:t>
            </a:r>
            <a:endParaRPr lang="zh-CN" altLang="en-US" sz="2000"/>
          </a:p>
        </p:txBody>
      </p:sp>
      <p:sp>
        <p:nvSpPr>
          <p:cNvPr id="7" name="灯片编号占位符 6"/>
          <p:cNvSpPr>
            <a:spLocks noGrp="1"/>
          </p:cNvSpPr>
          <p:nvPr>
            <p:ph type="sldNum" sz="quarter" idx="12"/>
          </p:nvPr>
        </p:nvSpPr>
        <p:spPr/>
        <p:txBody>
          <a:bodyPr/>
          <a:p>
            <a:fld id="{565CE74E-AB26-4998-AD42-012C4C1AD076}" type="slidenum">
              <a:rPr lang="zh-CN" altLang="en-US" smtClean="0"/>
            </a:fld>
            <a:endParaRPr lang="zh-CN" altLang="en-US"/>
          </a:p>
        </p:txBody>
      </p:sp>
      <p:sp>
        <p:nvSpPr>
          <p:cNvPr id="8" name="文本框 7"/>
          <p:cNvSpPr txBox="1"/>
          <p:nvPr/>
        </p:nvSpPr>
        <p:spPr>
          <a:xfrm>
            <a:off x="560705" y="1645285"/>
            <a:ext cx="4496435" cy="1014730"/>
          </a:xfrm>
          <a:prstGeom prst="rect">
            <a:avLst/>
          </a:prstGeom>
          <a:noFill/>
        </p:spPr>
        <p:txBody>
          <a:bodyPr wrap="square" rtlCol="0">
            <a:spAutoFit/>
          </a:bodyPr>
          <a:p>
            <a:pPr indent="0" fontAlgn="auto">
              <a:lnSpc>
                <a:spcPct val="150000"/>
              </a:lnSpc>
              <a:buFont typeface="Arial" panose="020B0604020202020204" pitchFamily="34" charset="0"/>
              <a:buNone/>
            </a:pPr>
            <a:r>
              <a:rPr lang="zh-CN" altLang="en-US" sz="2000" b="1">
                <a:sym typeface="+mn-ea"/>
              </a:rPr>
              <a:t>Sinkhorn 算法</a:t>
            </a:r>
            <a:endParaRPr lang="zh-CN" altLang="en-US" sz="2000" b="1">
              <a:sym typeface="+mn-ea"/>
            </a:endParaRPr>
          </a:p>
          <a:p>
            <a:pPr indent="0" fontAlgn="auto">
              <a:lnSpc>
                <a:spcPct val="150000"/>
              </a:lnSpc>
              <a:buFont typeface="Arial" panose="020B0604020202020204" pitchFamily="34" charset="0"/>
              <a:buNone/>
            </a:pPr>
            <a:endParaRPr lang="zh-CN" altLang="en-US" sz="2000">
              <a:sym typeface="+mn-ea"/>
            </a:endParaRPr>
          </a:p>
        </p:txBody>
      </p:sp>
      <p:pic>
        <p:nvPicPr>
          <p:cNvPr id="3" name="图片 2"/>
          <p:cNvPicPr>
            <a:picLocks noChangeAspect="1"/>
          </p:cNvPicPr>
          <p:nvPr/>
        </p:nvPicPr>
        <p:blipFill>
          <a:blip r:embed="rId1"/>
          <a:stretch>
            <a:fillRect/>
          </a:stretch>
        </p:blipFill>
        <p:spPr>
          <a:xfrm>
            <a:off x="6269990" y="1485265"/>
            <a:ext cx="3580765" cy="2512695"/>
          </a:xfrm>
          <a:prstGeom prst="rect">
            <a:avLst/>
          </a:prstGeom>
        </p:spPr>
      </p:pic>
      <p:pic>
        <p:nvPicPr>
          <p:cNvPr id="14" name="图片 13"/>
          <p:cNvPicPr>
            <a:picLocks noChangeAspect="1"/>
          </p:cNvPicPr>
          <p:nvPr/>
        </p:nvPicPr>
        <p:blipFill>
          <a:blip r:embed="rId2"/>
          <a:stretch>
            <a:fillRect/>
          </a:stretch>
        </p:blipFill>
        <p:spPr>
          <a:xfrm>
            <a:off x="560705" y="2660015"/>
            <a:ext cx="5311140" cy="434340"/>
          </a:xfrm>
          <a:prstGeom prst="rect">
            <a:avLst/>
          </a:prstGeom>
        </p:spPr>
      </p:pic>
      <p:pic>
        <p:nvPicPr>
          <p:cNvPr id="15" name="图片 14"/>
          <p:cNvPicPr>
            <a:picLocks noChangeAspect="1"/>
          </p:cNvPicPr>
          <p:nvPr/>
        </p:nvPicPr>
        <p:blipFill>
          <a:blip r:embed="rId3"/>
          <a:stretch>
            <a:fillRect/>
          </a:stretch>
        </p:blipFill>
        <p:spPr>
          <a:xfrm>
            <a:off x="560705" y="3585845"/>
            <a:ext cx="3870960" cy="701040"/>
          </a:xfrm>
          <a:prstGeom prst="rect">
            <a:avLst/>
          </a:prstGeom>
        </p:spPr>
      </p:pic>
      <p:pic>
        <p:nvPicPr>
          <p:cNvPr id="16" name="图片 15"/>
          <p:cNvPicPr>
            <a:picLocks noChangeAspect="1"/>
          </p:cNvPicPr>
          <p:nvPr/>
        </p:nvPicPr>
        <p:blipFill>
          <a:blip r:embed="rId4"/>
          <a:stretch>
            <a:fillRect/>
          </a:stretch>
        </p:blipFill>
        <p:spPr>
          <a:xfrm>
            <a:off x="560705" y="4699000"/>
            <a:ext cx="1988820" cy="571500"/>
          </a:xfrm>
          <a:prstGeom prst="rect">
            <a:avLst/>
          </a:prstGeom>
        </p:spPr>
      </p:pic>
      <p:pic>
        <p:nvPicPr>
          <p:cNvPr id="17" name="图片 16"/>
          <p:cNvPicPr>
            <a:picLocks noChangeAspect="1"/>
          </p:cNvPicPr>
          <p:nvPr/>
        </p:nvPicPr>
        <p:blipFill>
          <a:blip r:embed="rId5"/>
          <a:stretch>
            <a:fillRect/>
          </a:stretch>
        </p:blipFill>
        <p:spPr>
          <a:xfrm>
            <a:off x="6188075" y="4370070"/>
            <a:ext cx="4572000" cy="548640"/>
          </a:xfrm>
          <a:prstGeom prst="rect">
            <a:avLst/>
          </a:prstGeom>
        </p:spPr>
      </p:pic>
      <p:pic>
        <p:nvPicPr>
          <p:cNvPr id="18" name="图片 17"/>
          <p:cNvPicPr>
            <a:picLocks noChangeAspect="1"/>
          </p:cNvPicPr>
          <p:nvPr/>
        </p:nvPicPr>
        <p:blipFill>
          <a:blip r:embed="rId6"/>
          <a:stretch>
            <a:fillRect/>
          </a:stretch>
        </p:blipFill>
        <p:spPr>
          <a:xfrm>
            <a:off x="6269990" y="4918710"/>
            <a:ext cx="2788920" cy="601980"/>
          </a:xfrm>
          <a:prstGeom prst="rect">
            <a:avLst/>
          </a:prstGeom>
        </p:spPr>
      </p:pic>
      <p:pic>
        <p:nvPicPr>
          <p:cNvPr id="19" name="图片 18"/>
          <p:cNvPicPr>
            <a:picLocks noChangeAspect="1"/>
          </p:cNvPicPr>
          <p:nvPr/>
        </p:nvPicPr>
        <p:blipFill>
          <a:blip r:embed="rId7"/>
          <a:stretch>
            <a:fillRect/>
          </a:stretch>
        </p:blipFill>
        <p:spPr>
          <a:xfrm>
            <a:off x="6269990" y="5888355"/>
            <a:ext cx="2788920" cy="701040"/>
          </a:xfrm>
          <a:prstGeom prst="rect">
            <a:avLst/>
          </a:prstGeom>
        </p:spPr>
      </p:pic>
      <p:sp>
        <p:nvSpPr>
          <p:cNvPr id="9" name="文本框 8"/>
          <p:cNvSpPr txBox="1"/>
          <p:nvPr/>
        </p:nvSpPr>
        <p:spPr>
          <a:xfrm>
            <a:off x="560705" y="2291715"/>
            <a:ext cx="4699000" cy="368300"/>
          </a:xfrm>
          <a:prstGeom prst="rect">
            <a:avLst/>
          </a:prstGeom>
          <a:noFill/>
        </p:spPr>
        <p:txBody>
          <a:bodyPr wrap="square" rtlCol="0">
            <a:spAutoFit/>
          </a:bodyPr>
          <a:p>
            <a:r>
              <a:rPr lang="zh-CN" altLang="en-US"/>
              <a:t>使用拉格朗日乘子法寻找最优条件</a:t>
            </a:r>
            <a:endParaRPr lang="zh-CN" altLang="en-US"/>
          </a:p>
        </p:txBody>
      </p:sp>
      <p:sp>
        <p:nvSpPr>
          <p:cNvPr id="10" name="文本框 9"/>
          <p:cNvSpPr txBox="1"/>
          <p:nvPr/>
        </p:nvSpPr>
        <p:spPr>
          <a:xfrm>
            <a:off x="560705" y="3217545"/>
            <a:ext cx="4699000" cy="368300"/>
          </a:xfrm>
          <a:prstGeom prst="rect">
            <a:avLst/>
          </a:prstGeom>
          <a:noFill/>
        </p:spPr>
        <p:txBody>
          <a:bodyPr wrap="square" rtlCol="0">
            <a:spAutoFit/>
          </a:bodyPr>
          <a:p>
            <a:r>
              <a:rPr lang="zh-CN" altLang="en-US"/>
              <a:t>考虑一阶优化条件</a:t>
            </a:r>
            <a:endParaRPr lang="zh-CN" altLang="en-US"/>
          </a:p>
        </p:txBody>
      </p:sp>
      <p:sp>
        <p:nvSpPr>
          <p:cNvPr id="11" name="文本框 10"/>
          <p:cNvSpPr txBox="1"/>
          <p:nvPr/>
        </p:nvSpPr>
        <p:spPr>
          <a:xfrm>
            <a:off x="560705" y="4370070"/>
            <a:ext cx="2540000" cy="368300"/>
          </a:xfrm>
          <a:prstGeom prst="rect">
            <a:avLst/>
          </a:prstGeom>
          <a:noFill/>
        </p:spPr>
        <p:txBody>
          <a:bodyPr wrap="square" rtlCol="0" anchor="t">
            <a:spAutoFit/>
          </a:bodyPr>
          <a:p>
            <a:r>
              <a:rPr lang="zh-CN" altLang="en-US"/>
              <a:t>得到</a:t>
            </a:r>
            <a:endParaRPr lang="zh-CN" altLang="en-US"/>
          </a:p>
        </p:txBody>
      </p:sp>
      <p:sp>
        <p:nvSpPr>
          <p:cNvPr id="20" name="文本框 19"/>
          <p:cNvSpPr txBox="1"/>
          <p:nvPr/>
        </p:nvSpPr>
        <p:spPr>
          <a:xfrm>
            <a:off x="560705" y="5410835"/>
            <a:ext cx="4588510" cy="645160"/>
          </a:xfrm>
          <a:prstGeom prst="rect">
            <a:avLst/>
          </a:prstGeom>
          <a:noFill/>
        </p:spPr>
        <p:txBody>
          <a:bodyPr wrap="square" rtlCol="0" anchor="t">
            <a:spAutoFit/>
          </a:bodyPr>
          <a:p>
            <a:endParaRPr lang="zh-CN" altLang="en-US"/>
          </a:p>
          <a:p>
            <a:r>
              <a:rPr lang="zh-CN" altLang="en-US"/>
              <a:t>用矩阵和向量表示</a:t>
            </a:r>
            <a:endParaRPr lang="zh-CN" altLang="en-US"/>
          </a:p>
        </p:txBody>
      </p:sp>
      <p:pic>
        <p:nvPicPr>
          <p:cNvPr id="21" name="图片 20"/>
          <p:cNvPicPr>
            <a:picLocks noChangeAspect="1"/>
          </p:cNvPicPr>
          <p:nvPr/>
        </p:nvPicPr>
        <p:blipFill>
          <a:blip r:embed="rId8"/>
          <a:stretch>
            <a:fillRect/>
          </a:stretch>
        </p:blipFill>
        <p:spPr>
          <a:xfrm>
            <a:off x="725805" y="5373370"/>
            <a:ext cx="695325" cy="247650"/>
          </a:xfrm>
          <a:prstGeom prst="rect">
            <a:avLst/>
          </a:prstGeom>
        </p:spPr>
      </p:pic>
      <p:pic>
        <p:nvPicPr>
          <p:cNvPr id="101" name="图片 100"/>
          <p:cNvPicPr/>
          <p:nvPr/>
        </p:nvPicPr>
        <p:blipFill>
          <a:blip r:embed="rId9">
            <a:extLst>
              <a:ext uri="{96DAC541-7B7A-43D3-8B79-37D633B846F1}">
                <asvg:svgBlip xmlns:asvg="http://schemas.microsoft.com/office/drawing/2016/SVG/main" r:embed="rId10"/>
              </a:ext>
            </a:extLst>
          </a:blip>
          <a:stretch>
            <a:fillRect/>
          </a:stretch>
        </p:blipFill>
        <p:spPr>
          <a:xfrm>
            <a:off x="1664335" y="5336540"/>
            <a:ext cx="762000" cy="253365"/>
          </a:xfrm>
          <a:prstGeom prst="rect">
            <a:avLst/>
          </a:prstGeom>
          <a:noFill/>
        </p:spPr>
      </p:pic>
      <p:pic>
        <p:nvPicPr>
          <p:cNvPr id="102" name="图片 101"/>
          <p:cNvPicPr/>
          <p:nvPr/>
        </p:nvPicPr>
        <p:blipFill>
          <a:blip r:embed="rId11">
            <a:extLst>
              <a:ext uri="{96DAC541-7B7A-43D3-8B79-37D633B846F1}">
                <asvg:svgBlip xmlns:asvg="http://schemas.microsoft.com/office/drawing/2016/SVG/main" r:embed="rId12"/>
              </a:ext>
            </a:extLst>
          </a:blip>
          <a:stretch>
            <a:fillRect/>
          </a:stretch>
        </p:blipFill>
        <p:spPr>
          <a:xfrm>
            <a:off x="2669540" y="5336540"/>
            <a:ext cx="697865" cy="284480"/>
          </a:xfrm>
          <a:prstGeom prst="rect">
            <a:avLst/>
          </a:prstGeom>
          <a:noFill/>
        </p:spPr>
      </p:pic>
      <p:pic>
        <p:nvPicPr>
          <p:cNvPr id="23" name="图片 22"/>
          <p:cNvPicPr>
            <a:picLocks noChangeAspect="1"/>
          </p:cNvPicPr>
          <p:nvPr/>
        </p:nvPicPr>
        <p:blipFill>
          <a:blip r:embed="rId13"/>
          <a:stretch>
            <a:fillRect/>
          </a:stretch>
        </p:blipFill>
        <p:spPr>
          <a:xfrm>
            <a:off x="666115" y="6055995"/>
            <a:ext cx="2004060" cy="533400"/>
          </a:xfrm>
          <a:prstGeom prst="rect">
            <a:avLst/>
          </a:prstGeom>
        </p:spPr>
      </p:pic>
      <p:sp>
        <p:nvSpPr>
          <p:cNvPr id="24" name="文本框 23"/>
          <p:cNvSpPr txBox="1"/>
          <p:nvPr/>
        </p:nvSpPr>
        <p:spPr>
          <a:xfrm>
            <a:off x="6269990" y="3999865"/>
            <a:ext cx="4699000" cy="368300"/>
          </a:xfrm>
          <a:prstGeom prst="rect">
            <a:avLst/>
          </a:prstGeom>
          <a:noFill/>
        </p:spPr>
        <p:txBody>
          <a:bodyPr wrap="square" rtlCol="0">
            <a:spAutoFit/>
          </a:bodyPr>
          <a:p>
            <a:r>
              <a:rPr lang="zh-CN" altLang="en-US"/>
              <a:t>根据已知</a:t>
            </a:r>
            <a:r>
              <a:rPr lang="zh-CN" altLang="en-US"/>
              <a:t>条件</a:t>
            </a:r>
            <a:endParaRPr lang="zh-CN" altLang="en-US"/>
          </a:p>
        </p:txBody>
      </p:sp>
      <p:sp>
        <p:nvSpPr>
          <p:cNvPr id="25" name="文本框 24"/>
          <p:cNvSpPr txBox="1"/>
          <p:nvPr/>
        </p:nvSpPr>
        <p:spPr>
          <a:xfrm>
            <a:off x="6269990" y="5565775"/>
            <a:ext cx="4699000" cy="368300"/>
          </a:xfrm>
          <a:prstGeom prst="rect">
            <a:avLst/>
          </a:prstGeom>
          <a:noFill/>
        </p:spPr>
        <p:txBody>
          <a:bodyPr wrap="square" rtlCol="0">
            <a:spAutoFit/>
          </a:bodyPr>
          <a:p>
            <a:r>
              <a:rPr lang="zh-CN" altLang="en-US"/>
              <a:t>迭代计算，得到</a:t>
            </a:r>
            <a:r>
              <a:rPr lang="en-US" altLang="zh-CN"/>
              <a:t> u </a:t>
            </a:r>
            <a:r>
              <a:rPr lang="zh-CN" altLang="en-US"/>
              <a:t>和</a:t>
            </a:r>
            <a:r>
              <a:rPr lang="en-US" altLang="zh-CN"/>
              <a:t> v</a:t>
            </a:r>
            <a:r>
              <a:rPr lang="zh-CN" altLang="en-US"/>
              <a:t>，从而得到传输矩阵</a:t>
            </a:r>
            <a:r>
              <a:rPr lang="en-US" altLang="zh-CN"/>
              <a:t> </a:t>
            </a:r>
            <a:r>
              <a:rPr lang="en-US" altLang="zh-CN"/>
              <a:t>P</a:t>
            </a:r>
            <a:endParaRPr lang="en-US" altLang="zh-CN"/>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560705" y="452120"/>
            <a:ext cx="11182350" cy="1014730"/>
          </a:xfrm>
          <a:prstGeom prst="rect">
            <a:avLst/>
          </a:prstGeom>
          <a:noFill/>
        </p:spPr>
        <p:txBody>
          <a:bodyPr wrap="square" rtlCol="0">
            <a:spAutoFit/>
          </a:bodyPr>
          <a:p>
            <a:pPr fontAlgn="auto">
              <a:lnSpc>
                <a:spcPct val="150000"/>
              </a:lnSpc>
            </a:pPr>
            <a:r>
              <a:rPr lang="zh-CN" altLang="en-US" sz="2000"/>
              <a:t>Differentiable Ranks and Sorting using Optimal Transport</a:t>
            </a:r>
            <a:endParaRPr lang="zh-CN" altLang="en-US" sz="2000"/>
          </a:p>
          <a:p>
            <a:pPr fontAlgn="auto">
              <a:lnSpc>
                <a:spcPct val="150000"/>
              </a:lnSpc>
            </a:pPr>
            <a:r>
              <a:rPr lang="zh-CN" altLang="en-US" sz="2000"/>
              <a:t>基于</a:t>
            </a:r>
            <a:r>
              <a:rPr lang="zh-CN" altLang="en-US" sz="2000"/>
              <a:t>最优运输的可微排序</a:t>
            </a:r>
            <a:endParaRPr lang="zh-CN" altLang="en-US" sz="2000"/>
          </a:p>
        </p:txBody>
      </p:sp>
      <p:sp>
        <p:nvSpPr>
          <p:cNvPr id="7" name="灯片编号占位符 6"/>
          <p:cNvSpPr>
            <a:spLocks noGrp="1"/>
          </p:cNvSpPr>
          <p:nvPr>
            <p:ph type="sldNum" sz="quarter" idx="12"/>
          </p:nvPr>
        </p:nvSpPr>
        <p:spPr/>
        <p:txBody>
          <a:bodyPr/>
          <a:p>
            <a:fld id="{565CE74E-AB26-4998-AD42-012C4C1AD076}" type="slidenum">
              <a:rPr lang="zh-CN" altLang="en-US" smtClean="0"/>
            </a:fld>
            <a:endParaRPr lang="zh-CN" altLang="en-US"/>
          </a:p>
        </p:txBody>
      </p:sp>
      <p:sp>
        <p:nvSpPr>
          <p:cNvPr id="8" name="文本框 7"/>
          <p:cNvSpPr txBox="1"/>
          <p:nvPr/>
        </p:nvSpPr>
        <p:spPr>
          <a:xfrm>
            <a:off x="560705" y="1645285"/>
            <a:ext cx="4496435" cy="1014730"/>
          </a:xfrm>
          <a:prstGeom prst="rect">
            <a:avLst/>
          </a:prstGeom>
          <a:noFill/>
        </p:spPr>
        <p:txBody>
          <a:bodyPr wrap="square" rtlCol="0">
            <a:spAutoFit/>
          </a:bodyPr>
          <a:p>
            <a:pPr indent="0" fontAlgn="auto">
              <a:lnSpc>
                <a:spcPct val="150000"/>
              </a:lnSpc>
              <a:buFont typeface="Arial" panose="020B0604020202020204" pitchFamily="34" charset="0"/>
              <a:buNone/>
            </a:pPr>
            <a:r>
              <a:rPr lang="en-US" altLang="zh-CN" sz="2000" b="1">
                <a:sym typeface="+mn-ea"/>
              </a:rPr>
              <a:t>Rank</a:t>
            </a:r>
            <a:r>
              <a:rPr lang="en-US" altLang="zh-CN" sz="2000" b="1">
                <a:sym typeface="+mn-ea"/>
              </a:rPr>
              <a:t>ing and Sorting </a:t>
            </a:r>
            <a:r>
              <a:rPr lang="zh-CN" altLang="en-US" sz="2000" b="1">
                <a:sym typeface="+mn-ea"/>
              </a:rPr>
              <a:t>排序</a:t>
            </a:r>
            <a:r>
              <a:rPr lang="zh-CN" altLang="en-US" sz="2000" b="1">
                <a:sym typeface="+mn-ea"/>
              </a:rPr>
              <a:t>问题</a:t>
            </a:r>
            <a:endParaRPr lang="zh-CN" altLang="en-US" sz="2000" b="1">
              <a:sym typeface="+mn-ea"/>
            </a:endParaRPr>
          </a:p>
          <a:p>
            <a:pPr marL="342900" indent="-342900" fontAlgn="auto">
              <a:lnSpc>
                <a:spcPct val="150000"/>
              </a:lnSpc>
              <a:buFont typeface="Arial" panose="020B0604020202020204" pitchFamily="34" charset="0"/>
              <a:buChar char="•"/>
            </a:pPr>
            <a:endParaRPr lang="zh-CN" altLang="en-US" sz="2000">
              <a:sym typeface="+mn-ea"/>
            </a:endParaRPr>
          </a:p>
        </p:txBody>
      </p:sp>
      <p:pic>
        <p:nvPicPr>
          <p:cNvPr id="2" name="图片 1"/>
          <p:cNvPicPr>
            <a:picLocks noChangeAspect="1"/>
          </p:cNvPicPr>
          <p:nvPr/>
        </p:nvPicPr>
        <p:blipFill>
          <a:blip r:embed="rId1"/>
          <a:stretch>
            <a:fillRect/>
          </a:stretch>
        </p:blipFill>
        <p:spPr>
          <a:xfrm>
            <a:off x="560705" y="2494280"/>
            <a:ext cx="3412490" cy="140589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560705" y="452120"/>
            <a:ext cx="11182350" cy="1014730"/>
          </a:xfrm>
          <a:prstGeom prst="rect">
            <a:avLst/>
          </a:prstGeom>
          <a:noFill/>
        </p:spPr>
        <p:txBody>
          <a:bodyPr wrap="square" rtlCol="0">
            <a:spAutoFit/>
          </a:bodyPr>
          <a:p>
            <a:pPr fontAlgn="auto">
              <a:lnSpc>
                <a:spcPct val="150000"/>
              </a:lnSpc>
            </a:pPr>
            <a:r>
              <a:rPr lang="zh-CN" altLang="en-US" sz="2000"/>
              <a:t>Differentiable Ranks and Sorting using Optimal Transport</a:t>
            </a:r>
            <a:endParaRPr lang="zh-CN" altLang="en-US" sz="2000"/>
          </a:p>
          <a:p>
            <a:pPr fontAlgn="auto">
              <a:lnSpc>
                <a:spcPct val="150000"/>
              </a:lnSpc>
            </a:pPr>
            <a:r>
              <a:rPr lang="zh-CN" altLang="en-US" sz="2000"/>
              <a:t>基于</a:t>
            </a:r>
            <a:r>
              <a:rPr lang="zh-CN" altLang="en-US" sz="2000"/>
              <a:t>最优运输的可微排序</a:t>
            </a:r>
            <a:endParaRPr lang="zh-CN" altLang="en-US" sz="2000"/>
          </a:p>
        </p:txBody>
      </p:sp>
      <p:sp>
        <p:nvSpPr>
          <p:cNvPr id="7" name="灯片编号占位符 6"/>
          <p:cNvSpPr>
            <a:spLocks noGrp="1"/>
          </p:cNvSpPr>
          <p:nvPr>
            <p:ph type="sldNum" sz="quarter" idx="12"/>
          </p:nvPr>
        </p:nvSpPr>
        <p:spPr/>
        <p:txBody>
          <a:bodyPr/>
          <a:p>
            <a:fld id="{565CE74E-AB26-4998-AD42-012C4C1AD076}" type="slidenum">
              <a:rPr lang="zh-CN" altLang="en-US" smtClean="0"/>
            </a:fld>
            <a:endParaRPr lang="zh-CN" altLang="en-US"/>
          </a:p>
        </p:txBody>
      </p:sp>
      <p:sp>
        <p:nvSpPr>
          <p:cNvPr id="8" name="文本框 7"/>
          <p:cNvSpPr txBox="1"/>
          <p:nvPr/>
        </p:nvSpPr>
        <p:spPr>
          <a:xfrm>
            <a:off x="560705" y="1645285"/>
            <a:ext cx="4496435" cy="1014730"/>
          </a:xfrm>
          <a:prstGeom prst="rect">
            <a:avLst/>
          </a:prstGeom>
          <a:noFill/>
        </p:spPr>
        <p:txBody>
          <a:bodyPr wrap="square" rtlCol="0">
            <a:spAutoFit/>
          </a:bodyPr>
          <a:p>
            <a:pPr indent="0" fontAlgn="auto">
              <a:lnSpc>
                <a:spcPct val="150000"/>
              </a:lnSpc>
              <a:buFont typeface="Arial" panose="020B0604020202020204" pitchFamily="34" charset="0"/>
              <a:buNone/>
            </a:pPr>
            <a:r>
              <a:rPr lang="zh-CN" altLang="en-US" sz="2000" b="1">
                <a:sym typeface="+mn-ea"/>
              </a:rPr>
              <a:t>排序问题看作最优运输</a:t>
            </a:r>
            <a:r>
              <a:rPr lang="zh-CN" altLang="en-US" sz="2000" b="1">
                <a:sym typeface="+mn-ea"/>
              </a:rPr>
              <a:t>问题</a:t>
            </a:r>
            <a:endParaRPr lang="zh-CN" altLang="en-US" sz="2000" b="1">
              <a:sym typeface="+mn-ea"/>
            </a:endParaRPr>
          </a:p>
          <a:p>
            <a:pPr marL="342900" indent="-342900" fontAlgn="auto">
              <a:lnSpc>
                <a:spcPct val="150000"/>
              </a:lnSpc>
              <a:buFont typeface="Arial" panose="020B0604020202020204" pitchFamily="34" charset="0"/>
              <a:buChar char="•"/>
            </a:pPr>
            <a:endParaRPr lang="zh-CN" altLang="en-US" sz="2000">
              <a:sym typeface="+mn-ea"/>
            </a:endParaRPr>
          </a:p>
        </p:txBody>
      </p:sp>
      <p:pic>
        <p:nvPicPr>
          <p:cNvPr id="2" name="图片 1"/>
          <p:cNvPicPr>
            <a:picLocks noChangeAspect="1"/>
          </p:cNvPicPr>
          <p:nvPr/>
        </p:nvPicPr>
        <p:blipFill>
          <a:blip r:embed="rId1"/>
          <a:stretch>
            <a:fillRect/>
          </a:stretch>
        </p:blipFill>
        <p:spPr>
          <a:xfrm>
            <a:off x="3981450" y="2595880"/>
            <a:ext cx="4229100" cy="323088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560705" y="452120"/>
            <a:ext cx="11182350" cy="1014730"/>
          </a:xfrm>
          <a:prstGeom prst="rect">
            <a:avLst/>
          </a:prstGeom>
          <a:noFill/>
        </p:spPr>
        <p:txBody>
          <a:bodyPr wrap="square" rtlCol="0">
            <a:spAutoFit/>
          </a:bodyPr>
          <a:p>
            <a:pPr fontAlgn="auto">
              <a:lnSpc>
                <a:spcPct val="150000"/>
              </a:lnSpc>
            </a:pPr>
            <a:r>
              <a:rPr lang="zh-CN" altLang="en-US" sz="2000"/>
              <a:t>Differentiable Ranks and Sorting using Optimal Transport</a:t>
            </a:r>
            <a:endParaRPr lang="zh-CN" altLang="en-US" sz="2000"/>
          </a:p>
          <a:p>
            <a:pPr fontAlgn="auto">
              <a:lnSpc>
                <a:spcPct val="150000"/>
              </a:lnSpc>
            </a:pPr>
            <a:r>
              <a:rPr lang="zh-CN" altLang="en-US" sz="2000"/>
              <a:t>基于</a:t>
            </a:r>
            <a:r>
              <a:rPr lang="zh-CN" altLang="en-US" sz="2000"/>
              <a:t>最优运输的可微排序</a:t>
            </a:r>
            <a:endParaRPr lang="zh-CN" altLang="en-US" sz="2000"/>
          </a:p>
        </p:txBody>
      </p:sp>
      <p:sp>
        <p:nvSpPr>
          <p:cNvPr id="7" name="灯片编号占位符 6"/>
          <p:cNvSpPr>
            <a:spLocks noGrp="1"/>
          </p:cNvSpPr>
          <p:nvPr>
            <p:ph type="sldNum" sz="quarter" idx="12"/>
          </p:nvPr>
        </p:nvSpPr>
        <p:spPr/>
        <p:txBody>
          <a:bodyPr/>
          <a:p>
            <a:fld id="{565CE74E-AB26-4998-AD42-012C4C1AD076}" type="slidenum">
              <a:rPr lang="zh-CN" altLang="en-US" smtClean="0"/>
            </a:fld>
            <a:endParaRPr lang="zh-CN" altLang="en-US"/>
          </a:p>
        </p:txBody>
      </p:sp>
      <p:sp>
        <p:nvSpPr>
          <p:cNvPr id="8" name="文本框 7"/>
          <p:cNvSpPr txBox="1"/>
          <p:nvPr/>
        </p:nvSpPr>
        <p:spPr>
          <a:xfrm>
            <a:off x="560705" y="1645285"/>
            <a:ext cx="4496435" cy="1014730"/>
          </a:xfrm>
          <a:prstGeom prst="rect">
            <a:avLst/>
          </a:prstGeom>
          <a:noFill/>
        </p:spPr>
        <p:txBody>
          <a:bodyPr wrap="square" rtlCol="0">
            <a:spAutoFit/>
          </a:bodyPr>
          <a:p>
            <a:pPr indent="0" fontAlgn="auto">
              <a:lnSpc>
                <a:spcPct val="150000"/>
              </a:lnSpc>
              <a:buFont typeface="Arial" panose="020B0604020202020204" pitchFamily="34" charset="0"/>
              <a:buNone/>
            </a:pPr>
            <a:r>
              <a:rPr lang="zh-CN" altLang="en-US" sz="2000" b="1">
                <a:sym typeface="+mn-ea"/>
              </a:rPr>
              <a:t>熵正则化解决不可微的</a:t>
            </a:r>
            <a:r>
              <a:rPr lang="zh-CN" altLang="en-US" sz="2000" b="1">
                <a:sym typeface="+mn-ea"/>
              </a:rPr>
              <a:t>问题</a:t>
            </a:r>
            <a:endParaRPr lang="zh-CN" altLang="en-US" sz="2000" b="1">
              <a:sym typeface="+mn-ea"/>
            </a:endParaRPr>
          </a:p>
          <a:p>
            <a:pPr marL="342900" indent="-342900" fontAlgn="auto">
              <a:lnSpc>
                <a:spcPct val="150000"/>
              </a:lnSpc>
              <a:buFont typeface="Arial" panose="020B0604020202020204" pitchFamily="34" charset="0"/>
              <a:buChar char="•"/>
            </a:pPr>
            <a:endParaRPr lang="zh-CN" altLang="en-US" sz="2000">
              <a:sym typeface="+mn-ea"/>
            </a:endParaRPr>
          </a:p>
        </p:txBody>
      </p:sp>
      <p:pic>
        <p:nvPicPr>
          <p:cNvPr id="5" name="图片 4"/>
          <p:cNvPicPr>
            <a:picLocks noChangeAspect="1"/>
          </p:cNvPicPr>
          <p:nvPr/>
        </p:nvPicPr>
        <p:blipFill>
          <a:blip r:embed="rId1"/>
          <a:stretch>
            <a:fillRect/>
          </a:stretch>
        </p:blipFill>
        <p:spPr>
          <a:xfrm>
            <a:off x="2156460" y="3307080"/>
            <a:ext cx="7879080" cy="2606040"/>
          </a:xfrm>
          <a:prstGeom prst="rect">
            <a:avLst/>
          </a:prstGeom>
        </p:spPr>
      </p:pic>
      <p:pic>
        <p:nvPicPr>
          <p:cNvPr id="2" name="图片 1"/>
          <p:cNvPicPr>
            <a:picLocks noChangeAspect="1"/>
          </p:cNvPicPr>
          <p:nvPr/>
        </p:nvPicPr>
        <p:blipFill>
          <a:blip r:embed="rId2"/>
          <a:stretch>
            <a:fillRect/>
          </a:stretch>
        </p:blipFill>
        <p:spPr>
          <a:xfrm>
            <a:off x="2589530" y="2354580"/>
            <a:ext cx="7012305" cy="80200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560705" y="452120"/>
            <a:ext cx="11182350" cy="1014730"/>
          </a:xfrm>
          <a:prstGeom prst="rect">
            <a:avLst/>
          </a:prstGeom>
          <a:noFill/>
        </p:spPr>
        <p:txBody>
          <a:bodyPr wrap="square" rtlCol="0">
            <a:spAutoFit/>
          </a:bodyPr>
          <a:p>
            <a:pPr fontAlgn="auto">
              <a:lnSpc>
                <a:spcPct val="150000"/>
              </a:lnSpc>
            </a:pPr>
            <a:r>
              <a:rPr lang="zh-CN" altLang="en-US" sz="2000"/>
              <a:t>Differentiable Ranks and Sorting using Optimal Transport</a:t>
            </a:r>
            <a:endParaRPr lang="zh-CN" altLang="en-US" sz="2000"/>
          </a:p>
          <a:p>
            <a:pPr fontAlgn="auto">
              <a:lnSpc>
                <a:spcPct val="150000"/>
              </a:lnSpc>
            </a:pPr>
            <a:r>
              <a:rPr lang="zh-CN" altLang="en-US" sz="2000"/>
              <a:t>基于</a:t>
            </a:r>
            <a:r>
              <a:rPr lang="zh-CN" altLang="en-US" sz="2000"/>
              <a:t>最优运输的可微排序</a:t>
            </a:r>
            <a:endParaRPr lang="zh-CN" altLang="en-US" sz="2000"/>
          </a:p>
        </p:txBody>
      </p:sp>
      <p:sp>
        <p:nvSpPr>
          <p:cNvPr id="7" name="灯片编号占位符 6"/>
          <p:cNvSpPr>
            <a:spLocks noGrp="1"/>
          </p:cNvSpPr>
          <p:nvPr>
            <p:ph type="sldNum" sz="quarter" idx="12"/>
          </p:nvPr>
        </p:nvSpPr>
        <p:spPr/>
        <p:txBody>
          <a:bodyPr/>
          <a:p>
            <a:fld id="{565CE74E-AB26-4998-AD42-012C4C1AD076}" type="slidenum">
              <a:rPr lang="zh-CN" altLang="en-US" smtClean="0"/>
            </a:fld>
            <a:endParaRPr lang="zh-CN" altLang="en-US"/>
          </a:p>
        </p:txBody>
      </p:sp>
      <p:sp>
        <p:nvSpPr>
          <p:cNvPr id="8" name="文本框 7"/>
          <p:cNvSpPr txBox="1"/>
          <p:nvPr/>
        </p:nvSpPr>
        <p:spPr>
          <a:xfrm>
            <a:off x="560705" y="1645285"/>
            <a:ext cx="4496435" cy="1014730"/>
          </a:xfrm>
          <a:prstGeom prst="rect">
            <a:avLst/>
          </a:prstGeom>
          <a:noFill/>
        </p:spPr>
        <p:txBody>
          <a:bodyPr wrap="square" rtlCol="0">
            <a:spAutoFit/>
          </a:bodyPr>
          <a:p>
            <a:pPr indent="0" fontAlgn="auto">
              <a:lnSpc>
                <a:spcPct val="150000"/>
              </a:lnSpc>
              <a:buFont typeface="Arial" panose="020B0604020202020204" pitchFamily="34" charset="0"/>
              <a:buNone/>
            </a:pPr>
            <a:r>
              <a:rPr lang="zh-CN" altLang="en-US" sz="2000" b="1">
                <a:sym typeface="+mn-ea"/>
              </a:rPr>
              <a:t>Sinkhorn Ranks/Sorts</a:t>
            </a:r>
            <a:r>
              <a:rPr lang="en-US" altLang="zh-CN" sz="2000" b="1">
                <a:sym typeface="+mn-ea"/>
              </a:rPr>
              <a:t> </a:t>
            </a:r>
            <a:r>
              <a:rPr lang="zh-CN" altLang="en-US" sz="2000" b="1">
                <a:sym typeface="+mn-ea"/>
              </a:rPr>
              <a:t>算法</a:t>
            </a:r>
            <a:endParaRPr lang="zh-CN" altLang="en-US" sz="2000" b="1">
              <a:sym typeface="+mn-ea"/>
            </a:endParaRPr>
          </a:p>
          <a:p>
            <a:pPr marL="342900" indent="-342900" fontAlgn="auto">
              <a:lnSpc>
                <a:spcPct val="150000"/>
              </a:lnSpc>
              <a:buFont typeface="Arial" panose="020B0604020202020204" pitchFamily="34" charset="0"/>
              <a:buChar char="•"/>
            </a:pPr>
            <a:endParaRPr lang="zh-CN" altLang="en-US" sz="2000">
              <a:sym typeface="+mn-ea"/>
            </a:endParaRPr>
          </a:p>
        </p:txBody>
      </p:sp>
      <p:pic>
        <p:nvPicPr>
          <p:cNvPr id="2" name="图片 1"/>
          <p:cNvPicPr>
            <a:picLocks noChangeAspect="1"/>
          </p:cNvPicPr>
          <p:nvPr/>
        </p:nvPicPr>
        <p:blipFill>
          <a:blip r:embed="rId1"/>
          <a:stretch>
            <a:fillRect/>
          </a:stretch>
        </p:blipFill>
        <p:spPr>
          <a:xfrm>
            <a:off x="3345180" y="2311400"/>
            <a:ext cx="5501640" cy="32004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560705" y="1645285"/>
            <a:ext cx="10217785" cy="1014730"/>
          </a:xfrm>
          <a:prstGeom prst="rect">
            <a:avLst/>
          </a:prstGeom>
          <a:noFill/>
        </p:spPr>
        <p:txBody>
          <a:bodyPr wrap="square" rtlCol="0">
            <a:spAutoFit/>
          </a:bodyPr>
          <a:p>
            <a:pPr fontAlgn="auto">
              <a:lnSpc>
                <a:spcPct val="150000"/>
              </a:lnSpc>
            </a:pPr>
            <a:r>
              <a:rPr lang="zh-CN" altLang="en-US" sz="2000" b="1">
                <a:sym typeface="+mn-ea"/>
              </a:rPr>
              <a:t>Trajectory-guided Control Prediction</a:t>
            </a:r>
            <a:r>
              <a:rPr lang="zh-CN" altLang="en-US" sz="2000" b="1">
                <a:sym typeface="+mn-ea"/>
              </a:rPr>
              <a:t> (TCP) 模型</a:t>
            </a:r>
            <a:endParaRPr lang="zh-CN" altLang="en-US" sz="2000" b="1">
              <a:sym typeface="+mn-ea"/>
            </a:endParaRPr>
          </a:p>
          <a:p>
            <a:pPr marL="285750" indent="-285750" fontAlgn="auto">
              <a:lnSpc>
                <a:spcPct val="150000"/>
              </a:lnSpc>
              <a:buFont typeface="Arial" panose="020B0604020202020204" pitchFamily="34" charset="0"/>
              <a:buChar char="•"/>
            </a:pPr>
            <a:r>
              <a:rPr lang="zh-CN" altLang="en-US" sz="2000">
                <a:sym typeface="+mn-ea"/>
              </a:rPr>
              <a:t>结合轨迹规划预测和直接预测控制两种方法</a:t>
            </a:r>
            <a:endParaRPr lang="zh-CN" altLang="en-US" sz="2000">
              <a:sym typeface="+mn-ea"/>
            </a:endParaRPr>
          </a:p>
        </p:txBody>
      </p:sp>
      <p:sp>
        <p:nvSpPr>
          <p:cNvPr id="2" name="灯片编号占位符 1"/>
          <p:cNvSpPr>
            <a:spLocks noGrp="1"/>
          </p:cNvSpPr>
          <p:nvPr>
            <p:ph type="sldNum" sz="quarter" idx="12"/>
          </p:nvPr>
        </p:nvSpPr>
        <p:spPr/>
        <p:txBody>
          <a:bodyPr/>
          <a:p>
            <a:fld id="{565CE74E-AB26-4998-AD42-012C4C1AD076}" type="slidenum">
              <a:rPr lang="zh-CN" altLang="en-US" smtClean="0"/>
            </a:fld>
            <a:endParaRPr lang="zh-CN" altLang="en-US"/>
          </a:p>
        </p:txBody>
      </p:sp>
      <p:sp>
        <p:nvSpPr>
          <p:cNvPr id="3" name="文本框 2"/>
          <p:cNvSpPr txBox="1"/>
          <p:nvPr/>
        </p:nvSpPr>
        <p:spPr>
          <a:xfrm>
            <a:off x="560705" y="3373755"/>
            <a:ext cx="11182350" cy="1476375"/>
          </a:xfrm>
          <a:prstGeom prst="rect">
            <a:avLst/>
          </a:prstGeom>
          <a:noFill/>
        </p:spPr>
        <p:txBody>
          <a:bodyPr wrap="square" rtlCol="0">
            <a:spAutoFit/>
          </a:bodyPr>
          <a:p>
            <a:pPr fontAlgn="auto">
              <a:lnSpc>
                <a:spcPct val="150000"/>
              </a:lnSpc>
            </a:pPr>
            <a:r>
              <a:rPr lang="zh-CN" altLang="en-US" sz="2000" b="1">
                <a:sym typeface="+mn-ea"/>
              </a:rPr>
              <a:t>问题定义</a:t>
            </a:r>
            <a:endParaRPr lang="zh-CN" altLang="en-US" sz="2000" b="1">
              <a:sym typeface="+mn-ea"/>
            </a:endParaRPr>
          </a:p>
          <a:p>
            <a:pPr marL="342900" indent="-342900" fontAlgn="auto">
              <a:lnSpc>
                <a:spcPct val="150000"/>
              </a:lnSpc>
              <a:buFont typeface="Arial" panose="020B0604020202020204" pitchFamily="34" charset="0"/>
              <a:buChar char="•"/>
            </a:pPr>
            <a:r>
              <a:rPr lang="zh-CN" altLang="en-US" sz="2000">
                <a:sym typeface="+mn-ea"/>
              </a:rPr>
              <a:t>输入：传感器信号</a:t>
            </a:r>
            <a:r>
              <a:rPr lang="en-US" altLang="zh-CN" sz="2000">
                <a:sym typeface="+mn-ea"/>
              </a:rPr>
              <a:t> i</a:t>
            </a:r>
            <a:r>
              <a:rPr lang="zh-CN" altLang="en-US" sz="2000">
                <a:sym typeface="+mn-ea"/>
              </a:rPr>
              <a:t>（图像）、车辆速度</a:t>
            </a:r>
            <a:r>
              <a:rPr lang="en-US" altLang="zh-CN" sz="2000">
                <a:sym typeface="+mn-ea"/>
              </a:rPr>
              <a:t> v </a:t>
            </a:r>
            <a:r>
              <a:rPr lang="zh-CN" altLang="en-US" sz="2000">
                <a:sym typeface="+mn-ea"/>
              </a:rPr>
              <a:t>、</a:t>
            </a:r>
            <a:r>
              <a:rPr lang="en-US" altLang="zh-CN" sz="2000">
                <a:sym typeface="+mn-ea"/>
              </a:rPr>
              <a:t> </a:t>
            </a:r>
            <a:r>
              <a:rPr lang="zh-CN" altLang="en-US" sz="2000">
                <a:sym typeface="+mn-ea"/>
              </a:rPr>
              <a:t>导航信息</a:t>
            </a:r>
            <a:r>
              <a:rPr lang="en-US" altLang="zh-CN" sz="2000">
                <a:sym typeface="+mn-ea"/>
              </a:rPr>
              <a:t> </a:t>
            </a:r>
            <a:r>
              <a:rPr lang="en-US" altLang="zh-CN" sz="2000">
                <a:sym typeface="+mn-ea"/>
              </a:rPr>
              <a:t>g</a:t>
            </a:r>
            <a:endParaRPr lang="en-US" altLang="zh-CN" sz="2000">
              <a:sym typeface="+mn-ea"/>
            </a:endParaRPr>
          </a:p>
          <a:p>
            <a:pPr marL="342900" indent="-342900" fontAlgn="auto">
              <a:lnSpc>
                <a:spcPct val="150000"/>
              </a:lnSpc>
              <a:buFont typeface="Arial" panose="020B0604020202020204" pitchFamily="34" charset="0"/>
              <a:buChar char="•"/>
            </a:pPr>
            <a:r>
              <a:rPr lang="zh-CN" altLang="en-US" sz="2000">
                <a:sym typeface="+mn-ea"/>
              </a:rPr>
              <a:t>输出：控制信号</a:t>
            </a:r>
            <a:r>
              <a:rPr lang="en-US" altLang="zh-CN" sz="2000">
                <a:sym typeface="+mn-ea"/>
              </a:rPr>
              <a:t> a</a:t>
            </a:r>
            <a:r>
              <a:rPr lang="zh-CN" altLang="en-US" sz="2000">
                <a:sym typeface="+mn-ea"/>
              </a:rPr>
              <a:t>，</a:t>
            </a:r>
            <a:r>
              <a:rPr lang="zh-CN" altLang="en-US" sz="2000">
                <a:sym typeface="+mn-ea"/>
              </a:rPr>
              <a:t>包括纵向的油门控制信息号[0, 1]，纵向制动信号[0, 1]，横向方向信号[0, 1]</a:t>
            </a:r>
            <a:endParaRPr lang="zh-CN" altLang="en-US" sz="2000">
              <a:sym typeface="+mn-ea"/>
            </a:endParaRPr>
          </a:p>
        </p:txBody>
      </p:sp>
      <p:sp>
        <p:nvSpPr>
          <p:cNvPr id="7" name="文本框 6"/>
          <p:cNvSpPr txBox="1"/>
          <p:nvPr/>
        </p:nvSpPr>
        <p:spPr>
          <a:xfrm>
            <a:off x="560705" y="452120"/>
            <a:ext cx="11182350" cy="860425"/>
          </a:xfrm>
          <a:prstGeom prst="rect">
            <a:avLst/>
          </a:prstGeom>
          <a:noFill/>
        </p:spPr>
        <p:txBody>
          <a:bodyPr wrap="square" rtlCol="0">
            <a:spAutoFit/>
          </a:bodyPr>
          <a:p>
            <a:pPr fontAlgn="auto">
              <a:lnSpc>
                <a:spcPct val="100000"/>
              </a:lnSpc>
            </a:pPr>
            <a:r>
              <a:rPr lang="zh-CN" altLang="en-US" sz="2000"/>
              <a:t>Trajectory-guided Control Prediction for End-to-end Autonomous Driving:</a:t>
            </a:r>
            <a:r>
              <a:rPr lang="en-US" altLang="zh-CN" sz="2000"/>
              <a:t> </a:t>
            </a:r>
            <a:r>
              <a:rPr lang="zh-CN" altLang="en-US" sz="2000"/>
              <a:t>A Simple yet Strong Baseline</a:t>
            </a:r>
            <a:endParaRPr lang="zh-CN" altLang="en-US" sz="2000"/>
          </a:p>
          <a:p>
            <a:pPr fontAlgn="auto">
              <a:lnSpc>
                <a:spcPct val="150000"/>
              </a:lnSpc>
            </a:pPr>
            <a:r>
              <a:rPr lang="zh-CN" altLang="en-US" sz="2000"/>
              <a:t>轨迹引导的动作预测端到端自动驾驶</a:t>
            </a:r>
            <a:endParaRPr lang="zh-CN" altLang="en-US" sz="20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560705" y="452120"/>
            <a:ext cx="11182350" cy="1014730"/>
          </a:xfrm>
          <a:prstGeom prst="rect">
            <a:avLst/>
          </a:prstGeom>
          <a:noFill/>
        </p:spPr>
        <p:txBody>
          <a:bodyPr wrap="square" rtlCol="0">
            <a:spAutoFit/>
          </a:bodyPr>
          <a:p>
            <a:pPr fontAlgn="auto">
              <a:lnSpc>
                <a:spcPct val="150000"/>
              </a:lnSpc>
            </a:pPr>
            <a:r>
              <a:rPr lang="zh-CN" altLang="en-US" sz="2000"/>
              <a:t>Differentiable Ranks and Sorting using Optimal Transport</a:t>
            </a:r>
            <a:endParaRPr lang="zh-CN" altLang="en-US" sz="2000"/>
          </a:p>
          <a:p>
            <a:pPr fontAlgn="auto">
              <a:lnSpc>
                <a:spcPct val="150000"/>
              </a:lnSpc>
            </a:pPr>
            <a:r>
              <a:rPr lang="zh-CN" altLang="en-US" sz="2000"/>
              <a:t>基于</a:t>
            </a:r>
            <a:r>
              <a:rPr lang="zh-CN" altLang="en-US" sz="2000"/>
              <a:t>最优运输的可微排序</a:t>
            </a:r>
            <a:endParaRPr lang="zh-CN" altLang="en-US" sz="2000"/>
          </a:p>
        </p:txBody>
      </p:sp>
      <p:sp>
        <p:nvSpPr>
          <p:cNvPr id="7" name="灯片编号占位符 6"/>
          <p:cNvSpPr>
            <a:spLocks noGrp="1"/>
          </p:cNvSpPr>
          <p:nvPr>
            <p:ph type="sldNum" sz="quarter" idx="12"/>
          </p:nvPr>
        </p:nvSpPr>
        <p:spPr/>
        <p:txBody>
          <a:bodyPr/>
          <a:p>
            <a:fld id="{565CE74E-AB26-4998-AD42-012C4C1AD076}" type="slidenum">
              <a:rPr lang="zh-CN" altLang="en-US" smtClean="0"/>
            </a:fld>
            <a:endParaRPr lang="zh-CN" altLang="en-US"/>
          </a:p>
        </p:txBody>
      </p:sp>
      <p:sp>
        <p:nvSpPr>
          <p:cNvPr id="8" name="文本框 7"/>
          <p:cNvSpPr txBox="1"/>
          <p:nvPr/>
        </p:nvSpPr>
        <p:spPr>
          <a:xfrm>
            <a:off x="560705" y="1645285"/>
            <a:ext cx="4496435" cy="1014730"/>
          </a:xfrm>
          <a:prstGeom prst="rect">
            <a:avLst/>
          </a:prstGeom>
          <a:noFill/>
        </p:spPr>
        <p:txBody>
          <a:bodyPr wrap="square" rtlCol="0">
            <a:spAutoFit/>
          </a:bodyPr>
          <a:p>
            <a:pPr indent="0" fontAlgn="auto">
              <a:lnSpc>
                <a:spcPct val="150000"/>
              </a:lnSpc>
              <a:buFont typeface="Arial" panose="020B0604020202020204" pitchFamily="34" charset="0"/>
              <a:buNone/>
            </a:pPr>
            <a:r>
              <a:rPr lang="zh-CN" altLang="en-US" sz="2000" b="1">
                <a:sym typeface="+mn-ea"/>
              </a:rPr>
              <a:t>Sinkhorn Ranks/Sorts</a:t>
            </a:r>
            <a:r>
              <a:rPr lang="en-US" altLang="zh-CN" sz="2000" b="1">
                <a:sym typeface="+mn-ea"/>
              </a:rPr>
              <a:t> </a:t>
            </a:r>
            <a:r>
              <a:rPr lang="zh-CN" altLang="en-US" sz="2000" b="1">
                <a:sym typeface="+mn-ea"/>
              </a:rPr>
              <a:t>算法</a:t>
            </a:r>
            <a:endParaRPr lang="zh-CN" altLang="en-US" sz="2000" b="1">
              <a:sym typeface="+mn-ea"/>
            </a:endParaRPr>
          </a:p>
          <a:p>
            <a:pPr marL="342900" indent="-342900" fontAlgn="auto">
              <a:lnSpc>
                <a:spcPct val="150000"/>
              </a:lnSpc>
              <a:buFont typeface="Arial" panose="020B0604020202020204" pitchFamily="34" charset="0"/>
              <a:buChar char="•"/>
            </a:pPr>
            <a:endParaRPr lang="zh-CN" altLang="en-US" sz="2000">
              <a:sym typeface="+mn-ea"/>
            </a:endParaRPr>
          </a:p>
        </p:txBody>
      </p:sp>
      <p:pic>
        <p:nvPicPr>
          <p:cNvPr id="2" name="图片 1"/>
          <p:cNvPicPr>
            <a:picLocks noChangeAspect="1"/>
          </p:cNvPicPr>
          <p:nvPr/>
        </p:nvPicPr>
        <p:blipFill>
          <a:blip r:embed="rId1"/>
          <a:stretch>
            <a:fillRect/>
          </a:stretch>
        </p:blipFill>
        <p:spPr>
          <a:xfrm>
            <a:off x="3345180" y="2311400"/>
            <a:ext cx="5501640" cy="3200400"/>
          </a:xfrm>
          <a:prstGeom prst="rect">
            <a:avLst/>
          </a:prstGeom>
        </p:spPr>
      </p:pic>
      <p:sp>
        <p:nvSpPr>
          <p:cNvPr id="5" name="矩形 4"/>
          <p:cNvSpPr/>
          <p:nvPr/>
        </p:nvSpPr>
        <p:spPr>
          <a:xfrm>
            <a:off x="3229610" y="2660015"/>
            <a:ext cx="5617210" cy="614045"/>
          </a:xfrm>
          <a:prstGeom prst="rect">
            <a:avLst/>
          </a:prstGeom>
          <a:noFill/>
          <a:ln w="28575" cmpd="sng">
            <a:solidFill>
              <a:srgbClr val="FF0000"/>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560705" y="452120"/>
            <a:ext cx="11182350" cy="1014730"/>
          </a:xfrm>
          <a:prstGeom prst="rect">
            <a:avLst/>
          </a:prstGeom>
          <a:noFill/>
        </p:spPr>
        <p:txBody>
          <a:bodyPr wrap="square" rtlCol="0">
            <a:spAutoFit/>
          </a:bodyPr>
          <a:p>
            <a:pPr fontAlgn="auto">
              <a:lnSpc>
                <a:spcPct val="150000"/>
              </a:lnSpc>
            </a:pPr>
            <a:r>
              <a:rPr lang="zh-CN" altLang="en-US" sz="2000"/>
              <a:t>Differentiable Ranks and Sorting using Optimal Transport</a:t>
            </a:r>
            <a:endParaRPr lang="zh-CN" altLang="en-US" sz="2000"/>
          </a:p>
          <a:p>
            <a:pPr fontAlgn="auto">
              <a:lnSpc>
                <a:spcPct val="150000"/>
              </a:lnSpc>
            </a:pPr>
            <a:r>
              <a:rPr lang="zh-CN" altLang="en-US" sz="2000"/>
              <a:t>基于</a:t>
            </a:r>
            <a:r>
              <a:rPr lang="zh-CN" altLang="en-US" sz="2000"/>
              <a:t>最优运输的可微排序</a:t>
            </a:r>
            <a:endParaRPr lang="zh-CN" altLang="en-US" sz="2000"/>
          </a:p>
        </p:txBody>
      </p:sp>
      <p:sp>
        <p:nvSpPr>
          <p:cNvPr id="7" name="灯片编号占位符 6"/>
          <p:cNvSpPr>
            <a:spLocks noGrp="1"/>
          </p:cNvSpPr>
          <p:nvPr>
            <p:ph type="sldNum" sz="quarter" idx="12"/>
          </p:nvPr>
        </p:nvSpPr>
        <p:spPr/>
        <p:txBody>
          <a:bodyPr/>
          <a:p>
            <a:fld id="{565CE74E-AB26-4998-AD42-012C4C1AD076}" type="slidenum">
              <a:rPr lang="zh-CN" altLang="en-US" smtClean="0"/>
            </a:fld>
            <a:endParaRPr lang="zh-CN" altLang="en-US"/>
          </a:p>
        </p:txBody>
      </p:sp>
      <p:sp>
        <p:nvSpPr>
          <p:cNvPr id="8" name="文本框 7"/>
          <p:cNvSpPr txBox="1"/>
          <p:nvPr/>
        </p:nvSpPr>
        <p:spPr>
          <a:xfrm>
            <a:off x="560705" y="1645285"/>
            <a:ext cx="4496435" cy="1014730"/>
          </a:xfrm>
          <a:prstGeom prst="rect">
            <a:avLst/>
          </a:prstGeom>
          <a:noFill/>
        </p:spPr>
        <p:txBody>
          <a:bodyPr wrap="square" rtlCol="0">
            <a:spAutoFit/>
          </a:bodyPr>
          <a:p>
            <a:pPr indent="0" fontAlgn="auto">
              <a:lnSpc>
                <a:spcPct val="150000"/>
              </a:lnSpc>
              <a:buFont typeface="Arial" panose="020B0604020202020204" pitchFamily="34" charset="0"/>
              <a:buNone/>
            </a:pPr>
            <a:r>
              <a:rPr lang="zh-CN" altLang="en-US" sz="2000" b="1">
                <a:sym typeface="+mn-ea"/>
              </a:rPr>
              <a:t>Sinkhorn Ranks/Sorts</a:t>
            </a:r>
            <a:r>
              <a:rPr lang="en-US" altLang="zh-CN" sz="2000" b="1">
                <a:sym typeface="+mn-ea"/>
              </a:rPr>
              <a:t> </a:t>
            </a:r>
            <a:r>
              <a:rPr lang="zh-CN" altLang="en-US" sz="2000" b="1">
                <a:sym typeface="+mn-ea"/>
              </a:rPr>
              <a:t>算法</a:t>
            </a:r>
            <a:endParaRPr lang="zh-CN" altLang="en-US" sz="2000" b="1">
              <a:sym typeface="+mn-ea"/>
            </a:endParaRPr>
          </a:p>
          <a:p>
            <a:pPr marL="342900" indent="-342900" fontAlgn="auto">
              <a:lnSpc>
                <a:spcPct val="150000"/>
              </a:lnSpc>
              <a:buFont typeface="Arial" panose="020B0604020202020204" pitchFamily="34" charset="0"/>
              <a:buChar char="•"/>
            </a:pPr>
            <a:endParaRPr lang="zh-CN" altLang="en-US" sz="2000">
              <a:sym typeface="+mn-ea"/>
            </a:endParaRPr>
          </a:p>
        </p:txBody>
      </p:sp>
      <p:pic>
        <p:nvPicPr>
          <p:cNvPr id="2" name="图片 1"/>
          <p:cNvPicPr>
            <a:picLocks noChangeAspect="1"/>
          </p:cNvPicPr>
          <p:nvPr/>
        </p:nvPicPr>
        <p:blipFill>
          <a:blip r:embed="rId1"/>
          <a:stretch>
            <a:fillRect/>
          </a:stretch>
        </p:blipFill>
        <p:spPr>
          <a:xfrm>
            <a:off x="3345180" y="2311400"/>
            <a:ext cx="5501640" cy="3200400"/>
          </a:xfrm>
          <a:prstGeom prst="rect">
            <a:avLst/>
          </a:prstGeom>
        </p:spPr>
      </p:pic>
      <p:sp>
        <p:nvSpPr>
          <p:cNvPr id="5" name="矩形 4"/>
          <p:cNvSpPr/>
          <p:nvPr/>
        </p:nvSpPr>
        <p:spPr>
          <a:xfrm>
            <a:off x="3229610" y="3379470"/>
            <a:ext cx="5617210" cy="614045"/>
          </a:xfrm>
          <a:prstGeom prst="rect">
            <a:avLst/>
          </a:prstGeom>
          <a:noFill/>
          <a:ln w="28575" cmpd="sng">
            <a:solidFill>
              <a:srgbClr val="FF0000"/>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560705" y="452120"/>
            <a:ext cx="11182350" cy="1014730"/>
          </a:xfrm>
          <a:prstGeom prst="rect">
            <a:avLst/>
          </a:prstGeom>
          <a:noFill/>
        </p:spPr>
        <p:txBody>
          <a:bodyPr wrap="square" rtlCol="0">
            <a:spAutoFit/>
          </a:bodyPr>
          <a:p>
            <a:pPr fontAlgn="auto">
              <a:lnSpc>
                <a:spcPct val="150000"/>
              </a:lnSpc>
            </a:pPr>
            <a:r>
              <a:rPr lang="zh-CN" altLang="en-US" sz="2000"/>
              <a:t>Differentiable Ranks and Sorting using Optimal Transport</a:t>
            </a:r>
            <a:endParaRPr lang="zh-CN" altLang="en-US" sz="2000"/>
          </a:p>
          <a:p>
            <a:pPr fontAlgn="auto">
              <a:lnSpc>
                <a:spcPct val="150000"/>
              </a:lnSpc>
            </a:pPr>
            <a:r>
              <a:rPr lang="zh-CN" altLang="en-US" sz="2000"/>
              <a:t>基于</a:t>
            </a:r>
            <a:r>
              <a:rPr lang="zh-CN" altLang="en-US" sz="2000"/>
              <a:t>最优运输的可微排序</a:t>
            </a:r>
            <a:endParaRPr lang="zh-CN" altLang="en-US" sz="2000"/>
          </a:p>
        </p:txBody>
      </p:sp>
      <p:sp>
        <p:nvSpPr>
          <p:cNvPr id="7" name="灯片编号占位符 6"/>
          <p:cNvSpPr>
            <a:spLocks noGrp="1"/>
          </p:cNvSpPr>
          <p:nvPr>
            <p:ph type="sldNum" sz="quarter" idx="12"/>
          </p:nvPr>
        </p:nvSpPr>
        <p:spPr/>
        <p:txBody>
          <a:bodyPr/>
          <a:p>
            <a:fld id="{565CE74E-AB26-4998-AD42-012C4C1AD076}" type="slidenum">
              <a:rPr lang="zh-CN" altLang="en-US" smtClean="0"/>
            </a:fld>
            <a:endParaRPr lang="zh-CN" altLang="en-US"/>
          </a:p>
        </p:txBody>
      </p:sp>
      <p:sp>
        <p:nvSpPr>
          <p:cNvPr id="8" name="文本框 7"/>
          <p:cNvSpPr txBox="1"/>
          <p:nvPr/>
        </p:nvSpPr>
        <p:spPr>
          <a:xfrm>
            <a:off x="560705" y="1645285"/>
            <a:ext cx="4496435" cy="1014730"/>
          </a:xfrm>
          <a:prstGeom prst="rect">
            <a:avLst/>
          </a:prstGeom>
          <a:noFill/>
        </p:spPr>
        <p:txBody>
          <a:bodyPr wrap="square" rtlCol="0">
            <a:spAutoFit/>
          </a:bodyPr>
          <a:p>
            <a:pPr indent="0" fontAlgn="auto">
              <a:lnSpc>
                <a:spcPct val="150000"/>
              </a:lnSpc>
              <a:buFont typeface="Arial" panose="020B0604020202020204" pitchFamily="34" charset="0"/>
              <a:buNone/>
            </a:pPr>
            <a:r>
              <a:rPr lang="zh-CN" altLang="en-US" sz="2000" b="1">
                <a:sym typeface="+mn-ea"/>
              </a:rPr>
              <a:t>Sinkhorn Ranks/Sorts</a:t>
            </a:r>
            <a:r>
              <a:rPr lang="en-US" altLang="zh-CN" sz="2000" b="1">
                <a:sym typeface="+mn-ea"/>
              </a:rPr>
              <a:t> </a:t>
            </a:r>
            <a:r>
              <a:rPr lang="zh-CN" altLang="en-US" sz="2000" b="1">
                <a:sym typeface="+mn-ea"/>
              </a:rPr>
              <a:t>算法</a:t>
            </a:r>
            <a:endParaRPr lang="zh-CN" altLang="en-US" sz="2000" b="1">
              <a:sym typeface="+mn-ea"/>
            </a:endParaRPr>
          </a:p>
          <a:p>
            <a:pPr marL="342900" indent="-342900" fontAlgn="auto">
              <a:lnSpc>
                <a:spcPct val="150000"/>
              </a:lnSpc>
              <a:buFont typeface="Arial" panose="020B0604020202020204" pitchFamily="34" charset="0"/>
              <a:buChar char="•"/>
            </a:pPr>
            <a:endParaRPr lang="zh-CN" altLang="en-US" sz="2000">
              <a:sym typeface="+mn-ea"/>
            </a:endParaRPr>
          </a:p>
        </p:txBody>
      </p:sp>
      <p:pic>
        <p:nvPicPr>
          <p:cNvPr id="2" name="图片 1"/>
          <p:cNvPicPr>
            <a:picLocks noChangeAspect="1"/>
          </p:cNvPicPr>
          <p:nvPr/>
        </p:nvPicPr>
        <p:blipFill>
          <a:blip r:embed="rId1"/>
          <a:stretch>
            <a:fillRect/>
          </a:stretch>
        </p:blipFill>
        <p:spPr>
          <a:xfrm>
            <a:off x="3345180" y="2311400"/>
            <a:ext cx="5501640" cy="3200400"/>
          </a:xfrm>
          <a:prstGeom prst="rect">
            <a:avLst/>
          </a:prstGeom>
        </p:spPr>
      </p:pic>
      <p:sp>
        <p:nvSpPr>
          <p:cNvPr id="5" name="矩形 4"/>
          <p:cNvSpPr/>
          <p:nvPr/>
        </p:nvSpPr>
        <p:spPr>
          <a:xfrm>
            <a:off x="5419725" y="4253230"/>
            <a:ext cx="2019935" cy="395605"/>
          </a:xfrm>
          <a:prstGeom prst="rect">
            <a:avLst/>
          </a:prstGeom>
          <a:noFill/>
          <a:ln w="28575" cmpd="sng">
            <a:solidFill>
              <a:srgbClr val="FF0000"/>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矩形 2"/>
          <p:cNvSpPr/>
          <p:nvPr/>
        </p:nvSpPr>
        <p:spPr>
          <a:xfrm>
            <a:off x="5419725" y="4648835"/>
            <a:ext cx="2019935" cy="395605"/>
          </a:xfrm>
          <a:prstGeom prst="rect">
            <a:avLst/>
          </a:prstGeom>
          <a:noFill/>
          <a:ln w="28575" cmpd="sng">
            <a:solidFill>
              <a:srgbClr val="FF0000"/>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560705" y="452120"/>
            <a:ext cx="11182350" cy="1014730"/>
          </a:xfrm>
          <a:prstGeom prst="rect">
            <a:avLst/>
          </a:prstGeom>
          <a:noFill/>
        </p:spPr>
        <p:txBody>
          <a:bodyPr wrap="square" rtlCol="0">
            <a:spAutoFit/>
          </a:bodyPr>
          <a:p>
            <a:pPr fontAlgn="auto">
              <a:lnSpc>
                <a:spcPct val="150000"/>
              </a:lnSpc>
            </a:pPr>
            <a:r>
              <a:rPr lang="zh-CN" altLang="en-US" sz="2000"/>
              <a:t>Differentiable Ranks and Sorting using Optimal Transport</a:t>
            </a:r>
            <a:endParaRPr lang="zh-CN" altLang="en-US" sz="2000"/>
          </a:p>
          <a:p>
            <a:pPr fontAlgn="auto">
              <a:lnSpc>
                <a:spcPct val="150000"/>
              </a:lnSpc>
            </a:pPr>
            <a:r>
              <a:rPr lang="zh-CN" altLang="en-US" sz="2000"/>
              <a:t>基于</a:t>
            </a:r>
            <a:r>
              <a:rPr lang="zh-CN" altLang="en-US" sz="2000"/>
              <a:t>最优运输的可微排序</a:t>
            </a:r>
            <a:endParaRPr lang="zh-CN" altLang="en-US" sz="2000"/>
          </a:p>
        </p:txBody>
      </p:sp>
      <p:sp>
        <p:nvSpPr>
          <p:cNvPr id="7" name="灯片编号占位符 6"/>
          <p:cNvSpPr>
            <a:spLocks noGrp="1"/>
          </p:cNvSpPr>
          <p:nvPr>
            <p:ph type="sldNum" sz="quarter" idx="12"/>
          </p:nvPr>
        </p:nvSpPr>
        <p:spPr/>
        <p:txBody>
          <a:bodyPr/>
          <a:p>
            <a:fld id="{565CE74E-AB26-4998-AD42-012C4C1AD076}" type="slidenum">
              <a:rPr lang="zh-CN" altLang="en-US" smtClean="0"/>
            </a:fld>
            <a:endParaRPr lang="zh-CN" altLang="en-US"/>
          </a:p>
        </p:txBody>
      </p:sp>
      <p:pic>
        <p:nvPicPr>
          <p:cNvPr id="3" name="图片 2"/>
          <p:cNvPicPr>
            <a:picLocks noChangeAspect="1"/>
          </p:cNvPicPr>
          <p:nvPr/>
        </p:nvPicPr>
        <p:blipFill>
          <a:blip r:embed="rId1"/>
          <a:stretch>
            <a:fillRect/>
          </a:stretch>
        </p:blipFill>
        <p:spPr>
          <a:xfrm>
            <a:off x="6653530" y="896620"/>
            <a:ext cx="3580765" cy="2512695"/>
          </a:xfrm>
          <a:prstGeom prst="rect">
            <a:avLst/>
          </a:prstGeom>
        </p:spPr>
      </p:pic>
      <p:pic>
        <p:nvPicPr>
          <p:cNvPr id="5" name="图片 4"/>
          <p:cNvPicPr>
            <a:picLocks noChangeAspect="1"/>
          </p:cNvPicPr>
          <p:nvPr/>
        </p:nvPicPr>
        <p:blipFill>
          <a:blip r:embed="rId2"/>
          <a:stretch>
            <a:fillRect/>
          </a:stretch>
        </p:blipFill>
        <p:spPr>
          <a:xfrm>
            <a:off x="5692775" y="3521075"/>
            <a:ext cx="5501640" cy="3200400"/>
          </a:xfrm>
          <a:prstGeom prst="rect">
            <a:avLst/>
          </a:prstGeom>
        </p:spPr>
      </p:pic>
      <p:sp>
        <p:nvSpPr>
          <p:cNvPr id="9" name="文本框 8"/>
          <p:cNvSpPr txBox="1"/>
          <p:nvPr/>
        </p:nvSpPr>
        <p:spPr>
          <a:xfrm>
            <a:off x="560705" y="1645285"/>
            <a:ext cx="5964555" cy="3784600"/>
          </a:xfrm>
          <a:prstGeom prst="rect">
            <a:avLst/>
          </a:prstGeom>
          <a:noFill/>
        </p:spPr>
        <p:txBody>
          <a:bodyPr wrap="square" rtlCol="0">
            <a:spAutoFit/>
          </a:bodyPr>
          <a:p>
            <a:pPr indent="0" fontAlgn="auto">
              <a:lnSpc>
                <a:spcPct val="150000"/>
              </a:lnSpc>
              <a:buFont typeface="Arial" panose="020B0604020202020204" pitchFamily="34" charset="0"/>
              <a:buNone/>
            </a:pPr>
            <a:r>
              <a:rPr lang="zh-CN" altLang="en-US" sz="2000" b="1">
                <a:sym typeface="+mn-ea"/>
              </a:rPr>
              <a:t>总结</a:t>
            </a:r>
            <a:endParaRPr lang="zh-CN" altLang="en-US" sz="2000" b="1">
              <a:sym typeface="+mn-ea"/>
            </a:endParaRPr>
          </a:p>
          <a:p>
            <a:pPr marL="342900" indent="-342900" fontAlgn="auto">
              <a:lnSpc>
                <a:spcPct val="150000"/>
              </a:lnSpc>
              <a:buFont typeface="Arial" panose="020B0604020202020204" pitchFamily="34" charset="0"/>
              <a:buChar char="•"/>
            </a:pPr>
            <a:r>
              <a:rPr lang="zh-CN" altLang="en-US" sz="2000">
                <a:sym typeface="+mn-ea"/>
              </a:rPr>
              <a:t>排序问题在机器学习中应用广泛</a:t>
            </a:r>
            <a:endParaRPr lang="zh-CN" altLang="en-US" sz="2000">
              <a:sym typeface="+mn-ea"/>
            </a:endParaRPr>
          </a:p>
          <a:p>
            <a:pPr marL="342900" indent="-342900" fontAlgn="auto">
              <a:lnSpc>
                <a:spcPct val="150000"/>
              </a:lnSpc>
              <a:buFont typeface="Arial" panose="020B0604020202020204" pitchFamily="34" charset="0"/>
              <a:buChar char="•"/>
            </a:pPr>
            <a:r>
              <a:rPr lang="zh-CN" altLang="en-US" sz="2000">
                <a:sym typeface="+mn-ea"/>
              </a:rPr>
              <a:t>排序算法不可微，无法直接应用在端到端的</a:t>
            </a:r>
            <a:r>
              <a:rPr lang="zh-CN" altLang="en-US" sz="2000">
                <a:sym typeface="+mn-ea"/>
              </a:rPr>
              <a:t>训练</a:t>
            </a:r>
            <a:endParaRPr lang="zh-CN" altLang="en-US" sz="2000">
              <a:sym typeface="+mn-ea"/>
            </a:endParaRPr>
          </a:p>
          <a:p>
            <a:pPr marL="342900" indent="-342900" fontAlgn="auto">
              <a:lnSpc>
                <a:spcPct val="150000"/>
              </a:lnSpc>
              <a:buFont typeface="Arial" panose="020B0604020202020204" pitchFamily="34" charset="0"/>
              <a:buChar char="•"/>
            </a:pPr>
            <a:r>
              <a:rPr lang="zh-CN" altLang="en-US" sz="2000">
                <a:sym typeface="+mn-ea"/>
              </a:rPr>
              <a:t>将排序问题用最优运输</a:t>
            </a:r>
            <a:r>
              <a:rPr lang="zh-CN" altLang="en-US" sz="2000">
                <a:sym typeface="+mn-ea"/>
              </a:rPr>
              <a:t>表示</a:t>
            </a:r>
            <a:endParaRPr lang="zh-CN" altLang="en-US" sz="2000">
              <a:sym typeface="+mn-ea"/>
            </a:endParaRPr>
          </a:p>
          <a:p>
            <a:pPr marL="342900" indent="-342900" fontAlgn="auto">
              <a:lnSpc>
                <a:spcPct val="150000"/>
              </a:lnSpc>
              <a:buFont typeface="Arial" panose="020B0604020202020204" pitchFamily="34" charset="0"/>
              <a:buChar char="•"/>
            </a:pPr>
            <a:r>
              <a:rPr lang="zh-CN" altLang="en-US" sz="2000">
                <a:sym typeface="+mn-ea"/>
              </a:rPr>
              <a:t>利用熵正则化使最优运输</a:t>
            </a:r>
            <a:r>
              <a:rPr lang="zh-CN" altLang="en-US" sz="2000">
                <a:sym typeface="+mn-ea"/>
              </a:rPr>
              <a:t>可微</a:t>
            </a:r>
            <a:endParaRPr lang="zh-CN" altLang="en-US" sz="2000">
              <a:sym typeface="+mn-ea"/>
            </a:endParaRPr>
          </a:p>
          <a:p>
            <a:pPr marL="342900" indent="-342900" fontAlgn="auto">
              <a:lnSpc>
                <a:spcPct val="150000"/>
              </a:lnSpc>
              <a:buFont typeface="Arial" panose="020B0604020202020204" pitchFamily="34" charset="0"/>
              <a:buChar char="•"/>
            </a:pPr>
            <a:r>
              <a:rPr lang="zh-CN" altLang="en-US" sz="2000">
                <a:sym typeface="+mn-ea"/>
              </a:rPr>
              <a:t>借助</a:t>
            </a:r>
            <a:r>
              <a:rPr lang="en-US" altLang="zh-CN" sz="2000">
                <a:sym typeface="+mn-ea"/>
              </a:rPr>
              <a:t> Sinkhorn </a:t>
            </a:r>
            <a:r>
              <a:rPr lang="zh-CN" altLang="en-US" sz="2000">
                <a:sym typeface="+mn-ea"/>
              </a:rPr>
              <a:t>算法</a:t>
            </a:r>
            <a:r>
              <a:rPr lang="zh-CN" altLang="en-US" sz="2000">
                <a:sym typeface="+mn-ea"/>
              </a:rPr>
              <a:t>求解</a:t>
            </a:r>
            <a:endParaRPr lang="zh-CN" altLang="en-US" sz="2000">
              <a:sym typeface="+mn-ea"/>
            </a:endParaRPr>
          </a:p>
          <a:p>
            <a:pPr marL="342900" indent="-342900" fontAlgn="auto">
              <a:lnSpc>
                <a:spcPct val="150000"/>
              </a:lnSpc>
              <a:buFont typeface="Arial" panose="020B0604020202020204" pitchFamily="34" charset="0"/>
              <a:buChar char="•"/>
            </a:pPr>
            <a:r>
              <a:rPr lang="zh-CN" altLang="en-US" sz="2000">
                <a:sym typeface="+mn-ea"/>
              </a:rPr>
              <a:t>实现可微的</a:t>
            </a:r>
            <a:r>
              <a:rPr lang="zh-CN" altLang="en-US" sz="2000">
                <a:sym typeface="+mn-ea"/>
              </a:rPr>
              <a:t>排序</a:t>
            </a:r>
            <a:endParaRPr lang="zh-CN" altLang="en-US" sz="2000">
              <a:sym typeface="+mn-ea"/>
            </a:endParaRPr>
          </a:p>
          <a:p>
            <a:pPr indent="0" fontAlgn="auto">
              <a:lnSpc>
                <a:spcPct val="150000"/>
              </a:lnSpc>
              <a:buFont typeface="Arial" panose="020B0604020202020204" pitchFamily="34" charset="0"/>
              <a:buNone/>
            </a:pPr>
            <a:endParaRPr lang="zh-CN" altLang="en-US" sz="2000">
              <a:sym typeface="+mn-e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560705" y="452120"/>
            <a:ext cx="11182350" cy="1014730"/>
          </a:xfrm>
          <a:prstGeom prst="rect">
            <a:avLst/>
          </a:prstGeom>
          <a:noFill/>
        </p:spPr>
        <p:txBody>
          <a:bodyPr wrap="square" rtlCol="0">
            <a:spAutoFit/>
          </a:bodyPr>
          <a:p>
            <a:pPr fontAlgn="auto">
              <a:lnSpc>
                <a:spcPct val="150000"/>
              </a:lnSpc>
            </a:pPr>
            <a:r>
              <a:rPr lang="en-US" altLang="zh-CN" sz="2000"/>
              <a:t>Differentiable</a:t>
            </a:r>
            <a:r>
              <a:rPr lang="zh-CN" altLang="en-US" sz="2000"/>
              <a:t> T</a:t>
            </a:r>
            <a:r>
              <a:rPr lang="en-US" altLang="zh-CN" sz="2000"/>
              <a:t>op</a:t>
            </a:r>
            <a:r>
              <a:rPr lang="zh-CN" altLang="en-US" sz="2000"/>
              <a:t>-k </a:t>
            </a:r>
            <a:r>
              <a:rPr lang="en-US" altLang="zh-CN" sz="2000"/>
              <a:t>Classification</a:t>
            </a:r>
            <a:r>
              <a:rPr lang="zh-CN" altLang="en-US" sz="2000"/>
              <a:t> </a:t>
            </a:r>
            <a:r>
              <a:rPr lang="en-US" altLang="zh-CN" sz="2000"/>
              <a:t>Learning</a:t>
            </a:r>
            <a:endParaRPr lang="zh-CN" altLang="en-US" sz="2000"/>
          </a:p>
          <a:p>
            <a:pPr fontAlgn="auto">
              <a:lnSpc>
                <a:spcPct val="150000"/>
              </a:lnSpc>
            </a:pPr>
            <a:r>
              <a:rPr lang="zh-CN" altLang="en-US" sz="2000"/>
              <a:t>可微</a:t>
            </a:r>
            <a:r>
              <a:rPr lang="en-US" altLang="zh-CN" sz="2000"/>
              <a:t> T</a:t>
            </a:r>
            <a:r>
              <a:rPr lang="zh-CN" altLang="en-US" sz="2000"/>
              <a:t>op-k</a:t>
            </a:r>
            <a:r>
              <a:rPr lang="en-US" altLang="zh-CN" sz="2000"/>
              <a:t> </a:t>
            </a:r>
            <a:r>
              <a:rPr lang="zh-CN" altLang="en-US" sz="2000"/>
              <a:t>分类学习</a:t>
            </a:r>
            <a:endParaRPr lang="zh-CN" altLang="en-US" sz="2000"/>
          </a:p>
        </p:txBody>
      </p:sp>
      <p:sp>
        <p:nvSpPr>
          <p:cNvPr id="7" name="灯片编号占位符 6"/>
          <p:cNvSpPr>
            <a:spLocks noGrp="1"/>
          </p:cNvSpPr>
          <p:nvPr>
            <p:ph type="sldNum" sz="quarter" idx="12"/>
          </p:nvPr>
        </p:nvSpPr>
        <p:spPr/>
        <p:txBody>
          <a:bodyPr/>
          <a:p>
            <a:fld id="{565CE74E-AB26-4998-AD42-012C4C1AD076}" type="slidenum">
              <a:rPr lang="zh-CN" altLang="en-US" smtClean="0"/>
            </a:fld>
            <a:endParaRPr lang="zh-CN"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560705" y="452120"/>
            <a:ext cx="11182350" cy="1014730"/>
          </a:xfrm>
          <a:prstGeom prst="rect">
            <a:avLst/>
          </a:prstGeom>
          <a:noFill/>
        </p:spPr>
        <p:txBody>
          <a:bodyPr wrap="square" rtlCol="0">
            <a:spAutoFit/>
          </a:bodyPr>
          <a:p>
            <a:pPr fontAlgn="auto">
              <a:lnSpc>
                <a:spcPct val="150000"/>
              </a:lnSpc>
            </a:pPr>
            <a:r>
              <a:rPr lang="en-US" altLang="zh-CN" sz="2000"/>
              <a:t>Differentiable</a:t>
            </a:r>
            <a:r>
              <a:rPr lang="zh-CN" altLang="en-US" sz="2000"/>
              <a:t> T</a:t>
            </a:r>
            <a:r>
              <a:rPr lang="en-US" altLang="zh-CN" sz="2000"/>
              <a:t>op</a:t>
            </a:r>
            <a:r>
              <a:rPr lang="zh-CN" altLang="en-US" sz="2000"/>
              <a:t>-k </a:t>
            </a:r>
            <a:r>
              <a:rPr lang="en-US" altLang="zh-CN" sz="2000"/>
              <a:t>Classification</a:t>
            </a:r>
            <a:r>
              <a:rPr lang="zh-CN" altLang="en-US" sz="2000"/>
              <a:t> </a:t>
            </a:r>
            <a:r>
              <a:rPr lang="en-US" altLang="zh-CN" sz="2000"/>
              <a:t>Learning</a:t>
            </a:r>
            <a:endParaRPr lang="zh-CN" altLang="en-US" sz="2000"/>
          </a:p>
          <a:p>
            <a:pPr fontAlgn="auto">
              <a:lnSpc>
                <a:spcPct val="150000"/>
              </a:lnSpc>
            </a:pPr>
            <a:r>
              <a:rPr lang="zh-CN" altLang="en-US" sz="2000"/>
              <a:t>可微</a:t>
            </a:r>
            <a:r>
              <a:rPr lang="en-US" altLang="zh-CN" sz="2000"/>
              <a:t> T</a:t>
            </a:r>
            <a:r>
              <a:rPr lang="zh-CN" altLang="en-US" sz="2000"/>
              <a:t>op-k</a:t>
            </a:r>
            <a:r>
              <a:rPr lang="en-US" altLang="zh-CN" sz="2000"/>
              <a:t> </a:t>
            </a:r>
            <a:r>
              <a:rPr lang="zh-CN" altLang="en-US" sz="2000"/>
              <a:t>分类学习</a:t>
            </a:r>
            <a:endParaRPr lang="zh-CN" altLang="en-US" sz="2000"/>
          </a:p>
        </p:txBody>
      </p:sp>
      <p:sp>
        <p:nvSpPr>
          <p:cNvPr id="7" name="灯片编号占位符 6"/>
          <p:cNvSpPr>
            <a:spLocks noGrp="1"/>
          </p:cNvSpPr>
          <p:nvPr>
            <p:ph type="sldNum" sz="quarter" idx="12"/>
          </p:nvPr>
        </p:nvSpPr>
        <p:spPr/>
        <p:txBody>
          <a:bodyPr/>
          <a:p>
            <a:fld id="{565CE74E-AB26-4998-AD42-012C4C1AD076}" type="slidenum">
              <a:rPr lang="zh-CN" altLang="en-US" smtClean="0"/>
            </a:fld>
            <a:endParaRPr lang="zh-CN" altLang="en-US"/>
          </a:p>
        </p:txBody>
      </p:sp>
      <p:sp>
        <p:nvSpPr>
          <p:cNvPr id="8" name="文本框 7"/>
          <p:cNvSpPr txBox="1"/>
          <p:nvPr/>
        </p:nvSpPr>
        <p:spPr>
          <a:xfrm>
            <a:off x="560705" y="1645285"/>
            <a:ext cx="6472555" cy="1014730"/>
          </a:xfrm>
          <a:prstGeom prst="rect">
            <a:avLst/>
          </a:prstGeom>
          <a:noFill/>
        </p:spPr>
        <p:txBody>
          <a:bodyPr wrap="square" rtlCol="0">
            <a:spAutoFit/>
          </a:bodyPr>
          <a:p>
            <a:pPr indent="0" fontAlgn="auto">
              <a:lnSpc>
                <a:spcPct val="150000"/>
              </a:lnSpc>
              <a:buFont typeface="Arial" panose="020B0604020202020204" pitchFamily="34" charset="0"/>
              <a:buNone/>
            </a:pPr>
            <a:r>
              <a:rPr lang="en-US" altLang="zh-CN" sz="2000" b="1">
                <a:sym typeface="+mn-ea"/>
              </a:rPr>
              <a:t>Top-k </a:t>
            </a:r>
            <a:r>
              <a:rPr lang="zh-CN" altLang="en-US" sz="2000" b="1">
                <a:sym typeface="+mn-ea"/>
              </a:rPr>
              <a:t>分类</a:t>
            </a:r>
            <a:endParaRPr lang="zh-CN" altLang="en-US" sz="2000" b="1">
              <a:sym typeface="+mn-ea"/>
            </a:endParaRPr>
          </a:p>
          <a:p>
            <a:pPr marL="342900" indent="-342900" fontAlgn="auto">
              <a:lnSpc>
                <a:spcPct val="150000"/>
              </a:lnSpc>
              <a:buFont typeface="Arial" panose="020B0604020202020204" pitchFamily="34" charset="0"/>
              <a:buChar char="•"/>
            </a:pPr>
            <a:r>
              <a:rPr lang="zh-CN" altLang="en-US" sz="2000">
                <a:sym typeface="+mn-ea"/>
              </a:rPr>
              <a:t>一个算法可以建议</a:t>
            </a:r>
            <a:r>
              <a:rPr lang="en-US" altLang="zh-CN" sz="2000">
                <a:sym typeface="+mn-ea"/>
              </a:rPr>
              <a:t> </a:t>
            </a:r>
            <a:r>
              <a:rPr lang="zh-CN" altLang="en-US" sz="2000">
                <a:sym typeface="+mn-ea"/>
              </a:rPr>
              <a:t>k</a:t>
            </a:r>
            <a:r>
              <a:rPr lang="en-US" altLang="zh-CN" sz="2000">
                <a:sym typeface="+mn-ea"/>
              </a:rPr>
              <a:t> </a:t>
            </a:r>
            <a:r>
              <a:rPr lang="zh-CN" altLang="en-US" sz="2000">
                <a:sym typeface="+mn-ea"/>
              </a:rPr>
              <a:t>类，其中需要</a:t>
            </a:r>
            <a:r>
              <a:rPr lang="zh-CN" altLang="en-US" sz="2000">
                <a:sym typeface="+mn-ea"/>
              </a:rPr>
              <a:t>包含正确的类</a:t>
            </a:r>
            <a:endParaRPr lang="zh-CN" altLang="en-US" sz="2000">
              <a:sym typeface="+mn-ea"/>
            </a:endParaRPr>
          </a:p>
        </p:txBody>
      </p:sp>
      <p:sp>
        <p:nvSpPr>
          <p:cNvPr id="3" name="文本框 2"/>
          <p:cNvSpPr txBox="1"/>
          <p:nvPr/>
        </p:nvSpPr>
        <p:spPr>
          <a:xfrm>
            <a:off x="560705" y="3439795"/>
            <a:ext cx="8667115" cy="1476375"/>
          </a:xfrm>
          <a:prstGeom prst="rect">
            <a:avLst/>
          </a:prstGeom>
          <a:noFill/>
        </p:spPr>
        <p:txBody>
          <a:bodyPr wrap="square" rtlCol="0">
            <a:spAutoFit/>
          </a:bodyPr>
          <a:p>
            <a:pPr indent="0" fontAlgn="auto">
              <a:lnSpc>
                <a:spcPct val="150000"/>
              </a:lnSpc>
              <a:buFont typeface="Arial" panose="020B0604020202020204" pitchFamily="34" charset="0"/>
              <a:buNone/>
            </a:pPr>
            <a:r>
              <a:rPr lang="zh-CN" altLang="en-US" sz="2000" b="1">
                <a:sym typeface="+mn-ea"/>
              </a:rPr>
              <a:t>本文的</a:t>
            </a:r>
            <a:r>
              <a:rPr lang="zh-CN" altLang="en-US" sz="2000" b="1">
                <a:sym typeface="+mn-ea"/>
              </a:rPr>
              <a:t>贡献</a:t>
            </a:r>
            <a:endParaRPr lang="zh-CN" altLang="en-US" sz="2000" b="1">
              <a:sym typeface="+mn-ea"/>
            </a:endParaRPr>
          </a:p>
          <a:p>
            <a:pPr marL="342900" indent="-342900" fontAlgn="auto">
              <a:lnSpc>
                <a:spcPct val="150000"/>
              </a:lnSpc>
              <a:buFont typeface="Arial" panose="020B0604020202020204" pitchFamily="34" charset="0"/>
              <a:buChar char="•"/>
            </a:pPr>
            <a:r>
              <a:rPr lang="zh-CN" altLang="en-US" sz="2000">
                <a:sym typeface="+mn-ea"/>
              </a:rPr>
              <a:t>新的</a:t>
            </a:r>
            <a:r>
              <a:rPr lang="en-US" altLang="zh-CN" sz="2000">
                <a:sym typeface="+mn-ea"/>
              </a:rPr>
              <a:t> </a:t>
            </a:r>
            <a:r>
              <a:rPr lang="en-US" altLang="zh-CN" sz="2000">
                <a:sym typeface="+mn-ea"/>
              </a:rPr>
              <a:t>Top-k </a:t>
            </a:r>
            <a:r>
              <a:rPr lang="zh-CN" altLang="en-US" sz="2000">
                <a:sym typeface="+mn-ea"/>
              </a:rPr>
              <a:t>分类</a:t>
            </a:r>
            <a:endParaRPr lang="zh-CN" altLang="en-US" sz="2000">
              <a:sym typeface="+mn-ea"/>
            </a:endParaRPr>
          </a:p>
          <a:p>
            <a:pPr marL="342900" indent="-342900" fontAlgn="auto">
              <a:lnSpc>
                <a:spcPct val="150000"/>
              </a:lnSpc>
              <a:buFont typeface="Arial" panose="020B0604020202020204" pitchFamily="34" charset="0"/>
              <a:buChar char="•"/>
            </a:pPr>
            <a:r>
              <a:rPr lang="zh-CN" altLang="en-US" sz="2000">
                <a:sym typeface="+mn-ea"/>
              </a:rPr>
              <a:t>基于可微排序的方法，提出了新的可微</a:t>
            </a:r>
            <a:r>
              <a:rPr lang="en-US" altLang="zh-CN" sz="2000">
                <a:sym typeface="+mn-ea"/>
              </a:rPr>
              <a:t> T</a:t>
            </a:r>
            <a:r>
              <a:rPr lang="zh-CN" altLang="en-US" sz="2000">
                <a:sym typeface="+mn-ea"/>
              </a:rPr>
              <a:t>op-k分类损失</a:t>
            </a:r>
            <a:endParaRPr lang="zh-CN" altLang="en-US" sz="2000">
              <a:sym typeface="+mn-e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560705" y="452120"/>
            <a:ext cx="11182350" cy="1014730"/>
          </a:xfrm>
          <a:prstGeom prst="rect">
            <a:avLst/>
          </a:prstGeom>
          <a:noFill/>
        </p:spPr>
        <p:txBody>
          <a:bodyPr wrap="square" rtlCol="0">
            <a:spAutoFit/>
          </a:bodyPr>
          <a:p>
            <a:pPr fontAlgn="auto">
              <a:lnSpc>
                <a:spcPct val="150000"/>
              </a:lnSpc>
            </a:pPr>
            <a:r>
              <a:rPr lang="en-US" altLang="zh-CN" sz="2000"/>
              <a:t>Differentiable</a:t>
            </a:r>
            <a:r>
              <a:rPr lang="zh-CN" altLang="en-US" sz="2000"/>
              <a:t> T</a:t>
            </a:r>
            <a:r>
              <a:rPr lang="en-US" altLang="zh-CN" sz="2000"/>
              <a:t>op</a:t>
            </a:r>
            <a:r>
              <a:rPr lang="zh-CN" altLang="en-US" sz="2000"/>
              <a:t>-k </a:t>
            </a:r>
            <a:r>
              <a:rPr lang="en-US" altLang="zh-CN" sz="2000"/>
              <a:t>Classification</a:t>
            </a:r>
            <a:r>
              <a:rPr lang="zh-CN" altLang="en-US" sz="2000"/>
              <a:t> </a:t>
            </a:r>
            <a:r>
              <a:rPr lang="en-US" altLang="zh-CN" sz="2000"/>
              <a:t>Learning</a:t>
            </a:r>
            <a:endParaRPr lang="zh-CN" altLang="en-US" sz="2000"/>
          </a:p>
          <a:p>
            <a:pPr fontAlgn="auto">
              <a:lnSpc>
                <a:spcPct val="150000"/>
              </a:lnSpc>
            </a:pPr>
            <a:r>
              <a:rPr lang="zh-CN" altLang="en-US" sz="2000"/>
              <a:t>可微</a:t>
            </a:r>
            <a:r>
              <a:rPr lang="en-US" altLang="zh-CN" sz="2000"/>
              <a:t> t</a:t>
            </a:r>
            <a:r>
              <a:rPr lang="zh-CN" altLang="en-US" sz="2000"/>
              <a:t>op-k</a:t>
            </a:r>
            <a:r>
              <a:rPr lang="en-US" altLang="zh-CN" sz="2000"/>
              <a:t> </a:t>
            </a:r>
            <a:r>
              <a:rPr lang="zh-CN" altLang="en-US" sz="2000"/>
              <a:t>分类学习</a:t>
            </a:r>
            <a:endParaRPr lang="zh-CN" altLang="en-US" sz="2000"/>
          </a:p>
        </p:txBody>
      </p:sp>
      <p:sp>
        <p:nvSpPr>
          <p:cNvPr id="7" name="灯片编号占位符 6"/>
          <p:cNvSpPr>
            <a:spLocks noGrp="1"/>
          </p:cNvSpPr>
          <p:nvPr>
            <p:ph type="sldNum" sz="quarter" idx="12"/>
          </p:nvPr>
        </p:nvSpPr>
        <p:spPr/>
        <p:txBody>
          <a:bodyPr/>
          <a:p>
            <a:fld id="{565CE74E-AB26-4998-AD42-012C4C1AD076}" type="slidenum">
              <a:rPr lang="zh-CN" altLang="en-US" smtClean="0"/>
            </a:fld>
            <a:endParaRPr lang="zh-CN" altLang="en-US"/>
          </a:p>
        </p:txBody>
      </p:sp>
      <p:sp>
        <p:nvSpPr>
          <p:cNvPr id="8" name="文本框 7"/>
          <p:cNvSpPr txBox="1"/>
          <p:nvPr/>
        </p:nvSpPr>
        <p:spPr>
          <a:xfrm>
            <a:off x="560705" y="3284220"/>
            <a:ext cx="10360660" cy="2861310"/>
          </a:xfrm>
          <a:prstGeom prst="rect">
            <a:avLst/>
          </a:prstGeom>
          <a:noFill/>
        </p:spPr>
        <p:txBody>
          <a:bodyPr wrap="square" rtlCol="0">
            <a:spAutoFit/>
          </a:bodyPr>
          <a:p>
            <a:pPr indent="0" fontAlgn="auto">
              <a:lnSpc>
                <a:spcPct val="150000"/>
              </a:lnSpc>
              <a:buFont typeface="Arial" panose="020B0604020202020204" pitchFamily="34" charset="0"/>
              <a:buNone/>
            </a:pPr>
            <a:r>
              <a:rPr lang="zh-CN" altLang="en-US" sz="2000" b="1">
                <a:sym typeface="+mn-ea"/>
              </a:rPr>
              <a:t>新的</a:t>
            </a:r>
            <a:r>
              <a:rPr lang="en-US" altLang="zh-CN" sz="2000" b="1">
                <a:sym typeface="+mn-ea"/>
              </a:rPr>
              <a:t> Top-k </a:t>
            </a:r>
            <a:r>
              <a:rPr lang="zh-CN" altLang="en-US" sz="2000" b="1">
                <a:sym typeface="+mn-ea"/>
              </a:rPr>
              <a:t>分类</a:t>
            </a:r>
            <a:endParaRPr lang="zh-CN" altLang="en-US" sz="2000" b="1">
              <a:sym typeface="+mn-ea"/>
            </a:endParaRPr>
          </a:p>
          <a:p>
            <a:pPr marL="342900" indent="-342900" fontAlgn="auto">
              <a:lnSpc>
                <a:spcPct val="150000"/>
              </a:lnSpc>
              <a:buFont typeface="Arial" panose="020B0604020202020204" pitchFamily="34" charset="0"/>
              <a:buChar char="•"/>
            </a:pPr>
            <a:r>
              <a:rPr lang="zh-CN" altLang="en-US" sz="2000">
                <a:sym typeface="+mn-ea"/>
              </a:rPr>
              <a:t>从指定概率分布</a:t>
            </a:r>
            <a:r>
              <a:rPr lang="en-US" altLang="zh-CN" sz="2000">
                <a:sym typeface="+mn-ea"/>
              </a:rPr>
              <a:t> P</a:t>
            </a:r>
            <a:r>
              <a:rPr lang="en-US" altLang="zh-CN" sz="2000" baseline="-25000">
                <a:sym typeface="+mn-ea"/>
              </a:rPr>
              <a:t>k </a:t>
            </a:r>
            <a:r>
              <a:rPr lang="zh-CN" altLang="en-US" sz="2000">
                <a:sym typeface="+mn-ea"/>
              </a:rPr>
              <a:t>中提取</a:t>
            </a:r>
            <a:r>
              <a:rPr lang="en-US" altLang="zh-CN" sz="2000">
                <a:sym typeface="+mn-ea"/>
              </a:rPr>
              <a:t> k </a:t>
            </a:r>
            <a:r>
              <a:rPr lang="zh-CN" altLang="en-US" sz="2000">
                <a:sym typeface="+mn-ea"/>
              </a:rPr>
              <a:t>的</a:t>
            </a:r>
            <a:r>
              <a:rPr lang="en-US" altLang="zh-CN" sz="2000">
                <a:sym typeface="+mn-ea"/>
              </a:rPr>
              <a:t> Top-k </a:t>
            </a:r>
            <a:r>
              <a:rPr lang="zh-CN" altLang="en-US" sz="2000">
                <a:sym typeface="+mn-ea"/>
              </a:rPr>
              <a:t>分类</a:t>
            </a:r>
            <a:endParaRPr lang="zh-CN" altLang="en-US" sz="2000">
              <a:sym typeface="+mn-ea"/>
            </a:endParaRPr>
          </a:p>
          <a:p>
            <a:pPr marL="800100" lvl="1" indent="-342900" fontAlgn="auto">
              <a:lnSpc>
                <a:spcPct val="150000"/>
              </a:lnSpc>
              <a:buFont typeface="Arial" panose="020B0604020202020204" pitchFamily="34" charset="0"/>
              <a:buChar char="•"/>
            </a:pPr>
            <a:r>
              <a:rPr lang="zh-CN" altLang="en-US" sz="2000">
                <a:sym typeface="+mn-ea"/>
              </a:rPr>
              <a:t>传统的</a:t>
            </a:r>
            <a:r>
              <a:rPr lang="en-US" altLang="zh-CN" sz="2000">
                <a:sym typeface="+mn-ea"/>
              </a:rPr>
              <a:t> Top-1 </a:t>
            </a:r>
            <a:r>
              <a:rPr lang="zh-CN" altLang="en-US" sz="2000">
                <a:sym typeface="+mn-ea"/>
              </a:rPr>
              <a:t>分类，</a:t>
            </a:r>
            <a:r>
              <a:rPr lang="en-US" altLang="zh-CN" sz="2000">
                <a:sym typeface="+mn-ea"/>
              </a:rPr>
              <a:t>P</a:t>
            </a:r>
            <a:r>
              <a:rPr lang="en-US" altLang="zh-CN" sz="2000" baseline="-25000">
                <a:sym typeface="+mn-ea"/>
              </a:rPr>
              <a:t>k </a:t>
            </a:r>
            <a:r>
              <a:rPr lang="en-US" altLang="zh-CN" sz="2000">
                <a:sym typeface="+mn-ea"/>
              </a:rPr>
              <a:t>= [1, 0, 0, 0, 0]</a:t>
            </a:r>
            <a:endParaRPr lang="en-US" altLang="zh-CN" sz="2000">
              <a:sym typeface="+mn-ea"/>
            </a:endParaRPr>
          </a:p>
          <a:p>
            <a:pPr marL="800100" lvl="1" indent="-342900" fontAlgn="auto">
              <a:lnSpc>
                <a:spcPct val="150000"/>
              </a:lnSpc>
              <a:buFont typeface="Arial" panose="020B0604020202020204" pitchFamily="34" charset="0"/>
              <a:buChar char="•"/>
            </a:pPr>
            <a:r>
              <a:rPr lang="zh-CN" altLang="en-US" sz="2000">
                <a:sym typeface="+mn-ea"/>
              </a:rPr>
              <a:t>传统的</a:t>
            </a:r>
            <a:r>
              <a:rPr lang="en-US" altLang="zh-CN" sz="2000">
                <a:sym typeface="+mn-ea"/>
              </a:rPr>
              <a:t> Top-5 </a:t>
            </a:r>
            <a:r>
              <a:rPr lang="zh-CN" altLang="en-US" sz="2000">
                <a:sym typeface="+mn-ea"/>
              </a:rPr>
              <a:t>分类，</a:t>
            </a:r>
            <a:r>
              <a:rPr lang="en-US" altLang="zh-CN" sz="2000">
                <a:sym typeface="+mn-ea"/>
              </a:rPr>
              <a:t>P</a:t>
            </a:r>
            <a:r>
              <a:rPr lang="en-US" altLang="zh-CN" sz="2000" baseline="-25000">
                <a:sym typeface="+mn-ea"/>
              </a:rPr>
              <a:t>k </a:t>
            </a:r>
            <a:r>
              <a:rPr lang="en-US" altLang="zh-CN" sz="2000">
                <a:sym typeface="+mn-ea"/>
              </a:rPr>
              <a:t>= [0, 0, 0, 0, 1]</a:t>
            </a:r>
            <a:endParaRPr lang="en-US" altLang="zh-CN" sz="2000">
              <a:sym typeface="+mn-ea"/>
            </a:endParaRPr>
          </a:p>
          <a:p>
            <a:pPr marL="800100" lvl="1" indent="-342900" fontAlgn="auto">
              <a:lnSpc>
                <a:spcPct val="150000"/>
              </a:lnSpc>
              <a:buFont typeface="Arial" panose="020B0604020202020204" pitchFamily="34" charset="0"/>
              <a:buChar char="•"/>
            </a:pPr>
            <a:r>
              <a:rPr lang="zh-CN" altLang="en-US" sz="2000">
                <a:sym typeface="+mn-ea"/>
              </a:rPr>
              <a:t>考虑</a:t>
            </a:r>
            <a:r>
              <a:rPr lang="en-US" altLang="zh-CN" sz="2000">
                <a:sym typeface="+mn-ea"/>
              </a:rPr>
              <a:t> 50% </a:t>
            </a:r>
            <a:r>
              <a:rPr lang="zh-CN" altLang="en-US" sz="2000">
                <a:sym typeface="+mn-ea"/>
              </a:rPr>
              <a:t>的</a:t>
            </a:r>
            <a:r>
              <a:rPr lang="en-US" altLang="zh-CN" sz="2000">
                <a:sym typeface="+mn-ea"/>
              </a:rPr>
              <a:t> Top-1 </a:t>
            </a:r>
            <a:r>
              <a:rPr lang="zh-CN" altLang="en-US" sz="2000">
                <a:sym typeface="+mn-ea"/>
              </a:rPr>
              <a:t>分类以及</a:t>
            </a:r>
            <a:r>
              <a:rPr lang="en-US" altLang="zh-CN" sz="2000">
                <a:sym typeface="+mn-ea"/>
              </a:rPr>
              <a:t> 50% </a:t>
            </a:r>
            <a:r>
              <a:rPr lang="zh-CN" altLang="en-US" sz="2000">
                <a:sym typeface="+mn-ea"/>
              </a:rPr>
              <a:t>的</a:t>
            </a:r>
            <a:r>
              <a:rPr lang="en-US" altLang="zh-CN" sz="2000">
                <a:sym typeface="+mn-ea"/>
              </a:rPr>
              <a:t> Top-5 </a:t>
            </a:r>
            <a:r>
              <a:rPr lang="zh-CN" altLang="en-US" sz="2000">
                <a:sym typeface="+mn-ea"/>
              </a:rPr>
              <a:t>分类，</a:t>
            </a:r>
            <a:r>
              <a:rPr lang="en-US" altLang="zh-CN" sz="2000">
                <a:sym typeface="+mn-ea"/>
              </a:rPr>
              <a:t>P</a:t>
            </a:r>
            <a:r>
              <a:rPr lang="en-US" altLang="zh-CN" sz="2000" baseline="-25000">
                <a:sym typeface="+mn-ea"/>
              </a:rPr>
              <a:t>k</a:t>
            </a:r>
            <a:r>
              <a:rPr lang="en-US" altLang="zh-CN" sz="2000">
                <a:sym typeface="+mn-ea"/>
              </a:rPr>
              <a:t> = [0.5, 0, 0, 0, 0.5]</a:t>
            </a:r>
            <a:endParaRPr lang="en-US" altLang="zh-CN" sz="2000">
              <a:sym typeface="+mn-ea"/>
            </a:endParaRPr>
          </a:p>
          <a:p>
            <a:pPr marL="342900" indent="-342900" fontAlgn="auto">
              <a:lnSpc>
                <a:spcPct val="150000"/>
              </a:lnSpc>
              <a:buFont typeface="Arial" panose="020B0604020202020204" pitchFamily="34" charset="0"/>
              <a:buChar char="•"/>
            </a:pPr>
            <a:r>
              <a:rPr lang="zh-CN" altLang="en-US" sz="2000">
                <a:sym typeface="+mn-ea"/>
              </a:rPr>
              <a:t>借助可微排序实现可微的</a:t>
            </a:r>
            <a:r>
              <a:rPr lang="en-US" altLang="zh-CN" sz="2000">
                <a:sym typeface="+mn-ea"/>
              </a:rPr>
              <a:t> Top-k </a:t>
            </a:r>
            <a:r>
              <a:rPr lang="zh-CN" altLang="en-US" sz="2000">
                <a:sym typeface="+mn-ea"/>
              </a:rPr>
              <a:t>分类</a:t>
            </a:r>
            <a:endParaRPr lang="zh-CN" altLang="en-US" sz="2000">
              <a:sym typeface="+mn-ea"/>
            </a:endParaRPr>
          </a:p>
        </p:txBody>
      </p:sp>
      <p:sp>
        <p:nvSpPr>
          <p:cNvPr id="2" name="文本框 1"/>
          <p:cNvSpPr txBox="1"/>
          <p:nvPr/>
        </p:nvSpPr>
        <p:spPr>
          <a:xfrm>
            <a:off x="560705" y="1837055"/>
            <a:ext cx="6472555" cy="1476375"/>
          </a:xfrm>
          <a:prstGeom prst="rect">
            <a:avLst/>
          </a:prstGeom>
          <a:noFill/>
        </p:spPr>
        <p:txBody>
          <a:bodyPr wrap="square" rtlCol="0">
            <a:spAutoFit/>
          </a:bodyPr>
          <a:p>
            <a:pPr indent="0" fontAlgn="auto">
              <a:lnSpc>
                <a:spcPct val="150000"/>
              </a:lnSpc>
              <a:buFont typeface="Arial" panose="020B0604020202020204" pitchFamily="34" charset="0"/>
              <a:buNone/>
            </a:pPr>
            <a:r>
              <a:rPr lang="zh-CN" altLang="en-US" sz="2000" b="1">
                <a:sym typeface="+mn-ea"/>
              </a:rPr>
              <a:t>传统的</a:t>
            </a:r>
            <a:r>
              <a:rPr lang="en-US" altLang="zh-CN" sz="2000" b="1">
                <a:sym typeface="+mn-ea"/>
              </a:rPr>
              <a:t> Top-k </a:t>
            </a:r>
            <a:r>
              <a:rPr lang="zh-CN" altLang="en-US" sz="2000" b="1">
                <a:sym typeface="+mn-ea"/>
              </a:rPr>
              <a:t>分类</a:t>
            </a:r>
            <a:endParaRPr lang="zh-CN" altLang="en-US" sz="2000" b="1">
              <a:sym typeface="+mn-ea"/>
            </a:endParaRPr>
          </a:p>
          <a:p>
            <a:pPr marL="342900" indent="-342900" fontAlgn="auto">
              <a:lnSpc>
                <a:spcPct val="150000"/>
              </a:lnSpc>
              <a:buFont typeface="Arial" panose="020B0604020202020204" pitchFamily="34" charset="0"/>
              <a:buChar char="•"/>
            </a:pPr>
            <a:r>
              <a:rPr lang="en-US" altLang="zh-CN" sz="2000">
                <a:sym typeface="+mn-ea"/>
              </a:rPr>
              <a:t>k </a:t>
            </a:r>
            <a:r>
              <a:rPr lang="zh-CN" altLang="en-US" sz="2000">
                <a:sym typeface="+mn-ea"/>
              </a:rPr>
              <a:t>为一个固定的</a:t>
            </a:r>
            <a:r>
              <a:rPr lang="zh-CN" altLang="en-US" sz="2000">
                <a:sym typeface="+mn-ea"/>
              </a:rPr>
              <a:t>整数</a:t>
            </a:r>
            <a:endParaRPr lang="zh-CN" altLang="en-US" sz="2000">
              <a:sym typeface="+mn-ea"/>
            </a:endParaRPr>
          </a:p>
          <a:p>
            <a:pPr marL="342900" indent="-342900" fontAlgn="auto">
              <a:lnSpc>
                <a:spcPct val="150000"/>
              </a:lnSpc>
              <a:buFont typeface="Arial" panose="020B0604020202020204" pitchFamily="34" charset="0"/>
              <a:buChar char="•"/>
            </a:pPr>
            <a:r>
              <a:rPr lang="en-US" altLang="zh-CN" sz="2000">
                <a:sym typeface="+mn-ea"/>
              </a:rPr>
              <a:t>k &gt; 2 </a:t>
            </a:r>
            <a:r>
              <a:rPr lang="zh-CN" altLang="en-US" sz="2000">
                <a:sym typeface="+mn-ea"/>
              </a:rPr>
              <a:t>时不可</a:t>
            </a:r>
            <a:r>
              <a:rPr lang="zh-CN" altLang="en-US" sz="2000">
                <a:sym typeface="+mn-ea"/>
              </a:rPr>
              <a:t>微</a:t>
            </a:r>
            <a:endParaRPr lang="zh-CN" altLang="en-US" sz="2000">
              <a:sym typeface="+mn-e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560705" y="452120"/>
            <a:ext cx="11182350" cy="1014730"/>
          </a:xfrm>
          <a:prstGeom prst="rect">
            <a:avLst/>
          </a:prstGeom>
          <a:noFill/>
        </p:spPr>
        <p:txBody>
          <a:bodyPr wrap="square" rtlCol="0">
            <a:spAutoFit/>
          </a:bodyPr>
          <a:p>
            <a:pPr fontAlgn="auto">
              <a:lnSpc>
                <a:spcPct val="150000"/>
              </a:lnSpc>
            </a:pPr>
            <a:r>
              <a:rPr lang="en-US" altLang="zh-CN" sz="2000"/>
              <a:t>Differentiable</a:t>
            </a:r>
            <a:r>
              <a:rPr lang="zh-CN" altLang="en-US" sz="2000"/>
              <a:t> T</a:t>
            </a:r>
            <a:r>
              <a:rPr lang="en-US" altLang="zh-CN" sz="2000"/>
              <a:t>op</a:t>
            </a:r>
            <a:r>
              <a:rPr lang="zh-CN" altLang="en-US" sz="2000"/>
              <a:t>-k </a:t>
            </a:r>
            <a:r>
              <a:rPr lang="en-US" altLang="zh-CN" sz="2000"/>
              <a:t>Classification</a:t>
            </a:r>
            <a:r>
              <a:rPr lang="zh-CN" altLang="en-US" sz="2000"/>
              <a:t> </a:t>
            </a:r>
            <a:r>
              <a:rPr lang="en-US" altLang="zh-CN" sz="2000"/>
              <a:t>Learning</a:t>
            </a:r>
            <a:endParaRPr lang="zh-CN" altLang="en-US" sz="2000"/>
          </a:p>
          <a:p>
            <a:pPr fontAlgn="auto">
              <a:lnSpc>
                <a:spcPct val="150000"/>
              </a:lnSpc>
            </a:pPr>
            <a:r>
              <a:rPr lang="zh-CN" altLang="en-US" sz="2000"/>
              <a:t>可微</a:t>
            </a:r>
            <a:r>
              <a:rPr lang="en-US" altLang="zh-CN" sz="2000"/>
              <a:t> t</a:t>
            </a:r>
            <a:r>
              <a:rPr lang="zh-CN" altLang="en-US" sz="2000"/>
              <a:t>op-k</a:t>
            </a:r>
            <a:r>
              <a:rPr lang="en-US" altLang="zh-CN" sz="2000"/>
              <a:t> </a:t>
            </a:r>
            <a:r>
              <a:rPr lang="zh-CN" altLang="en-US" sz="2000"/>
              <a:t>分类学习</a:t>
            </a:r>
            <a:endParaRPr lang="zh-CN" altLang="en-US" sz="2000"/>
          </a:p>
        </p:txBody>
      </p:sp>
      <p:sp>
        <p:nvSpPr>
          <p:cNvPr id="7" name="灯片编号占位符 6"/>
          <p:cNvSpPr>
            <a:spLocks noGrp="1"/>
          </p:cNvSpPr>
          <p:nvPr>
            <p:ph type="sldNum" sz="quarter" idx="12"/>
          </p:nvPr>
        </p:nvSpPr>
        <p:spPr/>
        <p:txBody>
          <a:bodyPr/>
          <a:p>
            <a:fld id="{565CE74E-AB26-4998-AD42-012C4C1AD076}" type="slidenum">
              <a:rPr lang="zh-CN" altLang="en-US" smtClean="0"/>
            </a:fld>
            <a:endParaRPr lang="zh-CN" altLang="en-US"/>
          </a:p>
        </p:txBody>
      </p:sp>
      <p:sp>
        <p:nvSpPr>
          <p:cNvPr id="2" name="文本框 1"/>
          <p:cNvSpPr txBox="1"/>
          <p:nvPr/>
        </p:nvSpPr>
        <p:spPr>
          <a:xfrm>
            <a:off x="560705" y="1745615"/>
            <a:ext cx="6472555" cy="1938020"/>
          </a:xfrm>
          <a:prstGeom prst="rect">
            <a:avLst/>
          </a:prstGeom>
          <a:noFill/>
        </p:spPr>
        <p:txBody>
          <a:bodyPr wrap="square" rtlCol="0">
            <a:spAutoFit/>
          </a:bodyPr>
          <a:p>
            <a:pPr indent="0" fontAlgn="auto">
              <a:lnSpc>
                <a:spcPct val="150000"/>
              </a:lnSpc>
              <a:buFont typeface="Arial" panose="020B0604020202020204" pitchFamily="34" charset="0"/>
              <a:buNone/>
            </a:pPr>
            <a:r>
              <a:rPr lang="zh-CN" altLang="en-US" sz="2000" b="1">
                <a:sym typeface="+mn-ea"/>
              </a:rPr>
              <a:t>具体的实现</a:t>
            </a:r>
            <a:r>
              <a:rPr lang="zh-CN" altLang="en-US" sz="2000" b="1">
                <a:sym typeface="+mn-ea"/>
              </a:rPr>
              <a:t>过程</a:t>
            </a:r>
            <a:endParaRPr lang="zh-CN" altLang="en-US" sz="2000" b="1">
              <a:sym typeface="+mn-ea"/>
            </a:endParaRPr>
          </a:p>
          <a:p>
            <a:pPr marL="342900" indent="-342900" fontAlgn="auto">
              <a:lnSpc>
                <a:spcPct val="150000"/>
              </a:lnSpc>
              <a:buFont typeface="Arial" panose="020B0604020202020204" pitchFamily="34" charset="0"/>
              <a:buChar char="•"/>
            </a:pPr>
            <a:r>
              <a:rPr lang="en-US" altLang="zh-CN" sz="2000">
                <a:sym typeface="+mn-ea"/>
              </a:rPr>
              <a:t>CNN </a:t>
            </a:r>
            <a:r>
              <a:rPr lang="zh-CN" altLang="en-US" sz="2000">
                <a:sym typeface="+mn-ea"/>
              </a:rPr>
              <a:t>生成每一类的</a:t>
            </a:r>
            <a:r>
              <a:rPr lang="zh-CN" altLang="en-US" sz="2000">
                <a:sym typeface="+mn-ea"/>
              </a:rPr>
              <a:t>分数</a:t>
            </a:r>
            <a:endParaRPr lang="zh-CN" altLang="en-US" sz="2000">
              <a:sym typeface="+mn-ea"/>
            </a:endParaRPr>
          </a:p>
          <a:p>
            <a:pPr marL="342900" indent="-342900" fontAlgn="auto">
              <a:lnSpc>
                <a:spcPct val="150000"/>
              </a:lnSpc>
              <a:buFont typeface="Arial" panose="020B0604020202020204" pitchFamily="34" charset="0"/>
              <a:buChar char="•"/>
            </a:pPr>
            <a:r>
              <a:rPr lang="zh-CN" altLang="en-US" sz="2000">
                <a:sym typeface="+mn-ea"/>
              </a:rPr>
              <a:t>利用可微排序生成每一类的排名的</a:t>
            </a:r>
            <a:r>
              <a:rPr lang="zh-CN" altLang="en-US" sz="2000">
                <a:sym typeface="+mn-ea"/>
              </a:rPr>
              <a:t>矩阵</a:t>
            </a:r>
            <a:endParaRPr lang="zh-CN" altLang="en-US" sz="2000">
              <a:sym typeface="+mn-ea"/>
            </a:endParaRPr>
          </a:p>
          <a:p>
            <a:pPr marL="342900" indent="-342900" fontAlgn="auto">
              <a:lnSpc>
                <a:spcPct val="150000"/>
              </a:lnSpc>
              <a:buFont typeface="Arial" panose="020B0604020202020204" pitchFamily="34" charset="0"/>
              <a:buChar char="•"/>
            </a:pPr>
            <a:r>
              <a:rPr lang="zh-CN" altLang="en-US" sz="2000">
                <a:sym typeface="+mn-ea"/>
              </a:rPr>
              <a:t>结合指定的概率分布</a:t>
            </a:r>
            <a:r>
              <a:rPr lang="en-US" altLang="zh-CN" sz="2000">
                <a:sym typeface="+mn-ea"/>
              </a:rPr>
              <a:t> P</a:t>
            </a:r>
            <a:r>
              <a:rPr lang="en-US" altLang="zh-CN" sz="2000" baseline="-25000">
                <a:sym typeface="+mn-ea"/>
              </a:rPr>
              <a:t>k </a:t>
            </a:r>
            <a:r>
              <a:rPr lang="zh-CN" altLang="en-US" sz="2000">
                <a:sym typeface="+mn-ea"/>
              </a:rPr>
              <a:t>得到最终的</a:t>
            </a:r>
            <a:r>
              <a:rPr lang="zh-CN" altLang="en-US" sz="2000">
                <a:sym typeface="+mn-ea"/>
              </a:rPr>
              <a:t>概率</a:t>
            </a:r>
            <a:endParaRPr lang="zh-CN" altLang="en-US" sz="2000">
              <a:sym typeface="+mn-ea"/>
            </a:endParaRPr>
          </a:p>
        </p:txBody>
      </p:sp>
      <p:pic>
        <p:nvPicPr>
          <p:cNvPr id="3" name="图片 2"/>
          <p:cNvPicPr>
            <a:picLocks noChangeAspect="1"/>
          </p:cNvPicPr>
          <p:nvPr/>
        </p:nvPicPr>
        <p:blipFill>
          <a:blip r:embed="rId1"/>
          <a:stretch>
            <a:fillRect/>
          </a:stretch>
        </p:blipFill>
        <p:spPr>
          <a:xfrm>
            <a:off x="1146810" y="3628390"/>
            <a:ext cx="9899015" cy="2727960"/>
          </a:xfrm>
          <a:prstGeom prst="rect">
            <a:avLst/>
          </a:prstGeom>
        </p:spPr>
      </p:pic>
      <mc:AlternateContent xmlns:mc="http://schemas.openxmlformats.org/markup-compatibility/2006" xmlns:p14="http://schemas.microsoft.com/office/powerpoint/2010/main">
        <mc:Choice Requires="p14">
          <p:contentPart r:id="rId2" p14:bwMode="auto">
            <p14:nvContentPartPr>
              <p14:cNvPr id="5" name="墨迹 4"/>
              <p14:cNvContentPartPr/>
              <p14:nvPr/>
            </p14:nvContentPartPr>
            <p14:xfrm>
              <a:off x="8096250" y="4254500"/>
              <a:ext cx="1689100" cy="50800"/>
            </p14:xfrm>
          </p:contentPart>
        </mc:Choice>
        <mc:Fallback xmlns="">
          <p:pic>
            <p:nvPicPr>
              <p:cNvPr id="5" name="墨迹 4"/>
            </p:nvPicPr>
            <p:blipFill>
              <a:blip r:embed="rId3"/>
            </p:blipFill>
            <p:spPr>
              <a:xfrm>
                <a:off x="8096250" y="4254500"/>
                <a:ext cx="1689100" cy="50800"/>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6" name="墨迹 5"/>
              <p14:cNvContentPartPr/>
              <p14:nvPr/>
            </p14:nvContentPartPr>
            <p14:xfrm>
              <a:off x="8439150" y="3790950"/>
              <a:ext cx="603250" cy="488950"/>
            </p14:xfrm>
          </p:contentPart>
        </mc:Choice>
        <mc:Fallback xmlns="">
          <p:pic>
            <p:nvPicPr>
              <p:cNvPr id="6" name="墨迹 5"/>
            </p:nvPicPr>
            <p:blipFill>
              <a:blip r:embed="rId5"/>
            </p:blipFill>
            <p:spPr>
              <a:xfrm>
                <a:off x="8439150" y="3790950"/>
                <a:ext cx="603250" cy="488950"/>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9" name="墨迹 8"/>
              <p14:cNvContentPartPr/>
              <p14:nvPr/>
            </p14:nvContentPartPr>
            <p14:xfrm>
              <a:off x="8305800" y="4254500"/>
              <a:ext cx="431800" cy="520700"/>
            </p14:xfrm>
          </p:contentPart>
        </mc:Choice>
        <mc:Fallback xmlns="">
          <p:pic>
            <p:nvPicPr>
              <p:cNvPr id="9" name="墨迹 8"/>
            </p:nvPicPr>
            <p:blipFill>
              <a:blip r:embed="rId7"/>
            </p:blipFill>
            <p:spPr>
              <a:xfrm>
                <a:off x="8305800" y="4254500"/>
                <a:ext cx="431800" cy="520700"/>
              </a:xfrm>
              <a:prstGeom prst="rect"/>
            </p:spPr>
          </p:pic>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560705" y="452120"/>
            <a:ext cx="11182350" cy="1014730"/>
          </a:xfrm>
          <a:prstGeom prst="rect">
            <a:avLst/>
          </a:prstGeom>
          <a:noFill/>
        </p:spPr>
        <p:txBody>
          <a:bodyPr wrap="square" rtlCol="0">
            <a:spAutoFit/>
          </a:bodyPr>
          <a:p>
            <a:pPr fontAlgn="auto">
              <a:lnSpc>
                <a:spcPct val="150000"/>
              </a:lnSpc>
            </a:pPr>
            <a:r>
              <a:rPr lang="en-US" altLang="zh-CN" sz="2000"/>
              <a:t>Differentiable</a:t>
            </a:r>
            <a:r>
              <a:rPr lang="zh-CN" altLang="en-US" sz="2000"/>
              <a:t> T</a:t>
            </a:r>
            <a:r>
              <a:rPr lang="en-US" altLang="zh-CN" sz="2000"/>
              <a:t>op</a:t>
            </a:r>
            <a:r>
              <a:rPr lang="zh-CN" altLang="en-US" sz="2000"/>
              <a:t>-k </a:t>
            </a:r>
            <a:r>
              <a:rPr lang="en-US" altLang="zh-CN" sz="2000"/>
              <a:t>Classification</a:t>
            </a:r>
            <a:r>
              <a:rPr lang="zh-CN" altLang="en-US" sz="2000"/>
              <a:t> </a:t>
            </a:r>
            <a:r>
              <a:rPr lang="en-US" altLang="zh-CN" sz="2000"/>
              <a:t>Learning</a:t>
            </a:r>
            <a:endParaRPr lang="zh-CN" altLang="en-US" sz="2000"/>
          </a:p>
          <a:p>
            <a:pPr fontAlgn="auto">
              <a:lnSpc>
                <a:spcPct val="150000"/>
              </a:lnSpc>
            </a:pPr>
            <a:r>
              <a:rPr lang="zh-CN" altLang="en-US" sz="2000"/>
              <a:t>可微</a:t>
            </a:r>
            <a:r>
              <a:rPr lang="en-US" altLang="zh-CN" sz="2000"/>
              <a:t> t</a:t>
            </a:r>
            <a:r>
              <a:rPr lang="zh-CN" altLang="en-US" sz="2000"/>
              <a:t>op-k</a:t>
            </a:r>
            <a:r>
              <a:rPr lang="en-US" altLang="zh-CN" sz="2000"/>
              <a:t> </a:t>
            </a:r>
            <a:r>
              <a:rPr lang="zh-CN" altLang="en-US" sz="2000"/>
              <a:t>分类学习</a:t>
            </a:r>
            <a:endParaRPr lang="zh-CN" altLang="en-US" sz="2000"/>
          </a:p>
        </p:txBody>
      </p:sp>
      <p:sp>
        <p:nvSpPr>
          <p:cNvPr id="7" name="灯片编号占位符 6"/>
          <p:cNvSpPr>
            <a:spLocks noGrp="1"/>
          </p:cNvSpPr>
          <p:nvPr>
            <p:ph type="sldNum" sz="quarter" idx="12"/>
          </p:nvPr>
        </p:nvSpPr>
        <p:spPr/>
        <p:txBody>
          <a:bodyPr/>
          <a:p>
            <a:fld id="{565CE74E-AB26-4998-AD42-012C4C1AD076}" type="slidenum">
              <a:rPr lang="zh-CN" altLang="en-US" smtClean="0"/>
            </a:fld>
            <a:endParaRPr lang="zh-CN" altLang="en-US"/>
          </a:p>
        </p:txBody>
      </p:sp>
      <p:sp>
        <p:nvSpPr>
          <p:cNvPr id="2" name="文本框 1"/>
          <p:cNvSpPr txBox="1"/>
          <p:nvPr/>
        </p:nvSpPr>
        <p:spPr>
          <a:xfrm>
            <a:off x="560705" y="1745615"/>
            <a:ext cx="6472555" cy="1938020"/>
          </a:xfrm>
          <a:prstGeom prst="rect">
            <a:avLst/>
          </a:prstGeom>
          <a:noFill/>
        </p:spPr>
        <p:txBody>
          <a:bodyPr wrap="square" rtlCol="0">
            <a:spAutoFit/>
          </a:bodyPr>
          <a:p>
            <a:pPr indent="0" fontAlgn="auto">
              <a:lnSpc>
                <a:spcPct val="150000"/>
              </a:lnSpc>
              <a:buFont typeface="Arial" panose="020B0604020202020204" pitchFamily="34" charset="0"/>
              <a:buNone/>
            </a:pPr>
            <a:r>
              <a:rPr lang="zh-CN" altLang="en-US" sz="2000" b="1">
                <a:sym typeface="+mn-ea"/>
              </a:rPr>
              <a:t>具体的实现</a:t>
            </a:r>
            <a:r>
              <a:rPr lang="zh-CN" altLang="en-US" sz="2000" b="1">
                <a:sym typeface="+mn-ea"/>
              </a:rPr>
              <a:t>过程</a:t>
            </a:r>
            <a:endParaRPr lang="zh-CN" altLang="en-US" sz="2000" b="1">
              <a:sym typeface="+mn-ea"/>
            </a:endParaRPr>
          </a:p>
          <a:p>
            <a:pPr marL="342900" indent="-342900" fontAlgn="auto">
              <a:lnSpc>
                <a:spcPct val="150000"/>
              </a:lnSpc>
              <a:buFont typeface="Arial" panose="020B0604020202020204" pitchFamily="34" charset="0"/>
              <a:buChar char="•"/>
            </a:pPr>
            <a:r>
              <a:rPr lang="en-US" altLang="zh-CN" sz="2000" b="1">
                <a:sym typeface="+mn-ea"/>
              </a:rPr>
              <a:t>CNN </a:t>
            </a:r>
            <a:r>
              <a:rPr lang="zh-CN" altLang="en-US" sz="2000" b="1">
                <a:sym typeface="+mn-ea"/>
              </a:rPr>
              <a:t>生成每一类的分数</a:t>
            </a:r>
            <a:endParaRPr lang="zh-CN" altLang="en-US" sz="2000">
              <a:sym typeface="+mn-ea"/>
            </a:endParaRPr>
          </a:p>
          <a:p>
            <a:pPr marL="342900" indent="-342900" fontAlgn="auto">
              <a:lnSpc>
                <a:spcPct val="150000"/>
              </a:lnSpc>
              <a:buFont typeface="Arial" panose="020B0604020202020204" pitchFamily="34" charset="0"/>
              <a:buChar char="•"/>
            </a:pPr>
            <a:r>
              <a:rPr lang="zh-CN" altLang="en-US" sz="2000">
                <a:sym typeface="+mn-ea"/>
              </a:rPr>
              <a:t>利用可微排序生成每一类的排名的</a:t>
            </a:r>
            <a:r>
              <a:rPr lang="zh-CN" altLang="en-US" sz="2000">
                <a:sym typeface="+mn-ea"/>
              </a:rPr>
              <a:t>矩阵</a:t>
            </a:r>
            <a:endParaRPr lang="zh-CN" altLang="en-US" sz="2000">
              <a:sym typeface="+mn-ea"/>
            </a:endParaRPr>
          </a:p>
          <a:p>
            <a:pPr marL="342900" indent="-342900" fontAlgn="auto">
              <a:lnSpc>
                <a:spcPct val="150000"/>
              </a:lnSpc>
              <a:buFont typeface="Arial" panose="020B0604020202020204" pitchFamily="34" charset="0"/>
              <a:buChar char="•"/>
            </a:pPr>
            <a:r>
              <a:rPr lang="zh-CN" altLang="en-US" sz="2000">
                <a:sym typeface="+mn-ea"/>
              </a:rPr>
              <a:t>结合指定的概率分布</a:t>
            </a:r>
            <a:r>
              <a:rPr lang="en-US" altLang="zh-CN" sz="2000">
                <a:sym typeface="+mn-ea"/>
              </a:rPr>
              <a:t> P</a:t>
            </a:r>
            <a:r>
              <a:rPr lang="en-US" altLang="zh-CN" sz="2000" baseline="-25000">
                <a:sym typeface="+mn-ea"/>
              </a:rPr>
              <a:t>k </a:t>
            </a:r>
            <a:r>
              <a:rPr lang="zh-CN" altLang="en-US" sz="2000">
                <a:sym typeface="+mn-ea"/>
              </a:rPr>
              <a:t>得到最终的</a:t>
            </a:r>
            <a:r>
              <a:rPr lang="zh-CN" altLang="en-US" sz="2000">
                <a:sym typeface="+mn-ea"/>
              </a:rPr>
              <a:t>概率</a:t>
            </a:r>
            <a:endParaRPr lang="zh-CN" altLang="en-US" sz="2000">
              <a:sym typeface="+mn-ea"/>
            </a:endParaRPr>
          </a:p>
        </p:txBody>
      </p:sp>
      <p:pic>
        <p:nvPicPr>
          <p:cNvPr id="3" name="图片 2"/>
          <p:cNvPicPr>
            <a:picLocks noChangeAspect="1"/>
          </p:cNvPicPr>
          <p:nvPr/>
        </p:nvPicPr>
        <p:blipFill>
          <a:blip r:embed="rId1"/>
          <a:stretch>
            <a:fillRect/>
          </a:stretch>
        </p:blipFill>
        <p:spPr>
          <a:xfrm>
            <a:off x="1146810" y="3628390"/>
            <a:ext cx="9899015" cy="2727960"/>
          </a:xfrm>
          <a:prstGeom prst="rect">
            <a:avLst/>
          </a:prstGeom>
        </p:spPr>
      </p:pic>
      <p:sp>
        <p:nvSpPr>
          <p:cNvPr id="5" name="矩形 4"/>
          <p:cNvSpPr/>
          <p:nvPr/>
        </p:nvSpPr>
        <p:spPr>
          <a:xfrm>
            <a:off x="3115310" y="3870960"/>
            <a:ext cx="2010410" cy="1957705"/>
          </a:xfrm>
          <a:prstGeom prst="rect">
            <a:avLst/>
          </a:prstGeom>
          <a:noFill/>
          <a:ln w="28575" cmpd="sng">
            <a:solidFill>
              <a:srgbClr val="FF0000"/>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560705" y="452120"/>
            <a:ext cx="11182350" cy="1014730"/>
          </a:xfrm>
          <a:prstGeom prst="rect">
            <a:avLst/>
          </a:prstGeom>
          <a:noFill/>
        </p:spPr>
        <p:txBody>
          <a:bodyPr wrap="square" rtlCol="0">
            <a:spAutoFit/>
          </a:bodyPr>
          <a:p>
            <a:pPr fontAlgn="auto">
              <a:lnSpc>
                <a:spcPct val="150000"/>
              </a:lnSpc>
            </a:pPr>
            <a:r>
              <a:rPr lang="en-US" altLang="zh-CN" sz="2000"/>
              <a:t>Differentiable</a:t>
            </a:r>
            <a:r>
              <a:rPr lang="zh-CN" altLang="en-US" sz="2000"/>
              <a:t> T</a:t>
            </a:r>
            <a:r>
              <a:rPr lang="en-US" altLang="zh-CN" sz="2000"/>
              <a:t>op</a:t>
            </a:r>
            <a:r>
              <a:rPr lang="zh-CN" altLang="en-US" sz="2000"/>
              <a:t>-k </a:t>
            </a:r>
            <a:r>
              <a:rPr lang="en-US" altLang="zh-CN" sz="2000"/>
              <a:t>Classification</a:t>
            </a:r>
            <a:r>
              <a:rPr lang="zh-CN" altLang="en-US" sz="2000"/>
              <a:t> </a:t>
            </a:r>
            <a:r>
              <a:rPr lang="en-US" altLang="zh-CN" sz="2000"/>
              <a:t>Learning</a:t>
            </a:r>
            <a:endParaRPr lang="zh-CN" altLang="en-US" sz="2000"/>
          </a:p>
          <a:p>
            <a:pPr fontAlgn="auto">
              <a:lnSpc>
                <a:spcPct val="150000"/>
              </a:lnSpc>
            </a:pPr>
            <a:r>
              <a:rPr lang="zh-CN" altLang="en-US" sz="2000"/>
              <a:t>可微</a:t>
            </a:r>
            <a:r>
              <a:rPr lang="en-US" altLang="zh-CN" sz="2000"/>
              <a:t> t</a:t>
            </a:r>
            <a:r>
              <a:rPr lang="zh-CN" altLang="en-US" sz="2000"/>
              <a:t>op-k</a:t>
            </a:r>
            <a:r>
              <a:rPr lang="en-US" altLang="zh-CN" sz="2000"/>
              <a:t> </a:t>
            </a:r>
            <a:r>
              <a:rPr lang="zh-CN" altLang="en-US" sz="2000"/>
              <a:t>分类学习</a:t>
            </a:r>
            <a:endParaRPr lang="zh-CN" altLang="en-US" sz="2000"/>
          </a:p>
        </p:txBody>
      </p:sp>
      <p:sp>
        <p:nvSpPr>
          <p:cNvPr id="7" name="灯片编号占位符 6"/>
          <p:cNvSpPr>
            <a:spLocks noGrp="1"/>
          </p:cNvSpPr>
          <p:nvPr>
            <p:ph type="sldNum" sz="quarter" idx="12"/>
          </p:nvPr>
        </p:nvSpPr>
        <p:spPr/>
        <p:txBody>
          <a:bodyPr/>
          <a:p>
            <a:fld id="{565CE74E-AB26-4998-AD42-012C4C1AD076}" type="slidenum">
              <a:rPr lang="zh-CN" altLang="en-US" smtClean="0"/>
            </a:fld>
            <a:endParaRPr lang="zh-CN" altLang="en-US"/>
          </a:p>
        </p:txBody>
      </p:sp>
      <p:sp>
        <p:nvSpPr>
          <p:cNvPr id="2" name="文本框 1"/>
          <p:cNvSpPr txBox="1"/>
          <p:nvPr/>
        </p:nvSpPr>
        <p:spPr>
          <a:xfrm>
            <a:off x="560705" y="1745615"/>
            <a:ext cx="6472555" cy="1938020"/>
          </a:xfrm>
          <a:prstGeom prst="rect">
            <a:avLst/>
          </a:prstGeom>
          <a:noFill/>
        </p:spPr>
        <p:txBody>
          <a:bodyPr wrap="square" rtlCol="0">
            <a:spAutoFit/>
          </a:bodyPr>
          <a:p>
            <a:pPr indent="0" fontAlgn="auto">
              <a:lnSpc>
                <a:spcPct val="150000"/>
              </a:lnSpc>
              <a:buFont typeface="Arial" panose="020B0604020202020204" pitchFamily="34" charset="0"/>
              <a:buNone/>
            </a:pPr>
            <a:r>
              <a:rPr lang="zh-CN" altLang="en-US" sz="2000" b="1">
                <a:sym typeface="+mn-ea"/>
              </a:rPr>
              <a:t>具体的实现</a:t>
            </a:r>
            <a:r>
              <a:rPr lang="zh-CN" altLang="en-US" sz="2000" b="1">
                <a:sym typeface="+mn-ea"/>
              </a:rPr>
              <a:t>过程</a:t>
            </a:r>
            <a:endParaRPr lang="zh-CN" altLang="en-US" sz="2000" b="1">
              <a:sym typeface="+mn-ea"/>
            </a:endParaRPr>
          </a:p>
          <a:p>
            <a:pPr marL="342900" indent="-342900" fontAlgn="auto">
              <a:lnSpc>
                <a:spcPct val="150000"/>
              </a:lnSpc>
              <a:buFont typeface="Arial" panose="020B0604020202020204" pitchFamily="34" charset="0"/>
              <a:buChar char="•"/>
            </a:pPr>
            <a:r>
              <a:rPr lang="en-US" altLang="zh-CN" sz="2000">
                <a:sym typeface="+mn-ea"/>
              </a:rPr>
              <a:t>CNN </a:t>
            </a:r>
            <a:r>
              <a:rPr lang="zh-CN" altLang="en-US" sz="2000">
                <a:sym typeface="+mn-ea"/>
              </a:rPr>
              <a:t>生成每一类的分数</a:t>
            </a:r>
            <a:endParaRPr lang="zh-CN" altLang="en-US" sz="2000">
              <a:sym typeface="+mn-ea"/>
            </a:endParaRPr>
          </a:p>
          <a:p>
            <a:pPr marL="342900" indent="-342900" fontAlgn="auto">
              <a:lnSpc>
                <a:spcPct val="150000"/>
              </a:lnSpc>
              <a:buFont typeface="Arial" panose="020B0604020202020204" pitchFamily="34" charset="0"/>
              <a:buChar char="•"/>
            </a:pPr>
            <a:r>
              <a:rPr lang="zh-CN" altLang="en-US" sz="2000" b="1">
                <a:sym typeface="+mn-ea"/>
              </a:rPr>
              <a:t>利用可微排序生成每一类的排名的矩阵</a:t>
            </a:r>
            <a:endParaRPr lang="zh-CN" altLang="en-US" sz="2000">
              <a:sym typeface="+mn-ea"/>
            </a:endParaRPr>
          </a:p>
          <a:p>
            <a:pPr marL="342900" indent="-342900" fontAlgn="auto">
              <a:lnSpc>
                <a:spcPct val="150000"/>
              </a:lnSpc>
              <a:buFont typeface="Arial" panose="020B0604020202020204" pitchFamily="34" charset="0"/>
              <a:buChar char="•"/>
            </a:pPr>
            <a:r>
              <a:rPr lang="zh-CN" altLang="en-US" sz="2000">
                <a:sym typeface="+mn-ea"/>
              </a:rPr>
              <a:t>结合指定的概率分布</a:t>
            </a:r>
            <a:r>
              <a:rPr lang="en-US" altLang="zh-CN" sz="2000">
                <a:sym typeface="+mn-ea"/>
              </a:rPr>
              <a:t> P</a:t>
            </a:r>
            <a:r>
              <a:rPr lang="en-US" altLang="zh-CN" sz="2000" baseline="-25000">
                <a:sym typeface="+mn-ea"/>
              </a:rPr>
              <a:t>k </a:t>
            </a:r>
            <a:r>
              <a:rPr lang="zh-CN" altLang="en-US" sz="2000">
                <a:sym typeface="+mn-ea"/>
              </a:rPr>
              <a:t>得到最终的</a:t>
            </a:r>
            <a:r>
              <a:rPr lang="zh-CN" altLang="en-US" sz="2000">
                <a:sym typeface="+mn-ea"/>
              </a:rPr>
              <a:t>分数</a:t>
            </a:r>
            <a:endParaRPr lang="zh-CN" altLang="en-US" sz="2000">
              <a:sym typeface="+mn-ea"/>
            </a:endParaRPr>
          </a:p>
        </p:txBody>
      </p:sp>
      <p:pic>
        <p:nvPicPr>
          <p:cNvPr id="3" name="图片 2"/>
          <p:cNvPicPr>
            <a:picLocks noChangeAspect="1"/>
          </p:cNvPicPr>
          <p:nvPr/>
        </p:nvPicPr>
        <p:blipFill>
          <a:blip r:embed="rId1"/>
          <a:stretch>
            <a:fillRect/>
          </a:stretch>
        </p:blipFill>
        <p:spPr>
          <a:xfrm>
            <a:off x="1146810" y="3628390"/>
            <a:ext cx="9899015" cy="2727960"/>
          </a:xfrm>
          <a:prstGeom prst="rect">
            <a:avLst/>
          </a:prstGeom>
        </p:spPr>
      </p:pic>
      <p:sp>
        <p:nvSpPr>
          <p:cNvPr id="5" name="矩形 4"/>
          <p:cNvSpPr/>
          <p:nvPr/>
        </p:nvSpPr>
        <p:spPr>
          <a:xfrm>
            <a:off x="4954905" y="3962400"/>
            <a:ext cx="3357880" cy="2121535"/>
          </a:xfrm>
          <a:prstGeom prst="rect">
            <a:avLst/>
          </a:prstGeom>
          <a:noFill/>
          <a:ln w="28575" cmpd="sng">
            <a:solidFill>
              <a:srgbClr val="FF0000"/>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560705" y="1645285"/>
            <a:ext cx="10217785" cy="1476375"/>
          </a:xfrm>
          <a:prstGeom prst="rect">
            <a:avLst/>
          </a:prstGeom>
          <a:noFill/>
        </p:spPr>
        <p:txBody>
          <a:bodyPr wrap="square" rtlCol="0">
            <a:spAutoFit/>
          </a:bodyPr>
          <a:p>
            <a:pPr fontAlgn="auto">
              <a:lnSpc>
                <a:spcPct val="150000"/>
              </a:lnSpc>
            </a:pPr>
            <a:r>
              <a:rPr lang="zh-CN" altLang="en-US" sz="2000" b="1">
                <a:sym typeface="+mn-ea"/>
              </a:rPr>
              <a:t>模型结构</a:t>
            </a:r>
            <a:endParaRPr lang="zh-CN" altLang="en-US" sz="2000" b="1">
              <a:sym typeface="+mn-ea"/>
            </a:endParaRPr>
          </a:p>
          <a:p>
            <a:pPr marL="285750" indent="-285750" fontAlgn="auto">
              <a:lnSpc>
                <a:spcPct val="150000"/>
              </a:lnSpc>
              <a:buFont typeface="Arial" panose="020B0604020202020204" pitchFamily="34" charset="0"/>
              <a:buChar char="•"/>
            </a:pPr>
            <a:r>
              <a:rPr lang="zh-CN" altLang="en-US" sz="2000">
                <a:sym typeface="+mn-ea"/>
              </a:rPr>
              <a:t>轨迹规划</a:t>
            </a:r>
            <a:r>
              <a:rPr lang="zh-CN" altLang="en-US" sz="2000">
                <a:sym typeface="+mn-ea"/>
              </a:rPr>
              <a:t>分支</a:t>
            </a:r>
            <a:endParaRPr lang="zh-CN" altLang="en-US" sz="2000">
              <a:sym typeface="+mn-ea"/>
            </a:endParaRPr>
          </a:p>
          <a:p>
            <a:pPr marL="285750" indent="-285750" fontAlgn="auto">
              <a:lnSpc>
                <a:spcPct val="150000"/>
              </a:lnSpc>
              <a:buFont typeface="Arial" panose="020B0604020202020204" pitchFamily="34" charset="0"/>
              <a:buChar char="•"/>
            </a:pPr>
            <a:r>
              <a:rPr lang="zh-CN" altLang="en-US" sz="2000">
                <a:sym typeface="+mn-ea"/>
              </a:rPr>
              <a:t>多</a:t>
            </a:r>
            <a:r>
              <a:rPr lang="zh-CN" altLang="en-US" sz="2000">
                <a:sym typeface="+mn-ea"/>
              </a:rPr>
              <a:t>步控制预测</a:t>
            </a:r>
            <a:r>
              <a:rPr lang="zh-CN" altLang="en-US" sz="2000">
                <a:sym typeface="+mn-ea"/>
              </a:rPr>
              <a:t>分支</a:t>
            </a:r>
            <a:endParaRPr lang="zh-CN" altLang="en-US" sz="2000">
              <a:sym typeface="+mn-ea"/>
            </a:endParaRPr>
          </a:p>
        </p:txBody>
      </p:sp>
      <p:sp>
        <p:nvSpPr>
          <p:cNvPr id="2" name="灯片编号占位符 1"/>
          <p:cNvSpPr>
            <a:spLocks noGrp="1"/>
          </p:cNvSpPr>
          <p:nvPr>
            <p:ph type="sldNum" sz="quarter" idx="12"/>
          </p:nvPr>
        </p:nvSpPr>
        <p:spPr/>
        <p:txBody>
          <a:bodyPr/>
          <a:p>
            <a:fld id="{565CE74E-AB26-4998-AD42-012C4C1AD076}" type="slidenum">
              <a:rPr lang="zh-CN" altLang="en-US" smtClean="0"/>
            </a:fld>
            <a:endParaRPr lang="zh-CN" altLang="en-US"/>
          </a:p>
        </p:txBody>
      </p:sp>
      <p:sp>
        <p:nvSpPr>
          <p:cNvPr id="7" name="文本框 6"/>
          <p:cNvSpPr txBox="1"/>
          <p:nvPr/>
        </p:nvSpPr>
        <p:spPr>
          <a:xfrm>
            <a:off x="560705" y="452120"/>
            <a:ext cx="11182350" cy="860425"/>
          </a:xfrm>
          <a:prstGeom prst="rect">
            <a:avLst/>
          </a:prstGeom>
          <a:noFill/>
        </p:spPr>
        <p:txBody>
          <a:bodyPr wrap="square" rtlCol="0">
            <a:spAutoFit/>
          </a:bodyPr>
          <a:p>
            <a:pPr fontAlgn="auto">
              <a:lnSpc>
                <a:spcPct val="100000"/>
              </a:lnSpc>
            </a:pPr>
            <a:r>
              <a:rPr lang="zh-CN" altLang="en-US" sz="2000"/>
              <a:t>Trajectory-guided Control Prediction for End-to-end Autonomous Driving:</a:t>
            </a:r>
            <a:r>
              <a:rPr lang="en-US" altLang="zh-CN" sz="2000"/>
              <a:t> </a:t>
            </a:r>
            <a:r>
              <a:rPr lang="zh-CN" altLang="en-US" sz="2000"/>
              <a:t>A Simple yet Strong Baseline</a:t>
            </a:r>
            <a:endParaRPr lang="zh-CN" altLang="en-US" sz="2000"/>
          </a:p>
          <a:p>
            <a:pPr fontAlgn="auto">
              <a:lnSpc>
                <a:spcPct val="150000"/>
              </a:lnSpc>
            </a:pPr>
            <a:r>
              <a:rPr lang="zh-CN" altLang="en-US" sz="2000"/>
              <a:t>轨迹引导的动作预测端到端自动驾驶</a:t>
            </a:r>
            <a:endParaRPr lang="zh-CN" altLang="en-US" sz="2000"/>
          </a:p>
        </p:txBody>
      </p:sp>
      <p:pic>
        <p:nvPicPr>
          <p:cNvPr id="4" name="图片 3"/>
          <p:cNvPicPr>
            <a:picLocks noChangeAspect="1"/>
          </p:cNvPicPr>
          <p:nvPr>
            <p:custDataLst>
              <p:tags r:id="rId1"/>
            </p:custDataLst>
          </p:nvPr>
        </p:nvPicPr>
        <p:blipFill>
          <a:blip r:embed="rId2"/>
          <a:stretch>
            <a:fillRect/>
          </a:stretch>
        </p:blipFill>
        <p:spPr>
          <a:xfrm>
            <a:off x="2346960" y="3300730"/>
            <a:ext cx="7498080" cy="305562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560705" y="452120"/>
            <a:ext cx="11182350" cy="1014730"/>
          </a:xfrm>
          <a:prstGeom prst="rect">
            <a:avLst/>
          </a:prstGeom>
          <a:noFill/>
        </p:spPr>
        <p:txBody>
          <a:bodyPr wrap="square" rtlCol="0">
            <a:spAutoFit/>
          </a:bodyPr>
          <a:p>
            <a:pPr fontAlgn="auto">
              <a:lnSpc>
                <a:spcPct val="150000"/>
              </a:lnSpc>
            </a:pPr>
            <a:r>
              <a:rPr lang="en-US" altLang="zh-CN" sz="2000"/>
              <a:t>Differentiable</a:t>
            </a:r>
            <a:r>
              <a:rPr lang="zh-CN" altLang="en-US" sz="2000"/>
              <a:t> T</a:t>
            </a:r>
            <a:r>
              <a:rPr lang="en-US" altLang="zh-CN" sz="2000"/>
              <a:t>op</a:t>
            </a:r>
            <a:r>
              <a:rPr lang="zh-CN" altLang="en-US" sz="2000"/>
              <a:t>-k </a:t>
            </a:r>
            <a:r>
              <a:rPr lang="en-US" altLang="zh-CN" sz="2000"/>
              <a:t>Classification</a:t>
            </a:r>
            <a:r>
              <a:rPr lang="zh-CN" altLang="en-US" sz="2000"/>
              <a:t> </a:t>
            </a:r>
            <a:r>
              <a:rPr lang="en-US" altLang="zh-CN" sz="2000"/>
              <a:t>Learning</a:t>
            </a:r>
            <a:endParaRPr lang="zh-CN" altLang="en-US" sz="2000"/>
          </a:p>
          <a:p>
            <a:pPr fontAlgn="auto">
              <a:lnSpc>
                <a:spcPct val="150000"/>
              </a:lnSpc>
            </a:pPr>
            <a:r>
              <a:rPr lang="zh-CN" altLang="en-US" sz="2000"/>
              <a:t>可微</a:t>
            </a:r>
            <a:r>
              <a:rPr lang="en-US" altLang="zh-CN" sz="2000"/>
              <a:t> t</a:t>
            </a:r>
            <a:r>
              <a:rPr lang="zh-CN" altLang="en-US" sz="2000"/>
              <a:t>op-k</a:t>
            </a:r>
            <a:r>
              <a:rPr lang="en-US" altLang="zh-CN" sz="2000"/>
              <a:t> </a:t>
            </a:r>
            <a:r>
              <a:rPr lang="zh-CN" altLang="en-US" sz="2000"/>
              <a:t>分类学习</a:t>
            </a:r>
            <a:endParaRPr lang="zh-CN" altLang="en-US" sz="2000"/>
          </a:p>
        </p:txBody>
      </p:sp>
      <p:sp>
        <p:nvSpPr>
          <p:cNvPr id="7" name="灯片编号占位符 6"/>
          <p:cNvSpPr>
            <a:spLocks noGrp="1"/>
          </p:cNvSpPr>
          <p:nvPr>
            <p:ph type="sldNum" sz="quarter" idx="12"/>
          </p:nvPr>
        </p:nvSpPr>
        <p:spPr/>
        <p:txBody>
          <a:bodyPr/>
          <a:p>
            <a:fld id="{565CE74E-AB26-4998-AD42-012C4C1AD076}" type="slidenum">
              <a:rPr lang="zh-CN" altLang="en-US" smtClean="0"/>
            </a:fld>
            <a:endParaRPr lang="zh-CN" altLang="en-US"/>
          </a:p>
        </p:txBody>
      </p:sp>
      <p:sp>
        <p:nvSpPr>
          <p:cNvPr id="2" name="文本框 1"/>
          <p:cNvSpPr txBox="1"/>
          <p:nvPr/>
        </p:nvSpPr>
        <p:spPr>
          <a:xfrm>
            <a:off x="560705" y="1745615"/>
            <a:ext cx="6472555" cy="1938020"/>
          </a:xfrm>
          <a:prstGeom prst="rect">
            <a:avLst/>
          </a:prstGeom>
          <a:noFill/>
        </p:spPr>
        <p:txBody>
          <a:bodyPr wrap="square" rtlCol="0">
            <a:spAutoFit/>
          </a:bodyPr>
          <a:p>
            <a:pPr indent="0" fontAlgn="auto">
              <a:lnSpc>
                <a:spcPct val="150000"/>
              </a:lnSpc>
              <a:buFont typeface="Arial" panose="020B0604020202020204" pitchFamily="34" charset="0"/>
              <a:buNone/>
            </a:pPr>
            <a:r>
              <a:rPr lang="zh-CN" altLang="en-US" sz="2000" b="1">
                <a:sym typeface="+mn-ea"/>
              </a:rPr>
              <a:t>具体的实现</a:t>
            </a:r>
            <a:r>
              <a:rPr lang="zh-CN" altLang="en-US" sz="2000" b="1">
                <a:sym typeface="+mn-ea"/>
              </a:rPr>
              <a:t>过程</a:t>
            </a:r>
            <a:endParaRPr lang="zh-CN" altLang="en-US" sz="2000" b="1">
              <a:sym typeface="+mn-ea"/>
            </a:endParaRPr>
          </a:p>
          <a:p>
            <a:pPr marL="342900" indent="-342900" fontAlgn="auto">
              <a:lnSpc>
                <a:spcPct val="150000"/>
              </a:lnSpc>
              <a:buFont typeface="Arial" panose="020B0604020202020204" pitchFamily="34" charset="0"/>
              <a:buChar char="•"/>
            </a:pPr>
            <a:r>
              <a:rPr lang="en-US" altLang="zh-CN" sz="2000">
                <a:sym typeface="+mn-ea"/>
              </a:rPr>
              <a:t>CNN </a:t>
            </a:r>
            <a:r>
              <a:rPr lang="zh-CN" altLang="en-US" sz="2000">
                <a:sym typeface="+mn-ea"/>
              </a:rPr>
              <a:t>生成每一类的分数</a:t>
            </a:r>
            <a:endParaRPr lang="zh-CN" altLang="en-US" sz="2000">
              <a:sym typeface="+mn-ea"/>
            </a:endParaRPr>
          </a:p>
          <a:p>
            <a:pPr marL="342900" indent="-342900" fontAlgn="auto">
              <a:lnSpc>
                <a:spcPct val="150000"/>
              </a:lnSpc>
              <a:buFont typeface="Arial" panose="020B0604020202020204" pitchFamily="34" charset="0"/>
              <a:buChar char="•"/>
            </a:pPr>
            <a:r>
              <a:rPr lang="zh-CN" altLang="en-US" sz="2000">
                <a:sym typeface="+mn-ea"/>
              </a:rPr>
              <a:t>利用可微排序生成每一类的排名的矩阵</a:t>
            </a:r>
            <a:endParaRPr lang="zh-CN" altLang="en-US" sz="2000">
              <a:sym typeface="+mn-ea"/>
            </a:endParaRPr>
          </a:p>
          <a:p>
            <a:pPr marL="342900" indent="-342900" fontAlgn="auto">
              <a:lnSpc>
                <a:spcPct val="150000"/>
              </a:lnSpc>
              <a:buFont typeface="Arial" panose="020B0604020202020204" pitchFamily="34" charset="0"/>
              <a:buChar char="•"/>
            </a:pPr>
            <a:r>
              <a:rPr lang="zh-CN" altLang="en-US" sz="2000" b="1">
                <a:sym typeface="+mn-ea"/>
              </a:rPr>
              <a:t>结合指定的概率分布</a:t>
            </a:r>
            <a:r>
              <a:rPr lang="en-US" altLang="zh-CN" sz="2000" b="1">
                <a:sym typeface="+mn-ea"/>
              </a:rPr>
              <a:t> P</a:t>
            </a:r>
            <a:r>
              <a:rPr lang="en-US" altLang="zh-CN" sz="2000" b="1" baseline="-25000">
                <a:sym typeface="+mn-ea"/>
              </a:rPr>
              <a:t>k </a:t>
            </a:r>
            <a:r>
              <a:rPr lang="zh-CN" altLang="en-US" sz="2000" b="1">
                <a:sym typeface="+mn-ea"/>
              </a:rPr>
              <a:t>得到最终的</a:t>
            </a:r>
            <a:r>
              <a:rPr lang="zh-CN" altLang="en-US" sz="2000" b="1">
                <a:sym typeface="+mn-ea"/>
              </a:rPr>
              <a:t>概率</a:t>
            </a:r>
            <a:endParaRPr lang="zh-CN" altLang="en-US" sz="2000" b="1">
              <a:sym typeface="+mn-ea"/>
            </a:endParaRPr>
          </a:p>
        </p:txBody>
      </p:sp>
      <p:pic>
        <p:nvPicPr>
          <p:cNvPr id="3" name="图片 2"/>
          <p:cNvPicPr>
            <a:picLocks noChangeAspect="1"/>
          </p:cNvPicPr>
          <p:nvPr/>
        </p:nvPicPr>
        <p:blipFill>
          <a:blip r:embed="rId1"/>
          <a:stretch>
            <a:fillRect/>
          </a:stretch>
        </p:blipFill>
        <p:spPr>
          <a:xfrm>
            <a:off x="1146810" y="3628390"/>
            <a:ext cx="9899015" cy="2727960"/>
          </a:xfrm>
          <a:prstGeom prst="rect">
            <a:avLst/>
          </a:prstGeom>
        </p:spPr>
      </p:pic>
      <p:sp>
        <p:nvSpPr>
          <p:cNvPr id="5" name="矩形 4"/>
          <p:cNvSpPr/>
          <p:nvPr/>
        </p:nvSpPr>
        <p:spPr>
          <a:xfrm>
            <a:off x="8297545" y="3683635"/>
            <a:ext cx="2564765" cy="2531110"/>
          </a:xfrm>
          <a:prstGeom prst="rect">
            <a:avLst/>
          </a:prstGeom>
          <a:noFill/>
          <a:ln w="28575" cmpd="sng">
            <a:solidFill>
              <a:srgbClr val="FF0000"/>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560705" y="452120"/>
            <a:ext cx="11182350" cy="1014730"/>
          </a:xfrm>
          <a:prstGeom prst="rect">
            <a:avLst/>
          </a:prstGeom>
          <a:noFill/>
        </p:spPr>
        <p:txBody>
          <a:bodyPr wrap="square" rtlCol="0">
            <a:spAutoFit/>
          </a:bodyPr>
          <a:p>
            <a:pPr fontAlgn="auto">
              <a:lnSpc>
                <a:spcPct val="150000"/>
              </a:lnSpc>
            </a:pPr>
            <a:r>
              <a:rPr lang="en-US" altLang="zh-CN" sz="2000"/>
              <a:t>Differentiable</a:t>
            </a:r>
            <a:r>
              <a:rPr lang="zh-CN" altLang="en-US" sz="2000"/>
              <a:t> T</a:t>
            </a:r>
            <a:r>
              <a:rPr lang="en-US" altLang="zh-CN" sz="2000"/>
              <a:t>op</a:t>
            </a:r>
            <a:r>
              <a:rPr lang="zh-CN" altLang="en-US" sz="2000"/>
              <a:t>-k </a:t>
            </a:r>
            <a:r>
              <a:rPr lang="en-US" altLang="zh-CN" sz="2000"/>
              <a:t>Classification</a:t>
            </a:r>
            <a:r>
              <a:rPr lang="zh-CN" altLang="en-US" sz="2000"/>
              <a:t> </a:t>
            </a:r>
            <a:r>
              <a:rPr lang="en-US" altLang="zh-CN" sz="2000"/>
              <a:t>Learning</a:t>
            </a:r>
            <a:endParaRPr lang="zh-CN" altLang="en-US" sz="2000"/>
          </a:p>
          <a:p>
            <a:pPr fontAlgn="auto">
              <a:lnSpc>
                <a:spcPct val="150000"/>
              </a:lnSpc>
            </a:pPr>
            <a:r>
              <a:rPr lang="zh-CN" altLang="en-US" sz="2000"/>
              <a:t>可微</a:t>
            </a:r>
            <a:r>
              <a:rPr lang="en-US" altLang="zh-CN" sz="2000"/>
              <a:t> t</a:t>
            </a:r>
            <a:r>
              <a:rPr lang="zh-CN" altLang="en-US" sz="2000"/>
              <a:t>op-k</a:t>
            </a:r>
            <a:r>
              <a:rPr lang="en-US" altLang="zh-CN" sz="2000"/>
              <a:t> </a:t>
            </a:r>
            <a:r>
              <a:rPr lang="zh-CN" altLang="en-US" sz="2000"/>
              <a:t>分类学习</a:t>
            </a:r>
            <a:endParaRPr lang="zh-CN" altLang="en-US" sz="2000"/>
          </a:p>
        </p:txBody>
      </p:sp>
      <p:sp>
        <p:nvSpPr>
          <p:cNvPr id="7" name="灯片编号占位符 6"/>
          <p:cNvSpPr>
            <a:spLocks noGrp="1"/>
          </p:cNvSpPr>
          <p:nvPr>
            <p:ph type="sldNum" sz="quarter" idx="12"/>
          </p:nvPr>
        </p:nvSpPr>
        <p:spPr/>
        <p:txBody>
          <a:bodyPr/>
          <a:p>
            <a:fld id="{565CE74E-AB26-4998-AD42-012C4C1AD076}" type="slidenum">
              <a:rPr lang="zh-CN" altLang="en-US" smtClean="0"/>
            </a:fld>
            <a:endParaRPr lang="zh-CN" altLang="en-US"/>
          </a:p>
        </p:txBody>
      </p:sp>
      <p:sp>
        <p:nvSpPr>
          <p:cNvPr id="2" name="文本框 1"/>
          <p:cNvSpPr txBox="1"/>
          <p:nvPr/>
        </p:nvSpPr>
        <p:spPr>
          <a:xfrm>
            <a:off x="560705" y="1745615"/>
            <a:ext cx="6472555" cy="553085"/>
          </a:xfrm>
          <a:prstGeom prst="rect">
            <a:avLst/>
          </a:prstGeom>
          <a:noFill/>
        </p:spPr>
        <p:txBody>
          <a:bodyPr wrap="square" rtlCol="0">
            <a:spAutoFit/>
          </a:bodyPr>
          <a:p>
            <a:pPr indent="0" fontAlgn="auto">
              <a:lnSpc>
                <a:spcPct val="150000"/>
              </a:lnSpc>
              <a:buFont typeface="Arial" panose="020B0604020202020204" pitchFamily="34" charset="0"/>
              <a:buNone/>
            </a:pPr>
            <a:r>
              <a:rPr lang="zh-CN" altLang="en-US" sz="2000" b="1">
                <a:sym typeface="+mn-ea"/>
              </a:rPr>
              <a:t>新的可微</a:t>
            </a:r>
            <a:r>
              <a:rPr lang="en-US" altLang="zh-CN" sz="2000" b="1">
                <a:sym typeface="+mn-ea"/>
              </a:rPr>
              <a:t> T</a:t>
            </a:r>
            <a:r>
              <a:rPr lang="zh-CN" altLang="en-US" sz="2000" b="1">
                <a:sym typeface="+mn-ea"/>
              </a:rPr>
              <a:t>op-k</a:t>
            </a:r>
            <a:r>
              <a:rPr lang="en-US" altLang="zh-CN" sz="2000" b="1">
                <a:sym typeface="+mn-ea"/>
              </a:rPr>
              <a:t> </a:t>
            </a:r>
            <a:r>
              <a:rPr lang="zh-CN" altLang="en-US" sz="2000" b="1">
                <a:sym typeface="+mn-ea"/>
              </a:rPr>
              <a:t>分类损失函数</a:t>
            </a:r>
            <a:endParaRPr lang="zh-CN" altLang="en-US" sz="2000">
              <a:sym typeface="+mn-ea"/>
            </a:endParaRPr>
          </a:p>
        </p:txBody>
      </p:sp>
      <p:pic>
        <p:nvPicPr>
          <p:cNvPr id="6" name="图片 5"/>
          <p:cNvPicPr>
            <a:picLocks noChangeAspect="1"/>
          </p:cNvPicPr>
          <p:nvPr/>
        </p:nvPicPr>
        <p:blipFill>
          <a:blip r:embed="rId1"/>
          <a:stretch>
            <a:fillRect/>
          </a:stretch>
        </p:blipFill>
        <p:spPr>
          <a:xfrm>
            <a:off x="1751965" y="3289935"/>
            <a:ext cx="8799830" cy="1462405"/>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560705" y="452120"/>
            <a:ext cx="11182350" cy="1014730"/>
          </a:xfrm>
          <a:prstGeom prst="rect">
            <a:avLst/>
          </a:prstGeom>
          <a:noFill/>
        </p:spPr>
        <p:txBody>
          <a:bodyPr wrap="square" rtlCol="0">
            <a:spAutoFit/>
          </a:bodyPr>
          <a:p>
            <a:pPr fontAlgn="auto">
              <a:lnSpc>
                <a:spcPct val="150000"/>
              </a:lnSpc>
            </a:pPr>
            <a:r>
              <a:rPr lang="en-US" altLang="zh-CN" sz="2000"/>
              <a:t>Differentiable</a:t>
            </a:r>
            <a:r>
              <a:rPr lang="zh-CN" altLang="en-US" sz="2000"/>
              <a:t> T</a:t>
            </a:r>
            <a:r>
              <a:rPr lang="en-US" altLang="zh-CN" sz="2000"/>
              <a:t>op</a:t>
            </a:r>
            <a:r>
              <a:rPr lang="zh-CN" altLang="en-US" sz="2000"/>
              <a:t>-k </a:t>
            </a:r>
            <a:r>
              <a:rPr lang="en-US" altLang="zh-CN" sz="2000"/>
              <a:t>Classification</a:t>
            </a:r>
            <a:r>
              <a:rPr lang="zh-CN" altLang="en-US" sz="2000"/>
              <a:t> </a:t>
            </a:r>
            <a:r>
              <a:rPr lang="en-US" altLang="zh-CN" sz="2000"/>
              <a:t>Learning</a:t>
            </a:r>
            <a:endParaRPr lang="zh-CN" altLang="en-US" sz="2000"/>
          </a:p>
          <a:p>
            <a:pPr fontAlgn="auto">
              <a:lnSpc>
                <a:spcPct val="150000"/>
              </a:lnSpc>
            </a:pPr>
            <a:r>
              <a:rPr lang="zh-CN" altLang="en-US" sz="2000"/>
              <a:t>可微</a:t>
            </a:r>
            <a:r>
              <a:rPr lang="en-US" altLang="zh-CN" sz="2000"/>
              <a:t> t</a:t>
            </a:r>
            <a:r>
              <a:rPr lang="zh-CN" altLang="en-US" sz="2000"/>
              <a:t>op-k</a:t>
            </a:r>
            <a:r>
              <a:rPr lang="en-US" altLang="zh-CN" sz="2000"/>
              <a:t> </a:t>
            </a:r>
            <a:r>
              <a:rPr lang="zh-CN" altLang="en-US" sz="2000"/>
              <a:t>分类学习</a:t>
            </a:r>
            <a:endParaRPr lang="zh-CN" altLang="en-US" sz="2000"/>
          </a:p>
        </p:txBody>
      </p:sp>
      <p:sp>
        <p:nvSpPr>
          <p:cNvPr id="7" name="灯片编号占位符 6"/>
          <p:cNvSpPr>
            <a:spLocks noGrp="1"/>
          </p:cNvSpPr>
          <p:nvPr>
            <p:ph type="sldNum" sz="quarter" idx="12"/>
          </p:nvPr>
        </p:nvSpPr>
        <p:spPr/>
        <p:txBody>
          <a:bodyPr/>
          <a:p>
            <a:fld id="{565CE74E-AB26-4998-AD42-012C4C1AD076}" type="slidenum">
              <a:rPr lang="zh-CN" altLang="en-US" smtClean="0"/>
            </a:fld>
            <a:endParaRPr lang="zh-CN" altLang="en-US"/>
          </a:p>
        </p:txBody>
      </p:sp>
      <p:sp>
        <p:nvSpPr>
          <p:cNvPr id="2" name="文本框 1"/>
          <p:cNvSpPr txBox="1"/>
          <p:nvPr/>
        </p:nvSpPr>
        <p:spPr>
          <a:xfrm>
            <a:off x="560705" y="1745615"/>
            <a:ext cx="6472555" cy="553085"/>
          </a:xfrm>
          <a:prstGeom prst="rect">
            <a:avLst/>
          </a:prstGeom>
          <a:noFill/>
        </p:spPr>
        <p:txBody>
          <a:bodyPr wrap="square" rtlCol="0">
            <a:spAutoFit/>
          </a:bodyPr>
          <a:p>
            <a:pPr indent="0" fontAlgn="auto">
              <a:lnSpc>
                <a:spcPct val="150000"/>
              </a:lnSpc>
              <a:buFont typeface="Arial" panose="020B0604020202020204" pitchFamily="34" charset="0"/>
              <a:buNone/>
            </a:pPr>
            <a:r>
              <a:rPr lang="zh-CN" altLang="en-US" sz="2000" b="1">
                <a:sym typeface="+mn-ea"/>
              </a:rPr>
              <a:t>新的可微</a:t>
            </a:r>
            <a:r>
              <a:rPr lang="en-US" altLang="zh-CN" sz="2000" b="1">
                <a:sym typeface="+mn-ea"/>
              </a:rPr>
              <a:t> T</a:t>
            </a:r>
            <a:r>
              <a:rPr lang="zh-CN" altLang="en-US" sz="2000" b="1">
                <a:sym typeface="+mn-ea"/>
              </a:rPr>
              <a:t>op-k</a:t>
            </a:r>
            <a:r>
              <a:rPr lang="en-US" altLang="zh-CN" sz="2000" b="1">
                <a:sym typeface="+mn-ea"/>
              </a:rPr>
              <a:t> </a:t>
            </a:r>
            <a:r>
              <a:rPr lang="zh-CN" altLang="en-US" sz="2000" b="1">
                <a:sym typeface="+mn-ea"/>
              </a:rPr>
              <a:t>分类损失函数</a:t>
            </a:r>
            <a:endParaRPr lang="zh-CN" altLang="en-US" sz="2000">
              <a:sym typeface="+mn-ea"/>
            </a:endParaRPr>
          </a:p>
        </p:txBody>
      </p:sp>
      <p:pic>
        <p:nvPicPr>
          <p:cNvPr id="6" name="图片 5"/>
          <p:cNvPicPr>
            <a:picLocks noChangeAspect="1"/>
          </p:cNvPicPr>
          <p:nvPr/>
        </p:nvPicPr>
        <p:blipFill>
          <a:blip r:embed="rId1"/>
          <a:stretch>
            <a:fillRect/>
          </a:stretch>
        </p:blipFill>
        <p:spPr>
          <a:xfrm>
            <a:off x="1751965" y="3289935"/>
            <a:ext cx="8799830" cy="1462405"/>
          </a:xfrm>
          <a:prstGeom prst="rect">
            <a:avLst/>
          </a:prstGeom>
        </p:spPr>
      </p:pic>
      <p:sp>
        <p:nvSpPr>
          <p:cNvPr id="5" name="矩形 4"/>
          <p:cNvSpPr/>
          <p:nvPr/>
        </p:nvSpPr>
        <p:spPr>
          <a:xfrm>
            <a:off x="4148455" y="3091815"/>
            <a:ext cx="5478780" cy="728345"/>
          </a:xfrm>
          <a:prstGeom prst="rect">
            <a:avLst/>
          </a:prstGeom>
          <a:noFill/>
          <a:ln w="28575" cmpd="sng">
            <a:solidFill>
              <a:srgbClr val="FF0000"/>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4148455" y="2723515"/>
            <a:ext cx="4244340" cy="368300"/>
          </a:xfrm>
          <a:prstGeom prst="rect">
            <a:avLst/>
          </a:prstGeom>
          <a:noFill/>
        </p:spPr>
        <p:txBody>
          <a:bodyPr wrap="square" rtlCol="0">
            <a:spAutoFit/>
          </a:bodyPr>
          <a:p>
            <a:r>
              <a:rPr lang="en-US" altLang="zh-CN"/>
              <a:t>Top-1 </a:t>
            </a:r>
            <a:r>
              <a:rPr lang="zh-CN" altLang="en-US"/>
              <a:t>的分类：</a:t>
            </a:r>
            <a:r>
              <a:rPr lang="en-US" altLang="zh-CN"/>
              <a:t>softmax </a:t>
            </a:r>
            <a:r>
              <a:rPr lang="zh-CN" altLang="en-US"/>
              <a:t>交叉熵损失</a:t>
            </a:r>
            <a:r>
              <a:rPr lang="zh-CN" altLang="en-US"/>
              <a:t>函数</a:t>
            </a:r>
            <a:endParaRPr lang="zh-CN"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560705" y="452120"/>
            <a:ext cx="11182350" cy="1014730"/>
          </a:xfrm>
          <a:prstGeom prst="rect">
            <a:avLst/>
          </a:prstGeom>
          <a:noFill/>
        </p:spPr>
        <p:txBody>
          <a:bodyPr wrap="square" rtlCol="0">
            <a:spAutoFit/>
          </a:bodyPr>
          <a:p>
            <a:pPr fontAlgn="auto">
              <a:lnSpc>
                <a:spcPct val="150000"/>
              </a:lnSpc>
            </a:pPr>
            <a:r>
              <a:rPr lang="en-US" altLang="zh-CN" sz="2000"/>
              <a:t>Differentiable</a:t>
            </a:r>
            <a:r>
              <a:rPr lang="zh-CN" altLang="en-US" sz="2000"/>
              <a:t> T</a:t>
            </a:r>
            <a:r>
              <a:rPr lang="en-US" altLang="zh-CN" sz="2000"/>
              <a:t>op</a:t>
            </a:r>
            <a:r>
              <a:rPr lang="zh-CN" altLang="en-US" sz="2000"/>
              <a:t>-k </a:t>
            </a:r>
            <a:r>
              <a:rPr lang="en-US" altLang="zh-CN" sz="2000"/>
              <a:t>Classification</a:t>
            </a:r>
            <a:r>
              <a:rPr lang="zh-CN" altLang="en-US" sz="2000"/>
              <a:t> </a:t>
            </a:r>
            <a:r>
              <a:rPr lang="en-US" altLang="zh-CN" sz="2000"/>
              <a:t>Learning</a:t>
            </a:r>
            <a:endParaRPr lang="zh-CN" altLang="en-US" sz="2000"/>
          </a:p>
          <a:p>
            <a:pPr fontAlgn="auto">
              <a:lnSpc>
                <a:spcPct val="150000"/>
              </a:lnSpc>
            </a:pPr>
            <a:r>
              <a:rPr lang="zh-CN" altLang="en-US" sz="2000"/>
              <a:t>可微</a:t>
            </a:r>
            <a:r>
              <a:rPr lang="en-US" altLang="zh-CN" sz="2000"/>
              <a:t> t</a:t>
            </a:r>
            <a:r>
              <a:rPr lang="zh-CN" altLang="en-US" sz="2000"/>
              <a:t>op-k</a:t>
            </a:r>
            <a:r>
              <a:rPr lang="en-US" altLang="zh-CN" sz="2000"/>
              <a:t> </a:t>
            </a:r>
            <a:r>
              <a:rPr lang="zh-CN" altLang="en-US" sz="2000"/>
              <a:t>分类学习</a:t>
            </a:r>
            <a:endParaRPr lang="zh-CN" altLang="en-US" sz="2000"/>
          </a:p>
        </p:txBody>
      </p:sp>
      <p:sp>
        <p:nvSpPr>
          <p:cNvPr id="7" name="灯片编号占位符 6"/>
          <p:cNvSpPr>
            <a:spLocks noGrp="1"/>
          </p:cNvSpPr>
          <p:nvPr>
            <p:ph type="sldNum" sz="quarter" idx="12"/>
          </p:nvPr>
        </p:nvSpPr>
        <p:spPr/>
        <p:txBody>
          <a:bodyPr/>
          <a:p>
            <a:fld id="{565CE74E-AB26-4998-AD42-012C4C1AD076}" type="slidenum">
              <a:rPr lang="zh-CN" altLang="en-US" smtClean="0"/>
            </a:fld>
            <a:endParaRPr lang="zh-CN" altLang="en-US"/>
          </a:p>
        </p:txBody>
      </p:sp>
      <p:sp>
        <p:nvSpPr>
          <p:cNvPr id="2" name="文本框 1"/>
          <p:cNvSpPr txBox="1"/>
          <p:nvPr/>
        </p:nvSpPr>
        <p:spPr>
          <a:xfrm>
            <a:off x="560705" y="1745615"/>
            <a:ext cx="6472555" cy="553085"/>
          </a:xfrm>
          <a:prstGeom prst="rect">
            <a:avLst/>
          </a:prstGeom>
          <a:noFill/>
        </p:spPr>
        <p:txBody>
          <a:bodyPr wrap="square" rtlCol="0">
            <a:spAutoFit/>
          </a:bodyPr>
          <a:p>
            <a:pPr indent="0" fontAlgn="auto">
              <a:lnSpc>
                <a:spcPct val="150000"/>
              </a:lnSpc>
              <a:buFont typeface="Arial" panose="020B0604020202020204" pitchFamily="34" charset="0"/>
              <a:buNone/>
            </a:pPr>
            <a:r>
              <a:rPr lang="zh-CN" altLang="en-US" sz="2000" b="1">
                <a:sym typeface="+mn-ea"/>
              </a:rPr>
              <a:t>新的可微</a:t>
            </a:r>
            <a:r>
              <a:rPr lang="en-US" altLang="zh-CN" sz="2000" b="1">
                <a:sym typeface="+mn-ea"/>
              </a:rPr>
              <a:t> T</a:t>
            </a:r>
            <a:r>
              <a:rPr lang="zh-CN" altLang="en-US" sz="2000" b="1">
                <a:sym typeface="+mn-ea"/>
              </a:rPr>
              <a:t>op-k</a:t>
            </a:r>
            <a:r>
              <a:rPr lang="en-US" altLang="zh-CN" sz="2000" b="1">
                <a:sym typeface="+mn-ea"/>
              </a:rPr>
              <a:t> </a:t>
            </a:r>
            <a:r>
              <a:rPr lang="zh-CN" altLang="en-US" sz="2000" b="1">
                <a:sym typeface="+mn-ea"/>
              </a:rPr>
              <a:t>分类损失函数</a:t>
            </a:r>
            <a:endParaRPr lang="zh-CN" altLang="en-US" sz="2000">
              <a:sym typeface="+mn-ea"/>
            </a:endParaRPr>
          </a:p>
        </p:txBody>
      </p:sp>
      <p:pic>
        <p:nvPicPr>
          <p:cNvPr id="6" name="图片 5"/>
          <p:cNvPicPr>
            <a:picLocks noChangeAspect="1"/>
          </p:cNvPicPr>
          <p:nvPr/>
        </p:nvPicPr>
        <p:blipFill>
          <a:blip r:embed="rId1"/>
          <a:stretch>
            <a:fillRect/>
          </a:stretch>
        </p:blipFill>
        <p:spPr>
          <a:xfrm>
            <a:off x="1751965" y="3289935"/>
            <a:ext cx="8799830" cy="1462405"/>
          </a:xfrm>
          <a:prstGeom prst="rect">
            <a:avLst/>
          </a:prstGeom>
        </p:spPr>
      </p:pic>
      <p:sp>
        <p:nvSpPr>
          <p:cNvPr id="5" name="矩形 4"/>
          <p:cNvSpPr/>
          <p:nvPr/>
        </p:nvSpPr>
        <p:spPr>
          <a:xfrm>
            <a:off x="3884295" y="3756660"/>
            <a:ext cx="6667500" cy="995680"/>
          </a:xfrm>
          <a:prstGeom prst="rect">
            <a:avLst/>
          </a:prstGeom>
          <a:noFill/>
          <a:ln w="28575" cmpd="sng">
            <a:solidFill>
              <a:srgbClr val="FF0000"/>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3884295" y="4752340"/>
            <a:ext cx="5673090" cy="368300"/>
          </a:xfrm>
          <a:prstGeom prst="rect">
            <a:avLst/>
          </a:prstGeom>
          <a:noFill/>
        </p:spPr>
        <p:txBody>
          <a:bodyPr wrap="square" rtlCol="0">
            <a:spAutoFit/>
          </a:bodyPr>
          <a:p>
            <a:r>
              <a:rPr lang="en-US" altLang="zh-CN"/>
              <a:t>Top-k (k &gt; 1) </a:t>
            </a:r>
            <a:r>
              <a:rPr lang="zh-CN" altLang="en-US"/>
              <a:t>的分类：与</a:t>
            </a:r>
            <a:r>
              <a:rPr lang="en-US" altLang="zh-CN"/>
              <a:t> P </a:t>
            </a:r>
            <a:r>
              <a:rPr lang="zh-CN" altLang="en-US"/>
              <a:t>矩阵相关的损失</a:t>
            </a:r>
            <a:r>
              <a:rPr lang="zh-CN" altLang="en-US"/>
              <a:t>函数</a:t>
            </a:r>
            <a:endParaRPr lang="zh-CN"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560705" y="452120"/>
            <a:ext cx="11182350" cy="1014730"/>
          </a:xfrm>
          <a:prstGeom prst="rect">
            <a:avLst/>
          </a:prstGeom>
          <a:noFill/>
        </p:spPr>
        <p:txBody>
          <a:bodyPr wrap="square" rtlCol="0">
            <a:spAutoFit/>
          </a:bodyPr>
          <a:p>
            <a:pPr fontAlgn="auto">
              <a:lnSpc>
                <a:spcPct val="150000"/>
              </a:lnSpc>
            </a:pPr>
            <a:r>
              <a:rPr lang="en-US" altLang="zh-CN" sz="2000"/>
              <a:t>Differentiable</a:t>
            </a:r>
            <a:r>
              <a:rPr lang="zh-CN" altLang="en-US" sz="2000"/>
              <a:t> T</a:t>
            </a:r>
            <a:r>
              <a:rPr lang="en-US" altLang="zh-CN" sz="2000"/>
              <a:t>op</a:t>
            </a:r>
            <a:r>
              <a:rPr lang="zh-CN" altLang="en-US" sz="2000"/>
              <a:t>-k </a:t>
            </a:r>
            <a:r>
              <a:rPr lang="en-US" altLang="zh-CN" sz="2000"/>
              <a:t>Classification</a:t>
            </a:r>
            <a:r>
              <a:rPr lang="zh-CN" altLang="en-US" sz="2000"/>
              <a:t> </a:t>
            </a:r>
            <a:r>
              <a:rPr lang="en-US" altLang="zh-CN" sz="2000"/>
              <a:t>Learning</a:t>
            </a:r>
            <a:endParaRPr lang="zh-CN" altLang="en-US" sz="2000"/>
          </a:p>
          <a:p>
            <a:pPr fontAlgn="auto">
              <a:lnSpc>
                <a:spcPct val="150000"/>
              </a:lnSpc>
            </a:pPr>
            <a:r>
              <a:rPr lang="zh-CN" altLang="en-US" sz="2000"/>
              <a:t>可微</a:t>
            </a:r>
            <a:r>
              <a:rPr lang="en-US" altLang="zh-CN" sz="2000"/>
              <a:t> t</a:t>
            </a:r>
            <a:r>
              <a:rPr lang="zh-CN" altLang="en-US" sz="2000"/>
              <a:t>op-k</a:t>
            </a:r>
            <a:r>
              <a:rPr lang="en-US" altLang="zh-CN" sz="2000"/>
              <a:t> </a:t>
            </a:r>
            <a:r>
              <a:rPr lang="zh-CN" altLang="en-US" sz="2000"/>
              <a:t>分类学习</a:t>
            </a:r>
            <a:endParaRPr lang="zh-CN" altLang="en-US" sz="2000"/>
          </a:p>
        </p:txBody>
      </p:sp>
      <p:sp>
        <p:nvSpPr>
          <p:cNvPr id="7" name="灯片编号占位符 6"/>
          <p:cNvSpPr>
            <a:spLocks noGrp="1"/>
          </p:cNvSpPr>
          <p:nvPr>
            <p:ph type="sldNum" sz="quarter" idx="12"/>
          </p:nvPr>
        </p:nvSpPr>
        <p:spPr/>
        <p:txBody>
          <a:bodyPr/>
          <a:p>
            <a:fld id="{565CE74E-AB26-4998-AD42-012C4C1AD076}" type="slidenum">
              <a:rPr lang="zh-CN" altLang="en-US" smtClean="0"/>
            </a:fld>
            <a:endParaRPr lang="zh-CN" altLang="en-US"/>
          </a:p>
        </p:txBody>
      </p:sp>
      <p:sp>
        <p:nvSpPr>
          <p:cNvPr id="2" name="文本框 1"/>
          <p:cNvSpPr txBox="1"/>
          <p:nvPr/>
        </p:nvSpPr>
        <p:spPr>
          <a:xfrm>
            <a:off x="560705" y="1745615"/>
            <a:ext cx="7611110" cy="1938020"/>
          </a:xfrm>
          <a:prstGeom prst="rect">
            <a:avLst/>
          </a:prstGeom>
          <a:noFill/>
        </p:spPr>
        <p:txBody>
          <a:bodyPr wrap="square" rtlCol="0">
            <a:spAutoFit/>
          </a:bodyPr>
          <a:p>
            <a:pPr indent="0" fontAlgn="auto">
              <a:lnSpc>
                <a:spcPct val="150000"/>
              </a:lnSpc>
              <a:buFont typeface="Arial" panose="020B0604020202020204" pitchFamily="34" charset="0"/>
              <a:buNone/>
            </a:pPr>
            <a:r>
              <a:rPr lang="zh-CN" altLang="en-US" sz="2000" b="1">
                <a:sym typeface="+mn-ea"/>
              </a:rPr>
              <a:t>总结</a:t>
            </a:r>
            <a:endParaRPr lang="zh-CN" altLang="en-US" sz="2000" b="1">
              <a:sym typeface="+mn-ea"/>
            </a:endParaRPr>
          </a:p>
          <a:p>
            <a:pPr marL="342900" indent="-342900" fontAlgn="auto">
              <a:lnSpc>
                <a:spcPct val="150000"/>
              </a:lnSpc>
              <a:buFont typeface="Arial" panose="020B0604020202020204" pitchFamily="34" charset="0"/>
              <a:buChar char="•"/>
            </a:pPr>
            <a:r>
              <a:rPr lang="zh-CN" altLang="en-US" sz="2000">
                <a:sym typeface="+mn-ea"/>
              </a:rPr>
              <a:t>指定概率分布</a:t>
            </a:r>
            <a:r>
              <a:rPr lang="en-US" altLang="zh-CN" sz="2000">
                <a:sym typeface="+mn-ea"/>
              </a:rPr>
              <a:t> P</a:t>
            </a:r>
            <a:r>
              <a:rPr lang="en-US" altLang="zh-CN" sz="2000" baseline="-25000">
                <a:sym typeface="+mn-ea"/>
              </a:rPr>
              <a:t>k </a:t>
            </a:r>
            <a:r>
              <a:rPr lang="zh-CN" altLang="en-US" sz="2000">
                <a:sym typeface="+mn-ea"/>
              </a:rPr>
              <a:t>中提取</a:t>
            </a:r>
            <a:r>
              <a:rPr lang="en-US" altLang="zh-CN" sz="2000">
                <a:sym typeface="+mn-ea"/>
              </a:rPr>
              <a:t> k </a:t>
            </a:r>
            <a:r>
              <a:rPr lang="zh-CN" altLang="en-US" sz="2000">
                <a:sym typeface="+mn-ea"/>
              </a:rPr>
              <a:t>的</a:t>
            </a:r>
            <a:r>
              <a:rPr lang="en-US" altLang="zh-CN" sz="2000">
                <a:sym typeface="+mn-ea"/>
              </a:rPr>
              <a:t> Top-k </a:t>
            </a:r>
            <a:r>
              <a:rPr lang="zh-CN" altLang="en-US" sz="2000">
                <a:sym typeface="+mn-ea"/>
              </a:rPr>
              <a:t>分类</a:t>
            </a:r>
            <a:endParaRPr lang="zh-CN" altLang="en-US" sz="2000">
              <a:sym typeface="+mn-ea"/>
            </a:endParaRPr>
          </a:p>
          <a:p>
            <a:pPr marL="342900" indent="-342900" fontAlgn="auto">
              <a:lnSpc>
                <a:spcPct val="150000"/>
              </a:lnSpc>
              <a:buFont typeface="Arial" panose="020B0604020202020204" pitchFamily="34" charset="0"/>
              <a:buChar char="•"/>
            </a:pPr>
            <a:r>
              <a:rPr lang="zh-CN" altLang="en-US" sz="2000">
                <a:sym typeface="+mn-ea"/>
              </a:rPr>
              <a:t>基于可微排序的</a:t>
            </a:r>
            <a:r>
              <a:rPr lang="en-US" altLang="zh-CN" sz="2000">
                <a:sym typeface="+mn-ea"/>
              </a:rPr>
              <a:t> T</a:t>
            </a:r>
            <a:r>
              <a:rPr lang="zh-CN" altLang="en-US" sz="2000">
                <a:sym typeface="+mn-ea"/>
              </a:rPr>
              <a:t>op-k</a:t>
            </a:r>
            <a:r>
              <a:rPr lang="en-US" altLang="zh-CN" sz="2000">
                <a:sym typeface="+mn-ea"/>
              </a:rPr>
              <a:t> </a:t>
            </a:r>
            <a:r>
              <a:rPr lang="zh-CN" altLang="en-US" sz="2000">
                <a:sym typeface="+mn-ea"/>
              </a:rPr>
              <a:t>分类损失</a:t>
            </a:r>
            <a:r>
              <a:rPr lang="zh-CN" altLang="en-US" sz="2000">
                <a:sym typeface="+mn-ea"/>
              </a:rPr>
              <a:t>函数</a:t>
            </a:r>
            <a:endParaRPr lang="zh-CN" altLang="en-US" sz="2000">
              <a:sym typeface="+mn-ea"/>
            </a:endParaRPr>
          </a:p>
          <a:p>
            <a:pPr marL="342900" indent="-342900" fontAlgn="auto">
              <a:lnSpc>
                <a:spcPct val="150000"/>
              </a:lnSpc>
              <a:buFont typeface="Arial" panose="020B0604020202020204" pitchFamily="34" charset="0"/>
              <a:buChar char="•"/>
            </a:pPr>
            <a:r>
              <a:rPr lang="zh-CN" altLang="en-US" sz="2000">
                <a:sym typeface="+mn-ea"/>
              </a:rPr>
              <a:t>同时提升了</a:t>
            </a:r>
            <a:r>
              <a:rPr lang="en-US" altLang="zh-CN" sz="2000">
                <a:sym typeface="+mn-ea"/>
              </a:rPr>
              <a:t> Top-1 </a:t>
            </a:r>
            <a:r>
              <a:rPr lang="zh-CN" altLang="en-US" sz="2000">
                <a:sym typeface="+mn-ea"/>
              </a:rPr>
              <a:t>和</a:t>
            </a:r>
            <a:r>
              <a:rPr lang="en-US" altLang="zh-CN" sz="2000">
                <a:sym typeface="+mn-ea"/>
              </a:rPr>
              <a:t> Top-5 </a:t>
            </a:r>
            <a:r>
              <a:rPr lang="zh-CN" altLang="en-US" sz="2000">
                <a:sym typeface="+mn-ea"/>
              </a:rPr>
              <a:t>分类的准确</a:t>
            </a:r>
            <a:r>
              <a:rPr lang="zh-CN" altLang="en-US" sz="2000">
                <a:sym typeface="+mn-ea"/>
              </a:rPr>
              <a:t>率</a:t>
            </a:r>
            <a:endParaRPr lang="zh-CN" altLang="en-US" sz="2000">
              <a:sym typeface="+mn-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560705" y="1645285"/>
            <a:ext cx="8955405" cy="4707890"/>
          </a:xfrm>
          <a:prstGeom prst="rect">
            <a:avLst/>
          </a:prstGeom>
          <a:noFill/>
        </p:spPr>
        <p:txBody>
          <a:bodyPr wrap="square" rtlCol="0">
            <a:spAutoFit/>
          </a:bodyPr>
          <a:p>
            <a:pPr indent="0" fontAlgn="auto">
              <a:lnSpc>
                <a:spcPct val="150000"/>
              </a:lnSpc>
              <a:buFont typeface="Arial" panose="020B0604020202020204" pitchFamily="34" charset="0"/>
              <a:buNone/>
            </a:pPr>
            <a:r>
              <a:rPr lang="zh-CN" altLang="en-US" sz="2000" b="1">
                <a:sym typeface="+mn-ea"/>
              </a:rPr>
              <a:t>轨迹规划分支</a:t>
            </a:r>
            <a:endParaRPr lang="zh-CN" altLang="en-US" sz="2000" b="1">
              <a:sym typeface="+mn-ea"/>
            </a:endParaRPr>
          </a:p>
          <a:p>
            <a:pPr marL="342900" indent="-342900" fontAlgn="auto">
              <a:lnSpc>
                <a:spcPct val="150000"/>
              </a:lnSpc>
              <a:buFont typeface="Arial" panose="020B0604020202020204" pitchFamily="34" charset="0"/>
              <a:buChar char="•"/>
            </a:pPr>
            <a:r>
              <a:rPr lang="zh-CN" altLang="en-US" sz="2000">
                <a:sym typeface="+mn-ea"/>
              </a:rPr>
              <a:t>基于</a:t>
            </a:r>
            <a:r>
              <a:rPr lang="en-US" altLang="zh-CN" sz="2000">
                <a:sym typeface="+mn-ea"/>
              </a:rPr>
              <a:t> CNN </a:t>
            </a:r>
            <a:r>
              <a:rPr lang="zh-CN" altLang="en-US" sz="2000">
                <a:sym typeface="+mn-ea"/>
              </a:rPr>
              <a:t>的</a:t>
            </a:r>
            <a:r>
              <a:rPr lang="en-US" altLang="zh-CN" sz="2000">
                <a:sym typeface="+mn-ea"/>
              </a:rPr>
              <a:t> Image Ecoder </a:t>
            </a:r>
            <a:r>
              <a:rPr lang="zh-CN" altLang="en-US" sz="2000">
                <a:sym typeface="+mn-ea"/>
              </a:rPr>
              <a:t>得到</a:t>
            </a:r>
            <a:endParaRPr lang="zh-CN" altLang="en-US" sz="2000">
              <a:sym typeface="+mn-ea"/>
            </a:endParaRPr>
          </a:p>
          <a:p>
            <a:pPr indent="0" fontAlgn="auto">
              <a:lnSpc>
                <a:spcPct val="150000"/>
              </a:lnSpc>
              <a:buFont typeface="Arial" panose="020B0604020202020204" pitchFamily="34" charset="0"/>
              <a:buNone/>
            </a:pPr>
            <a:r>
              <a:rPr lang="en-US" altLang="zh-CN" sz="2000">
                <a:sym typeface="+mn-ea"/>
              </a:rPr>
              <a:t>      </a:t>
            </a:r>
            <a:r>
              <a:rPr lang="zh-CN" altLang="en-US" sz="2000">
                <a:sym typeface="+mn-ea"/>
              </a:rPr>
              <a:t>特征图</a:t>
            </a:r>
            <a:r>
              <a:rPr lang="en-US" altLang="zh-CN" sz="2000">
                <a:sym typeface="+mn-ea"/>
              </a:rPr>
              <a:t> F</a:t>
            </a:r>
            <a:endParaRPr lang="en-US" altLang="zh-CN" sz="2000">
              <a:sym typeface="+mn-ea"/>
            </a:endParaRPr>
          </a:p>
          <a:p>
            <a:pPr marL="342900" indent="-342900" fontAlgn="auto">
              <a:lnSpc>
                <a:spcPct val="150000"/>
              </a:lnSpc>
              <a:buFont typeface="Arial" panose="020B0604020202020204" pitchFamily="34" charset="0"/>
              <a:buChar char="•"/>
            </a:pPr>
            <a:r>
              <a:rPr lang="zh-CN" altLang="en-US" sz="2000">
                <a:sym typeface="+mn-ea"/>
              </a:rPr>
              <a:t>基于</a:t>
            </a:r>
            <a:r>
              <a:rPr lang="en-US" altLang="zh-CN" sz="2000">
                <a:sym typeface="+mn-ea"/>
              </a:rPr>
              <a:t> MLP </a:t>
            </a:r>
            <a:r>
              <a:rPr lang="zh-CN" altLang="en-US" sz="2000">
                <a:sym typeface="+mn-ea"/>
              </a:rPr>
              <a:t>的</a:t>
            </a:r>
            <a:r>
              <a:rPr lang="en-US" altLang="zh-CN" sz="2000">
                <a:sym typeface="+mn-ea"/>
              </a:rPr>
              <a:t> Measurement Encoder </a:t>
            </a:r>
            <a:endParaRPr lang="en-US" altLang="zh-CN" sz="2000">
              <a:sym typeface="+mn-ea"/>
            </a:endParaRPr>
          </a:p>
          <a:p>
            <a:pPr indent="0" fontAlgn="auto">
              <a:lnSpc>
                <a:spcPct val="150000"/>
              </a:lnSpc>
              <a:buFont typeface="Arial" panose="020B0604020202020204" pitchFamily="34" charset="0"/>
              <a:buNone/>
            </a:pPr>
            <a:r>
              <a:rPr lang="en-US" altLang="zh-CN" sz="2000">
                <a:sym typeface="+mn-ea"/>
              </a:rPr>
              <a:t>      </a:t>
            </a:r>
            <a:r>
              <a:rPr lang="zh-CN" altLang="en-US" sz="2000">
                <a:sym typeface="+mn-ea"/>
              </a:rPr>
              <a:t>得到特征</a:t>
            </a:r>
            <a:r>
              <a:rPr lang="en-US" altLang="zh-CN" sz="2000">
                <a:sym typeface="+mn-ea"/>
              </a:rPr>
              <a:t> j</a:t>
            </a:r>
            <a:r>
              <a:rPr lang="en-US" altLang="zh-CN" sz="2000" baseline="-25000">
                <a:sym typeface="+mn-ea"/>
              </a:rPr>
              <a:t>m</a:t>
            </a:r>
            <a:endParaRPr lang="en-US" altLang="zh-CN" sz="2000">
              <a:sym typeface="+mn-ea"/>
            </a:endParaRPr>
          </a:p>
          <a:p>
            <a:pPr marL="342900" indent="-342900" fontAlgn="auto">
              <a:lnSpc>
                <a:spcPct val="150000"/>
              </a:lnSpc>
              <a:buFont typeface="Arial" panose="020B0604020202020204" pitchFamily="34" charset="0"/>
              <a:buChar char="•"/>
            </a:pPr>
            <a:r>
              <a:rPr lang="en-US" altLang="zh-CN" sz="2000">
                <a:sym typeface="+mn-ea"/>
              </a:rPr>
              <a:t>F </a:t>
            </a:r>
            <a:r>
              <a:rPr lang="zh-CN" altLang="en-US" sz="2000">
                <a:sym typeface="+mn-ea"/>
              </a:rPr>
              <a:t>和</a:t>
            </a:r>
            <a:r>
              <a:rPr lang="en-US" altLang="zh-CN" sz="2000">
                <a:sym typeface="+mn-ea"/>
              </a:rPr>
              <a:t> </a:t>
            </a:r>
            <a:r>
              <a:rPr lang="en-US" altLang="zh-CN" sz="2000">
                <a:sym typeface="+mn-ea"/>
              </a:rPr>
              <a:t>j</a:t>
            </a:r>
            <a:r>
              <a:rPr lang="en-US" altLang="zh-CN" sz="2000" baseline="-25000">
                <a:sym typeface="+mn-ea"/>
              </a:rPr>
              <a:t>m</a:t>
            </a:r>
            <a:r>
              <a:rPr lang="en-US" altLang="zh-CN" sz="2000">
                <a:sym typeface="+mn-ea"/>
              </a:rPr>
              <a:t> </a:t>
            </a:r>
            <a:r>
              <a:rPr lang="zh-CN" altLang="en-US" sz="2000">
                <a:sym typeface="+mn-ea"/>
              </a:rPr>
              <a:t>拼接形成特征</a:t>
            </a:r>
            <a:r>
              <a:rPr lang="en-US" altLang="zh-CN" sz="2000">
                <a:sym typeface="+mn-ea"/>
              </a:rPr>
              <a:t> j</a:t>
            </a:r>
            <a:r>
              <a:rPr lang="en-US" altLang="zh-CN" sz="2000" baseline="30000">
                <a:sym typeface="+mn-ea"/>
              </a:rPr>
              <a:t>traj </a:t>
            </a:r>
            <a:endParaRPr lang="en-US" altLang="zh-CN" sz="2000">
              <a:sym typeface="+mn-ea"/>
            </a:endParaRPr>
          </a:p>
          <a:p>
            <a:pPr marL="342900" indent="-342900" fontAlgn="auto">
              <a:lnSpc>
                <a:spcPct val="150000"/>
              </a:lnSpc>
              <a:buFont typeface="Arial" panose="020B0604020202020204" pitchFamily="34" charset="0"/>
              <a:buChar char="•"/>
            </a:pPr>
            <a:r>
              <a:rPr lang="en-US" altLang="zh-CN" sz="2000">
                <a:sym typeface="+mn-ea"/>
              </a:rPr>
              <a:t>j</a:t>
            </a:r>
            <a:r>
              <a:rPr lang="en-US" altLang="zh-CN" sz="2000" baseline="30000">
                <a:sym typeface="+mn-ea"/>
              </a:rPr>
              <a:t>traj </a:t>
            </a:r>
            <a:r>
              <a:rPr lang="en-US" altLang="zh-CN" sz="2000">
                <a:sym typeface="+mn-ea"/>
              </a:rPr>
              <a:t> </a:t>
            </a:r>
            <a:r>
              <a:rPr lang="zh-CN" altLang="en-US" sz="2000">
                <a:sym typeface="+mn-ea"/>
              </a:rPr>
              <a:t>输入</a:t>
            </a:r>
            <a:r>
              <a:rPr lang="en-US" altLang="zh-CN" sz="2000">
                <a:sym typeface="+mn-ea"/>
              </a:rPr>
              <a:t> GRU</a:t>
            </a:r>
            <a:r>
              <a:rPr lang="zh-CN" altLang="en-US" sz="2000">
                <a:sym typeface="+mn-ea"/>
              </a:rPr>
              <a:t>，通过</a:t>
            </a:r>
            <a:r>
              <a:rPr lang="zh-CN" altLang="en-US" sz="2000">
                <a:sym typeface="+mn-ea"/>
              </a:rPr>
              <a:t>自回归的方法依次输出</a:t>
            </a:r>
            <a:r>
              <a:rPr lang="en-US" altLang="zh-CN" sz="2000">
                <a:sym typeface="+mn-ea"/>
              </a:rPr>
              <a:t> waypoints</a:t>
            </a:r>
            <a:endParaRPr lang="en-US" altLang="zh-CN" sz="2000">
              <a:sym typeface="+mn-ea"/>
            </a:endParaRPr>
          </a:p>
          <a:p>
            <a:pPr marL="800100" lvl="1" indent="-342900" fontAlgn="auto">
              <a:lnSpc>
                <a:spcPct val="150000"/>
              </a:lnSpc>
              <a:buFont typeface="Arial" panose="020B0604020202020204" pitchFamily="34" charset="0"/>
              <a:buChar char="•"/>
            </a:pPr>
            <a:r>
              <a:rPr lang="en-US" altLang="zh-CN" sz="2000">
                <a:sym typeface="+mn-ea"/>
              </a:rPr>
              <a:t>GRU</a:t>
            </a:r>
            <a:r>
              <a:rPr lang="zh-CN" altLang="en-US" sz="2000">
                <a:sym typeface="+mn-ea"/>
              </a:rPr>
              <a:t>：循环神经</a:t>
            </a:r>
            <a:r>
              <a:rPr lang="zh-CN" altLang="en-US" sz="2000">
                <a:sym typeface="+mn-ea"/>
              </a:rPr>
              <a:t>网络，抽取 CNN 最有一个隐藏层的特征输入给 RNN</a:t>
            </a:r>
            <a:endParaRPr lang="en-US" altLang="zh-CN" sz="2000">
              <a:sym typeface="+mn-ea"/>
            </a:endParaRPr>
          </a:p>
          <a:p>
            <a:pPr marL="342900" indent="-342900" fontAlgn="auto">
              <a:lnSpc>
                <a:spcPct val="150000"/>
              </a:lnSpc>
              <a:buFont typeface="Arial" panose="020B0604020202020204" pitchFamily="34" charset="0"/>
              <a:buChar char="•"/>
            </a:pPr>
            <a:r>
              <a:rPr lang="zh-CN" altLang="en-US" sz="2000">
                <a:sym typeface="+mn-ea"/>
              </a:rPr>
              <a:t> </a:t>
            </a:r>
            <a:r>
              <a:rPr lang="en-US" altLang="zh-CN" sz="2000">
                <a:sym typeface="+mn-ea"/>
              </a:rPr>
              <a:t>waypoints </a:t>
            </a:r>
            <a:r>
              <a:rPr lang="zh-CN" altLang="en-US" sz="2000">
                <a:sym typeface="+mn-ea"/>
              </a:rPr>
              <a:t>输入底层控制器（</a:t>
            </a:r>
            <a:r>
              <a:rPr lang="en-US" altLang="zh-CN" sz="2000">
                <a:sym typeface="+mn-ea"/>
              </a:rPr>
              <a:t>PID </a:t>
            </a:r>
            <a:r>
              <a:rPr lang="zh-CN" altLang="en-US" sz="2000">
                <a:sym typeface="+mn-ea"/>
              </a:rPr>
              <a:t>等），输出控制动作</a:t>
            </a:r>
            <a:r>
              <a:rPr lang="en-US" altLang="zh-CN" sz="2000">
                <a:sym typeface="+mn-ea"/>
              </a:rPr>
              <a:t> a</a:t>
            </a:r>
            <a:r>
              <a:rPr lang="en-US" altLang="zh-CN" sz="2000" baseline="30000">
                <a:sym typeface="+mn-ea"/>
              </a:rPr>
              <a:t>traj</a:t>
            </a:r>
            <a:endParaRPr lang="en-US" altLang="zh-CN" sz="2000">
              <a:sym typeface="+mn-ea"/>
            </a:endParaRPr>
          </a:p>
          <a:p>
            <a:pPr marL="800100" lvl="1" indent="-342900" fontAlgn="auto">
              <a:lnSpc>
                <a:spcPct val="150000"/>
              </a:lnSpc>
              <a:buFont typeface="Arial" panose="020B0604020202020204" pitchFamily="34" charset="0"/>
              <a:buChar char="•"/>
            </a:pPr>
            <a:r>
              <a:rPr lang="en-US" altLang="zh-CN" sz="2000">
                <a:sym typeface="+mn-ea"/>
              </a:rPr>
              <a:t>PID</a:t>
            </a:r>
            <a:r>
              <a:rPr lang="zh-CN" altLang="en-US" sz="2000">
                <a:sym typeface="+mn-ea"/>
              </a:rPr>
              <a:t>：比例-积分-微分控制器</a:t>
            </a:r>
            <a:endParaRPr lang="zh-CN" altLang="en-US" sz="2000">
              <a:sym typeface="+mn-ea"/>
            </a:endParaRPr>
          </a:p>
        </p:txBody>
      </p:sp>
      <p:sp>
        <p:nvSpPr>
          <p:cNvPr id="2" name="灯片编号占位符 1"/>
          <p:cNvSpPr>
            <a:spLocks noGrp="1"/>
          </p:cNvSpPr>
          <p:nvPr>
            <p:ph type="sldNum" sz="quarter" idx="12"/>
          </p:nvPr>
        </p:nvSpPr>
        <p:spPr/>
        <p:txBody>
          <a:bodyPr/>
          <a:p>
            <a:fld id="{565CE74E-AB26-4998-AD42-012C4C1AD076}" type="slidenum">
              <a:rPr lang="zh-CN" altLang="en-US" smtClean="0"/>
            </a:fld>
            <a:endParaRPr lang="zh-CN" altLang="en-US"/>
          </a:p>
        </p:txBody>
      </p:sp>
      <p:sp>
        <p:nvSpPr>
          <p:cNvPr id="7" name="文本框 6"/>
          <p:cNvSpPr txBox="1"/>
          <p:nvPr/>
        </p:nvSpPr>
        <p:spPr>
          <a:xfrm>
            <a:off x="560705" y="452120"/>
            <a:ext cx="11182350" cy="860425"/>
          </a:xfrm>
          <a:prstGeom prst="rect">
            <a:avLst/>
          </a:prstGeom>
          <a:noFill/>
        </p:spPr>
        <p:txBody>
          <a:bodyPr wrap="square" rtlCol="0">
            <a:spAutoFit/>
          </a:bodyPr>
          <a:p>
            <a:pPr fontAlgn="auto">
              <a:lnSpc>
                <a:spcPct val="100000"/>
              </a:lnSpc>
            </a:pPr>
            <a:r>
              <a:rPr lang="zh-CN" altLang="en-US" sz="2000"/>
              <a:t>Trajectory-guided Control Prediction for End-to-end Autonomous Driving:</a:t>
            </a:r>
            <a:r>
              <a:rPr lang="en-US" altLang="zh-CN" sz="2000"/>
              <a:t> </a:t>
            </a:r>
            <a:r>
              <a:rPr lang="zh-CN" altLang="en-US" sz="2000"/>
              <a:t>A Simple yet Strong Baseline</a:t>
            </a:r>
            <a:endParaRPr lang="zh-CN" altLang="en-US" sz="2000"/>
          </a:p>
          <a:p>
            <a:pPr fontAlgn="auto">
              <a:lnSpc>
                <a:spcPct val="150000"/>
              </a:lnSpc>
            </a:pPr>
            <a:r>
              <a:rPr lang="zh-CN" altLang="en-US" sz="2000"/>
              <a:t>轨迹引导的动作预测端到端自动驾驶</a:t>
            </a:r>
            <a:endParaRPr lang="zh-CN" altLang="en-US" sz="2000"/>
          </a:p>
        </p:txBody>
      </p:sp>
      <p:pic>
        <p:nvPicPr>
          <p:cNvPr id="3" name="图片 2"/>
          <p:cNvPicPr>
            <a:picLocks noChangeAspect="1"/>
          </p:cNvPicPr>
          <p:nvPr>
            <p:custDataLst>
              <p:tags r:id="rId1"/>
            </p:custDataLst>
          </p:nvPr>
        </p:nvPicPr>
        <p:blipFill>
          <a:blip r:embed="rId2"/>
          <a:stretch>
            <a:fillRect/>
          </a:stretch>
        </p:blipFill>
        <p:spPr>
          <a:xfrm>
            <a:off x="5031740" y="1312545"/>
            <a:ext cx="6321425" cy="2576195"/>
          </a:xfrm>
          <a:prstGeom prst="rect">
            <a:avLst/>
          </a:prstGeom>
        </p:spPr>
      </p:pic>
      <p:sp>
        <p:nvSpPr>
          <p:cNvPr id="6" name="矩形 5"/>
          <p:cNvSpPr/>
          <p:nvPr/>
        </p:nvSpPr>
        <p:spPr>
          <a:xfrm>
            <a:off x="7468235" y="1294130"/>
            <a:ext cx="3112770" cy="1069975"/>
          </a:xfrm>
          <a:prstGeom prst="rect">
            <a:avLst/>
          </a:prstGeom>
          <a:noFill/>
          <a:ln w="28575" cmpd="sng">
            <a:solidFill>
              <a:srgbClr val="FF0000"/>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560705" y="1645285"/>
            <a:ext cx="4470400" cy="2399665"/>
          </a:xfrm>
          <a:prstGeom prst="rect">
            <a:avLst/>
          </a:prstGeom>
          <a:noFill/>
        </p:spPr>
        <p:txBody>
          <a:bodyPr wrap="square" rtlCol="0">
            <a:spAutoFit/>
          </a:bodyPr>
          <a:p>
            <a:pPr indent="0" fontAlgn="auto">
              <a:lnSpc>
                <a:spcPct val="150000"/>
              </a:lnSpc>
              <a:buFont typeface="Arial" panose="020B0604020202020204" pitchFamily="34" charset="0"/>
              <a:buNone/>
            </a:pPr>
            <a:r>
              <a:rPr lang="zh-CN" altLang="en-US" sz="2000" b="1">
                <a:sym typeface="+mn-ea"/>
              </a:rPr>
              <a:t>多步控制预测分支</a:t>
            </a:r>
            <a:endParaRPr lang="zh-CN" altLang="en-US" sz="2000" b="1">
              <a:sym typeface="+mn-ea"/>
            </a:endParaRPr>
          </a:p>
          <a:p>
            <a:pPr marL="342900" indent="-342900" fontAlgn="auto">
              <a:lnSpc>
                <a:spcPct val="150000"/>
              </a:lnSpc>
              <a:buFont typeface="Arial" panose="020B0604020202020204" pitchFamily="34" charset="0"/>
              <a:buChar char="•"/>
            </a:pPr>
            <a:r>
              <a:rPr lang="zh-CN" altLang="en-US" sz="2000">
                <a:sym typeface="+mn-ea"/>
              </a:rPr>
              <a:t>历史的动作会影响未来的</a:t>
            </a:r>
            <a:r>
              <a:rPr lang="zh-CN" altLang="en-US" sz="2000">
                <a:sym typeface="+mn-ea"/>
              </a:rPr>
              <a:t>动作</a:t>
            </a:r>
            <a:endParaRPr lang="zh-CN" altLang="en-US" sz="2000">
              <a:sym typeface="+mn-ea"/>
            </a:endParaRPr>
          </a:p>
          <a:p>
            <a:pPr marL="342900" indent="-342900" fontAlgn="auto">
              <a:lnSpc>
                <a:spcPct val="150000"/>
              </a:lnSpc>
              <a:buFont typeface="Arial" panose="020B0604020202020204" pitchFamily="34" charset="0"/>
              <a:buChar char="•"/>
            </a:pPr>
            <a:r>
              <a:rPr lang="zh-CN" altLang="en-US" sz="2000">
                <a:sym typeface="+mn-ea"/>
              </a:rPr>
              <a:t>通过利用当前状态预测多步的</a:t>
            </a:r>
            <a:r>
              <a:rPr lang="zh-CN" altLang="en-US" sz="2000">
                <a:sym typeface="+mn-ea"/>
              </a:rPr>
              <a:t>动作</a:t>
            </a:r>
            <a:endParaRPr lang="zh-CN" altLang="en-US" sz="2000">
              <a:sym typeface="+mn-ea"/>
            </a:endParaRPr>
          </a:p>
          <a:p>
            <a:pPr marL="800100" lvl="1" indent="-342900" fontAlgn="auto">
              <a:lnSpc>
                <a:spcPct val="150000"/>
              </a:lnSpc>
              <a:buFont typeface="Arial" panose="020B0604020202020204" pitchFamily="34" charset="0"/>
              <a:buChar char="•"/>
            </a:pPr>
            <a:r>
              <a:rPr lang="zh-CN" altLang="en-US" sz="2000">
                <a:sym typeface="+mn-ea"/>
              </a:rPr>
              <a:t>时间模块</a:t>
            </a:r>
            <a:endParaRPr lang="zh-CN" altLang="en-US" sz="2000">
              <a:sym typeface="+mn-ea"/>
            </a:endParaRPr>
          </a:p>
          <a:p>
            <a:pPr marL="800100" lvl="1" indent="-342900" fontAlgn="auto">
              <a:lnSpc>
                <a:spcPct val="150000"/>
              </a:lnSpc>
              <a:buFont typeface="Arial" panose="020B0604020202020204" pitchFamily="34" charset="0"/>
              <a:buChar char="•"/>
            </a:pPr>
            <a:r>
              <a:rPr lang="zh-CN" altLang="en-US" sz="2000">
                <a:sym typeface="+mn-ea"/>
              </a:rPr>
              <a:t>轨迹引导的注意力</a:t>
            </a:r>
            <a:r>
              <a:rPr lang="zh-CN" altLang="en-US" sz="2000">
                <a:sym typeface="+mn-ea"/>
              </a:rPr>
              <a:t>机制</a:t>
            </a:r>
            <a:endParaRPr lang="zh-CN" altLang="en-US" sz="2000">
              <a:sym typeface="+mn-ea"/>
            </a:endParaRPr>
          </a:p>
        </p:txBody>
      </p:sp>
      <p:sp>
        <p:nvSpPr>
          <p:cNvPr id="2" name="灯片编号占位符 1"/>
          <p:cNvSpPr>
            <a:spLocks noGrp="1"/>
          </p:cNvSpPr>
          <p:nvPr>
            <p:ph type="sldNum" sz="quarter" idx="12"/>
          </p:nvPr>
        </p:nvSpPr>
        <p:spPr/>
        <p:txBody>
          <a:bodyPr/>
          <a:p>
            <a:fld id="{565CE74E-AB26-4998-AD42-012C4C1AD076}" type="slidenum">
              <a:rPr lang="zh-CN" altLang="en-US" smtClean="0"/>
            </a:fld>
            <a:endParaRPr lang="zh-CN" altLang="en-US"/>
          </a:p>
        </p:txBody>
      </p:sp>
      <p:sp>
        <p:nvSpPr>
          <p:cNvPr id="7" name="文本框 6"/>
          <p:cNvSpPr txBox="1"/>
          <p:nvPr/>
        </p:nvSpPr>
        <p:spPr>
          <a:xfrm>
            <a:off x="560705" y="452120"/>
            <a:ext cx="11182350" cy="860425"/>
          </a:xfrm>
          <a:prstGeom prst="rect">
            <a:avLst/>
          </a:prstGeom>
          <a:noFill/>
        </p:spPr>
        <p:txBody>
          <a:bodyPr wrap="square" rtlCol="0">
            <a:spAutoFit/>
          </a:bodyPr>
          <a:p>
            <a:pPr fontAlgn="auto">
              <a:lnSpc>
                <a:spcPct val="100000"/>
              </a:lnSpc>
            </a:pPr>
            <a:r>
              <a:rPr lang="zh-CN" altLang="en-US" sz="2000"/>
              <a:t>Trajectory-guided Control Prediction for End-to-end Autonomous Driving:</a:t>
            </a:r>
            <a:r>
              <a:rPr lang="en-US" altLang="zh-CN" sz="2000"/>
              <a:t> </a:t>
            </a:r>
            <a:r>
              <a:rPr lang="zh-CN" altLang="en-US" sz="2000"/>
              <a:t>A Simple yet Strong Baseline</a:t>
            </a:r>
            <a:endParaRPr lang="zh-CN" altLang="en-US" sz="2000"/>
          </a:p>
          <a:p>
            <a:pPr fontAlgn="auto">
              <a:lnSpc>
                <a:spcPct val="150000"/>
              </a:lnSpc>
            </a:pPr>
            <a:r>
              <a:rPr lang="zh-CN" altLang="en-US" sz="2000"/>
              <a:t>轨迹引导的动作预测端到端自动驾驶</a:t>
            </a:r>
            <a:endParaRPr lang="zh-CN" altLang="en-US" sz="2000"/>
          </a:p>
        </p:txBody>
      </p:sp>
      <p:pic>
        <p:nvPicPr>
          <p:cNvPr id="3" name="图片 2"/>
          <p:cNvPicPr>
            <a:picLocks noChangeAspect="1"/>
          </p:cNvPicPr>
          <p:nvPr>
            <p:custDataLst>
              <p:tags r:id="rId1"/>
            </p:custDataLst>
          </p:nvPr>
        </p:nvPicPr>
        <p:blipFill>
          <a:blip r:embed="rId2"/>
          <a:stretch>
            <a:fillRect/>
          </a:stretch>
        </p:blipFill>
        <p:spPr>
          <a:xfrm>
            <a:off x="5031740" y="1312545"/>
            <a:ext cx="6321425" cy="2576195"/>
          </a:xfrm>
          <a:prstGeom prst="rect">
            <a:avLst/>
          </a:prstGeom>
        </p:spPr>
      </p:pic>
      <p:sp>
        <p:nvSpPr>
          <p:cNvPr id="6" name="矩形 5"/>
          <p:cNvSpPr/>
          <p:nvPr/>
        </p:nvSpPr>
        <p:spPr>
          <a:xfrm>
            <a:off x="7233285" y="2502535"/>
            <a:ext cx="3038475" cy="1386205"/>
          </a:xfrm>
          <a:prstGeom prst="rect">
            <a:avLst/>
          </a:prstGeom>
          <a:noFill/>
          <a:ln w="28575" cmpd="sng">
            <a:solidFill>
              <a:srgbClr val="FF0000"/>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12"/>
          </p:nvPr>
        </p:nvSpPr>
        <p:spPr/>
        <p:txBody>
          <a:bodyPr/>
          <a:p>
            <a:fld id="{565CE74E-AB26-4998-AD42-012C4C1AD076}" type="slidenum">
              <a:rPr lang="zh-CN" altLang="en-US" smtClean="0"/>
            </a:fld>
            <a:endParaRPr lang="zh-CN" altLang="en-US"/>
          </a:p>
        </p:txBody>
      </p:sp>
      <p:sp>
        <p:nvSpPr>
          <p:cNvPr id="7" name="文本框 6"/>
          <p:cNvSpPr txBox="1"/>
          <p:nvPr/>
        </p:nvSpPr>
        <p:spPr>
          <a:xfrm>
            <a:off x="560705" y="452120"/>
            <a:ext cx="11182350" cy="860425"/>
          </a:xfrm>
          <a:prstGeom prst="rect">
            <a:avLst/>
          </a:prstGeom>
          <a:noFill/>
        </p:spPr>
        <p:txBody>
          <a:bodyPr wrap="square" rtlCol="0">
            <a:spAutoFit/>
          </a:bodyPr>
          <a:p>
            <a:pPr fontAlgn="auto">
              <a:lnSpc>
                <a:spcPct val="100000"/>
              </a:lnSpc>
            </a:pPr>
            <a:r>
              <a:rPr lang="zh-CN" altLang="en-US" sz="2000"/>
              <a:t>Trajectory-guided Control Prediction for End-to-end Autonomous Driving:</a:t>
            </a:r>
            <a:r>
              <a:rPr lang="en-US" altLang="zh-CN" sz="2000"/>
              <a:t> </a:t>
            </a:r>
            <a:r>
              <a:rPr lang="zh-CN" altLang="en-US" sz="2000"/>
              <a:t>A Simple yet Strong Baseline</a:t>
            </a:r>
            <a:endParaRPr lang="zh-CN" altLang="en-US" sz="2000"/>
          </a:p>
          <a:p>
            <a:pPr fontAlgn="auto">
              <a:lnSpc>
                <a:spcPct val="150000"/>
              </a:lnSpc>
            </a:pPr>
            <a:r>
              <a:rPr lang="zh-CN" altLang="en-US" sz="2000"/>
              <a:t>轨迹引导的动作预测端到端自动驾驶</a:t>
            </a:r>
            <a:endParaRPr lang="zh-CN" altLang="en-US" sz="2000"/>
          </a:p>
        </p:txBody>
      </p:sp>
      <p:pic>
        <p:nvPicPr>
          <p:cNvPr id="3" name="图片 2"/>
          <p:cNvPicPr>
            <a:picLocks noChangeAspect="1"/>
          </p:cNvPicPr>
          <p:nvPr>
            <p:custDataLst>
              <p:tags r:id="rId1"/>
            </p:custDataLst>
          </p:nvPr>
        </p:nvPicPr>
        <p:blipFill>
          <a:blip r:embed="rId2"/>
          <a:stretch>
            <a:fillRect/>
          </a:stretch>
        </p:blipFill>
        <p:spPr>
          <a:xfrm>
            <a:off x="5031740" y="1312545"/>
            <a:ext cx="6321425" cy="2576195"/>
          </a:xfrm>
          <a:prstGeom prst="rect">
            <a:avLst/>
          </a:prstGeom>
        </p:spPr>
      </p:pic>
      <p:sp>
        <p:nvSpPr>
          <p:cNvPr id="6" name="矩形 5"/>
          <p:cNvSpPr/>
          <p:nvPr/>
        </p:nvSpPr>
        <p:spPr>
          <a:xfrm>
            <a:off x="7233285" y="1313180"/>
            <a:ext cx="3092450" cy="2575560"/>
          </a:xfrm>
          <a:prstGeom prst="rect">
            <a:avLst/>
          </a:prstGeom>
          <a:noFill/>
          <a:ln w="28575" cmpd="sng">
            <a:solidFill>
              <a:srgbClr val="FF0000"/>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4" name="图片 3"/>
          <p:cNvPicPr>
            <a:picLocks noChangeAspect="1"/>
          </p:cNvPicPr>
          <p:nvPr/>
        </p:nvPicPr>
        <p:blipFill>
          <a:blip r:embed="rId3"/>
          <a:stretch>
            <a:fillRect/>
          </a:stretch>
        </p:blipFill>
        <p:spPr>
          <a:xfrm>
            <a:off x="6463030" y="4093210"/>
            <a:ext cx="4251960" cy="2263140"/>
          </a:xfrm>
          <a:prstGeom prst="rect">
            <a:avLst/>
          </a:prstGeom>
        </p:spPr>
      </p:pic>
      <p:sp>
        <p:nvSpPr>
          <p:cNvPr id="8" name="文本框 7"/>
          <p:cNvSpPr txBox="1"/>
          <p:nvPr/>
        </p:nvSpPr>
        <p:spPr>
          <a:xfrm>
            <a:off x="560705" y="1645285"/>
            <a:ext cx="4470400" cy="1476375"/>
          </a:xfrm>
          <a:prstGeom prst="rect">
            <a:avLst/>
          </a:prstGeom>
          <a:noFill/>
        </p:spPr>
        <p:txBody>
          <a:bodyPr wrap="square" rtlCol="0">
            <a:spAutoFit/>
          </a:bodyPr>
          <a:p>
            <a:pPr indent="0" fontAlgn="auto">
              <a:lnSpc>
                <a:spcPct val="150000"/>
              </a:lnSpc>
              <a:buFont typeface="Arial" panose="020B0604020202020204" pitchFamily="34" charset="0"/>
              <a:buNone/>
            </a:pPr>
            <a:r>
              <a:rPr lang="zh-CN" altLang="en-US" sz="2000" b="1">
                <a:sym typeface="+mn-ea"/>
              </a:rPr>
              <a:t>时间</a:t>
            </a:r>
            <a:r>
              <a:rPr lang="zh-CN" altLang="en-US" sz="2000" b="1">
                <a:sym typeface="+mn-ea"/>
              </a:rPr>
              <a:t>模块</a:t>
            </a:r>
            <a:endParaRPr lang="zh-CN" altLang="en-US" sz="2000" b="1">
              <a:sym typeface="+mn-ea"/>
            </a:endParaRPr>
          </a:p>
          <a:p>
            <a:pPr marL="342900" indent="-342900" fontAlgn="auto">
              <a:lnSpc>
                <a:spcPct val="150000"/>
              </a:lnSpc>
              <a:buFont typeface="Arial" panose="020B0604020202020204" pitchFamily="34" charset="0"/>
              <a:buChar char="•"/>
            </a:pPr>
            <a:r>
              <a:rPr lang="en-US" altLang="zh-CN" sz="2000">
                <a:sym typeface="+mn-ea"/>
              </a:rPr>
              <a:t>GRU </a:t>
            </a:r>
            <a:r>
              <a:rPr lang="zh-CN" altLang="en-US" sz="2000">
                <a:sym typeface="+mn-ea"/>
              </a:rPr>
              <a:t>实现</a:t>
            </a:r>
            <a:endParaRPr lang="zh-CN" altLang="en-US" sz="2000">
              <a:sym typeface="+mn-ea"/>
            </a:endParaRPr>
          </a:p>
          <a:p>
            <a:pPr marL="342900" indent="-342900" fontAlgn="auto">
              <a:lnSpc>
                <a:spcPct val="150000"/>
              </a:lnSpc>
              <a:buFont typeface="Arial" panose="020B0604020202020204" pitchFamily="34" charset="0"/>
              <a:buChar char="•"/>
            </a:pPr>
            <a:r>
              <a:rPr lang="zh-CN" altLang="en-US" sz="2000">
                <a:sym typeface="+mn-ea"/>
              </a:rPr>
              <a:t>自回归预测未来的动作</a:t>
            </a:r>
            <a:r>
              <a:rPr lang="en-US" altLang="zh-CN" sz="2000">
                <a:sym typeface="+mn-ea"/>
              </a:rPr>
              <a:t> a</a:t>
            </a:r>
            <a:r>
              <a:rPr lang="en-US" altLang="zh-CN" sz="2000" baseline="-25000">
                <a:sym typeface="+mn-ea"/>
              </a:rPr>
              <a:t>t</a:t>
            </a:r>
            <a:r>
              <a:rPr lang="en-US" altLang="zh-CN" sz="2000" baseline="30000">
                <a:sym typeface="+mn-ea"/>
              </a:rPr>
              <a:t>ctl</a:t>
            </a:r>
            <a:endParaRPr lang="en-US" altLang="zh-CN" sz="2000" baseline="30000">
              <a:sym typeface="+mn-ea"/>
            </a:endParaRPr>
          </a:p>
        </p:txBody>
      </p:sp>
      <p:sp>
        <p:nvSpPr>
          <p:cNvPr id="9" name="文本框 8"/>
          <p:cNvSpPr txBox="1"/>
          <p:nvPr/>
        </p:nvSpPr>
        <p:spPr>
          <a:xfrm>
            <a:off x="561340" y="3205480"/>
            <a:ext cx="6855460" cy="3784600"/>
          </a:xfrm>
          <a:prstGeom prst="rect">
            <a:avLst/>
          </a:prstGeom>
          <a:noFill/>
        </p:spPr>
        <p:txBody>
          <a:bodyPr wrap="square" rtlCol="0">
            <a:spAutoFit/>
          </a:bodyPr>
          <a:p>
            <a:pPr indent="0" fontAlgn="auto">
              <a:lnSpc>
                <a:spcPct val="150000"/>
              </a:lnSpc>
              <a:buFont typeface="Arial" panose="020B0604020202020204" pitchFamily="34" charset="0"/>
              <a:buNone/>
            </a:pPr>
            <a:r>
              <a:rPr lang="zh-CN" altLang="en-US" sz="2000" b="1">
                <a:sym typeface="+mn-ea"/>
              </a:rPr>
              <a:t>轨迹引导的注意力</a:t>
            </a:r>
            <a:endParaRPr lang="zh-CN" altLang="en-US" sz="2000" b="1">
              <a:sym typeface="+mn-ea"/>
            </a:endParaRPr>
          </a:p>
          <a:p>
            <a:pPr marL="342900" indent="-342900" fontAlgn="auto">
              <a:lnSpc>
                <a:spcPct val="150000"/>
              </a:lnSpc>
              <a:buFont typeface="Arial" panose="020B0604020202020204" pitchFamily="34" charset="0"/>
              <a:buChar char="•"/>
            </a:pPr>
            <a:r>
              <a:rPr lang="zh-CN" altLang="en-US" sz="2000">
                <a:sym typeface="+mn-ea"/>
              </a:rPr>
              <a:t>w</a:t>
            </a:r>
            <a:r>
              <a:rPr lang="zh-CN" altLang="en-US" sz="2000" baseline="-25000">
                <a:sym typeface="+mn-ea"/>
              </a:rPr>
              <a:t>t</a:t>
            </a:r>
            <a:r>
              <a:rPr lang="zh-CN" altLang="en-US" sz="2000">
                <a:sym typeface="+mn-ea"/>
              </a:rPr>
              <a:t> = MLP(Concat[h</a:t>
            </a:r>
            <a:r>
              <a:rPr lang="zh-CN" altLang="en-US" sz="2000" baseline="-25000">
                <a:sym typeface="+mn-ea"/>
              </a:rPr>
              <a:t>t</a:t>
            </a:r>
            <a:r>
              <a:rPr lang="zh-CN" altLang="en-US" sz="2000" baseline="30000">
                <a:sym typeface="+mn-ea"/>
              </a:rPr>
              <a:t>traj</a:t>
            </a:r>
            <a:r>
              <a:rPr lang="zh-CN" altLang="en-US" sz="2000">
                <a:sym typeface="+mn-ea"/>
              </a:rPr>
              <a:t>, h</a:t>
            </a:r>
            <a:r>
              <a:rPr lang="zh-CN" altLang="en-US" sz="2000" baseline="-25000">
                <a:sym typeface="+mn-ea"/>
              </a:rPr>
              <a:t>t</a:t>
            </a:r>
            <a:r>
              <a:rPr lang="zh-CN" altLang="en-US" sz="2000" baseline="30000">
                <a:sym typeface="+mn-ea"/>
              </a:rPr>
              <a:t>ctl</a:t>
            </a:r>
            <a:r>
              <a:rPr lang="zh-CN" altLang="en-US" sz="2000">
                <a:sym typeface="+mn-ea"/>
              </a:rPr>
              <a:t>])</a:t>
            </a:r>
            <a:endParaRPr lang="zh-CN" altLang="en-US" sz="2000">
              <a:sym typeface="+mn-ea"/>
            </a:endParaRPr>
          </a:p>
          <a:p>
            <a:pPr marL="342900" indent="-342900" fontAlgn="auto">
              <a:lnSpc>
                <a:spcPct val="150000"/>
              </a:lnSpc>
              <a:buFont typeface="Arial" panose="020B0604020202020204" pitchFamily="34" charset="0"/>
              <a:buChar char="•"/>
            </a:pPr>
            <a:r>
              <a:rPr lang="en-US" altLang="zh-CN" sz="2000">
                <a:sym typeface="+mn-ea"/>
              </a:rPr>
              <a:t>h</a:t>
            </a:r>
            <a:r>
              <a:rPr lang="en-US" altLang="zh-CN" sz="2000" baseline="-25000">
                <a:sym typeface="+mn-ea"/>
              </a:rPr>
              <a:t>t-1</a:t>
            </a:r>
            <a:r>
              <a:rPr lang="en-US" altLang="zh-CN" sz="2000" baseline="30000">
                <a:sym typeface="+mn-ea"/>
              </a:rPr>
              <a:t>traj</a:t>
            </a:r>
            <a:r>
              <a:rPr lang="en-US" altLang="zh-CN" sz="2000">
                <a:sym typeface="+mn-ea"/>
              </a:rPr>
              <a:t> </a:t>
            </a:r>
            <a:r>
              <a:rPr lang="zh-CN" altLang="en-US" sz="2000">
                <a:sym typeface="+mn-ea"/>
              </a:rPr>
              <a:t>是</a:t>
            </a:r>
            <a:r>
              <a:rPr lang="en-US" altLang="zh-CN" sz="2000">
                <a:sym typeface="+mn-ea"/>
              </a:rPr>
              <a:t> wp</a:t>
            </a:r>
            <a:r>
              <a:rPr lang="en-US" altLang="zh-CN" sz="2000" baseline="-25000">
                <a:sym typeface="+mn-ea"/>
              </a:rPr>
              <a:t>t-1</a:t>
            </a:r>
            <a:r>
              <a:rPr lang="en-US" altLang="zh-CN" sz="2000">
                <a:sym typeface="+mn-ea"/>
              </a:rPr>
              <a:t> </a:t>
            </a:r>
            <a:r>
              <a:rPr lang="zh-CN" altLang="en-US" sz="2000">
                <a:sym typeface="+mn-ea"/>
              </a:rPr>
              <a:t>和</a:t>
            </a:r>
            <a:r>
              <a:rPr lang="en-US" altLang="zh-CN" sz="2000">
                <a:sym typeface="+mn-ea"/>
              </a:rPr>
              <a:t> j</a:t>
            </a:r>
            <a:r>
              <a:rPr lang="en-US" altLang="zh-CN" sz="2000" baseline="-25000">
                <a:sym typeface="+mn-ea"/>
              </a:rPr>
              <a:t>t-1</a:t>
            </a:r>
            <a:r>
              <a:rPr lang="en-US" altLang="zh-CN" sz="2000" baseline="30000">
                <a:sym typeface="+mn-ea"/>
              </a:rPr>
              <a:t>traj</a:t>
            </a:r>
            <a:r>
              <a:rPr lang="en-US" altLang="zh-CN" sz="2000">
                <a:sym typeface="+mn-ea"/>
              </a:rPr>
              <a:t> </a:t>
            </a:r>
            <a:r>
              <a:rPr lang="zh-CN" altLang="en-US" sz="2000">
                <a:sym typeface="+mn-ea"/>
              </a:rPr>
              <a:t>的拼接</a:t>
            </a:r>
            <a:endParaRPr lang="zh-CN" altLang="en-US" sz="2000">
              <a:sym typeface="+mn-ea"/>
            </a:endParaRPr>
          </a:p>
          <a:p>
            <a:pPr marL="342900" indent="-342900" fontAlgn="auto">
              <a:lnSpc>
                <a:spcPct val="150000"/>
              </a:lnSpc>
              <a:buFont typeface="Arial" panose="020B0604020202020204" pitchFamily="34" charset="0"/>
              <a:buChar char="•"/>
            </a:pPr>
            <a:r>
              <a:rPr lang="en-US" altLang="zh-CN" sz="2000">
                <a:sym typeface="+mn-ea"/>
              </a:rPr>
              <a:t>h</a:t>
            </a:r>
            <a:r>
              <a:rPr lang="en-US" altLang="zh-CN" sz="2000" baseline="-25000">
                <a:sym typeface="+mn-ea"/>
              </a:rPr>
              <a:t>t-1</a:t>
            </a:r>
            <a:r>
              <a:rPr lang="en-US" altLang="zh-CN" sz="2000" baseline="30000">
                <a:sym typeface="+mn-ea"/>
              </a:rPr>
              <a:t>ctl</a:t>
            </a:r>
            <a:r>
              <a:rPr lang="en-US" altLang="zh-CN" sz="2000">
                <a:sym typeface="+mn-ea"/>
              </a:rPr>
              <a:t> </a:t>
            </a:r>
            <a:r>
              <a:rPr lang="zh-CN" altLang="en-US" sz="2000">
                <a:sym typeface="+mn-ea"/>
              </a:rPr>
              <a:t>是</a:t>
            </a:r>
            <a:r>
              <a:rPr lang="en-US" altLang="zh-CN" sz="2000">
                <a:sym typeface="+mn-ea"/>
              </a:rPr>
              <a:t> a</a:t>
            </a:r>
            <a:r>
              <a:rPr lang="en-US" altLang="zh-CN" sz="2000" baseline="-25000">
                <a:sym typeface="+mn-ea"/>
              </a:rPr>
              <a:t>t-1</a:t>
            </a:r>
            <a:r>
              <a:rPr lang="en-US" altLang="zh-CN" sz="2000" baseline="30000">
                <a:sym typeface="+mn-ea"/>
              </a:rPr>
              <a:t>ctl</a:t>
            </a:r>
            <a:r>
              <a:rPr lang="en-US" altLang="zh-CN" sz="2000">
                <a:sym typeface="+mn-ea"/>
              </a:rPr>
              <a:t> </a:t>
            </a:r>
            <a:r>
              <a:rPr lang="zh-CN" altLang="en-US" sz="2000">
                <a:sym typeface="+mn-ea"/>
              </a:rPr>
              <a:t>和</a:t>
            </a:r>
            <a:r>
              <a:rPr lang="en-US" altLang="zh-CN" sz="2000">
                <a:sym typeface="+mn-ea"/>
              </a:rPr>
              <a:t> j</a:t>
            </a:r>
            <a:r>
              <a:rPr lang="en-US" altLang="zh-CN" sz="2000" baseline="-25000">
                <a:sym typeface="+mn-ea"/>
              </a:rPr>
              <a:t>t-1</a:t>
            </a:r>
            <a:r>
              <a:rPr lang="en-US" altLang="zh-CN" sz="2000" baseline="30000">
                <a:sym typeface="+mn-ea"/>
              </a:rPr>
              <a:t>ctl </a:t>
            </a:r>
            <a:r>
              <a:rPr lang="zh-CN" altLang="en-US" sz="2000">
                <a:sym typeface="+mn-ea"/>
              </a:rPr>
              <a:t>的拼接</a:t>
            </a:r>
            <a:endParaRPr lang="en-US" altLang="zh-CN" sz="2000">
              <a:sym typeface="+mn-ea"/>
            </a:endParaRPr>
          </a:p>
          <a:p>
            <a:pPr marL="342900" indent="-342900" fontAlgn="auto">
              <a:lnSpc>
                <a:spcPct val="150000"/>
              </a:lnSpc>
              <a:buFont typeface="Arial" panose="020B0604020202020204" pitchFamily="34" charset="0"/>
              <a:buChar char="•"/>
            </a:pPr>
            <a:r>
              <a:rPr lang="zh-CN" altLang="en-US" sz="2000">
                <a:sym typeface="+mn-ea"/>
              </a:rPr>
              <a:t>w</a:t>
            </a:r>
            <a:r>
              <a:rPr lang="zh-CN" altLang="en-US" sz="2000" baseline="-25000">
                <a:sym typeface="+mn-ea"/>
              </a:rPr>
              <a:t>t</a:t>
            </a:r>
            <a:r>
              <a:rPr lang="zh-CN" altLang="en-US" sz="2000">
                <a:sym typeface="+mn-ea"/>
              </a:rPr>
              <a:t> = MLP(Concat[h</a:t>
            </a:r>
            <a:r>
              <a:rPr lang="zh-CN" altLang="en-US" sz="2000" baseline="-25000">
                <a:sym typeface="+mn-ea"/>
              </a:rPr>
              <a:t>t</a:t>
            </a:r>
            <a:r>
              <a:rPr lang="zh-CN" altLang="en-US" sz="2000" baseline="30000">
                <a:sym typeface="+mn-ea"/>
              </a:rPr>
              <a:t>traj</a:t>
            </a:r>
            <a:r>
              <a:rPr lang="zh-CN" altLang="en-US" sz="2000">
                <a:sym typeface="+mn-ea"/>
              </a:rPr>
              <a:t>, h</a:t>
            </a:r>
            <a:r>
              <a:rPr lang="zh-CN" altLang="en-US" sz="2000" baseline="-25000">
                <a:sym typeface="+mn-ea"/>
              </a:rPr>
              <a:t>t</a:t>
            </a:r>
            <a:r>
              <a:rPr lang="zh-CN" altLang="en-US" sz="2000" baseline="30000">
                <a:sym typeface="+mn-ea"/>
              </a:rPr>
              <a:t>ctl</a:t>
            </a:r>
            <a:r>
              <a:rPr lang="zh-CN" altLang="en-US" sz="2000">
                <a:sym typeface="+mn-ea"/>
              </a:rPr>
              <a:t>])</a:t>
            </a:r>
            <a:endParaRPr lang="zh-CN" altLang="en-US" sz="2000">
              <a:sym typeface="+mn-ea"/>
            </a:endParaRPr>
          </a:p>
          <a:p>
            <a:pPr marL="342900" indent="-342900" fontAlgn="auto">
              <a:lnSpc>
                <a:spcPct val="150000"/>
              </a:lnSpc>
              <a:buFont typeface="Arial" panose="020B0604020202020204" pitchFamily="34" charset="0"/>
              <a:buChar char="•"/>
            </a:pPr>
            <a:r>
              <a:rPr lang="zh-CN" altLang="en-US" sz="2000">
                <a:sym typeface="+mn-ea"/>
              </a:rPr>
              <a:t>w</a:t>
            </a:r>
            <a:r>
              <a:rPr lang="zh-CN" altLang="en-US" sz="2000" baseline="-25000">
                <a:sym typeface="+mn-ea"/>
              </a:rPr>
              <a:t>t</a:t>
            </a:r>
            <a:r>
              <a:rPr lang="zh-CN" altLang="en-US" sz="2000">
                <a:sym typeface="+mn-ea"/>
              </a:rPr>
              <a:t> 是注意力矩阵</a:t>
            </a:r>
            <a:endParaRPr lang="zh-CN" altLang="en-US" sz="2000">
              <a:sym typeface="+mn-ea"/>
            </a:endParaRPr>
          </a:p>
          <a:p>
            <a:pPr marL="342900" indent="-342900" fontAlgn="auto">
              <a:lnSpc>
                <a:spcPct val="150000"/>
              </a:lnSpc>
              <a:buFont typeface="Arial" panose="020B0604020202020204" pitchFamily="34" charset="0"/>
              <a:buChar char="•"/>
            </a:pPr>
            <a:r>
              <a:rPr lang="zh-CN" altLang="en-US" sz="2000">
                <a:sym typeface="+mn-ea"/>
              </a:rPr>
              <a:t>j</a:t>
            </a:r>
            <a:r>
              <a:rPr lang="en-US" altLang="zh-CN" sz="2000" baseline="-25000">
                <a:sym typeface="+mn-ea"/>
              </a:rPr>
              <a:t>t</a:t>
            </a:r>
            <a:r>
              <a:rPr lang="zh-CN" altLang="en-US" sz="2000" baseline="30000">
                <a:sym typeface="+mn-ea"/>
              </a:rPr>
              <a:t>ctl</a:t>
            </a:r>
            <a:r>
              <a:rPr lang="zh-CN" altLang="en-US" sz="2000">
                <a:sym typeface="+mn-ea"/>
              </a:rPr>
              <a:t> = MLP(Concat[Sum(Softmax(w</a:t>
            </a:r>
            <a:r>
              <a:rPr lang="zh-CN" altLang="en-US" sz="2000" baseline="-25000">
                <a:sym typeface="+mn-ea"/>
              </a:rPr>
              <a:t>t</a:t>
            </a:r>
            <a:r>
              <a:rPr lang="zh-CN" altLang="en-US" sz="2000">
                <a:sym typeface="+mn-ea"/>
              </a:rPr>
              <a:t>)*F), h</a:t>
            </a:r>
            <a:r>
              <a:rPr lang="zh-CN" altLang="en-US" sz="2000" baseline="-25000">
                <a:sym typeface="+mn-ea"/>
              </a:rPr>
              <a:t>t</a:t>
            </a:r>
            <a:r>
              <a:rPr lang="zh-CN" altLang="en-US" sz="2000" baseline="30000">
                <a:sym typeface="+mn-ea"/>
              </a:rPr>
              <a:t>ctl</a:t>
            </a:r>
            <a:r>
              <a:rPr lang="zh-CN" altLang="en-US" sz="2000">
                <a:sym typeface="+mn-ea"/>
              </a:rPr>
              <a:t>])</a:t>
            </a:r>
            <a:endParaRPr lang="zh-CN" altLang="en-US" sz="2000">
              <a:sym typeface="+mn-ea"/>
            </a:endParaRPr>
          </a:p>
          <a:p>
            <a:pPr marL="342900" indent="-342900" fontAlgn="auto">
              <a:lnSpc>
                <a:spcPct val="150000"/>
              </a:lnSpc>
              <a:buFont typeface="Arial" panose="020B0604020202020204" pitchFamily="34" charset="0"/>
              <a:buChar char="•"/>
            </a:pPr>
            <a:endParaRPr lang="zh-CN" altLang="en-US" sz="2000">
              <a:sym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12"/>
          </p:nvPr>
        </p:nvSpPr>
        <p:spPr/>
        <p:txBody>
          <a:bodyPr/>
          <a:p>
            <a:fld id="{565CE74E-AB26-4998-AD42-012C4C1AD076}" type="slidenum">
              <a:rPr lang="zh-CN" altLang="en-US" smtClean="0"/>
            </a:fld>
            <a:endParaRPr lang="zh-CN" altLang="en-US"/>
          </a:p>
        </p:txBody>
      </p:sp>
      <p:sp>
        <p:nvSpPr>
          <p:cNvPr id="7" name="文本框 6"/>
          <p:cNvSpPr txBox="1"/>
          <p:nvPr/>
        </p:nvSpPr>
        <p:spPr>
          <a:xfrm>
            <a:off x="560705" y="452120"/>
            <a:ext cx="11182350" cy="860425"/>
          </a:xfrm>
          <a:prstGeom prst="rect">
            <a:avLst/>
          </a:prstGeom>
          <a:noFill/>
        </p:spPr>
        <p:txBody>
          <a:bodyPr wrap="square" rtlCol="0">
            <a:spAutoFit/>
          </a:bodyPr>
          <a:p>
            <a:pPr fontAlgn="auto">
              <a:lnSpc>
                <a:spcPct val="100000"/>
              </a:lnSpc>
            </a:pPr>
            <a:r>
              <a:rPr lang="zh-CN" altLang="en-US" sz="2000"/>
              <a:t>Trajectory-guided Control Prediction for End-to-end Autonomous Driving:</a:t>
            </a:r>
            <a:r>
              <a:rPr lang="en-US" altLang="zh-CN" sz="2000"/>
              <a:t> </a:t>
            </a:r>
            <a:r>
              <a:rPr lang="zh-CN" altLang="en-US" sz="2000"/>
              <a:t>A Simple yet Strong Baseline</a:t>
            </a:r>
            <a:endParaRPr lang="zh-CN" altLang="en-US" sz="2000"/>
          </a:p>
          <a:p>
            <a:pPr fontAlgn="auto">
              <a:lnSpc>
                <a:spcPct val="150000"/>
              </a:lnSpc>
            </a:pPr>
            <a:r>
              <a:rPr lang="zh-CN" altLang="en-US" sz="2000"/>
              <a:t>轨迹引导的动作预测端到端自动驾驶</a:t>
            </a:r>
            <a:endParaRPr lang="zh-CN" altLang="en-US" sz="2000"/>
          </a:p>
        </p:txBody>
      </p:sp>
      <p:pic>
        <p:nvPicPr>
          <p:cNvPr id="3" name="图片 2"/>
          <p:cNvPicPr>
            <a:picLocks noChangeAspect="1"/>
          </p:cNvPicPr>
          <p:nvPr>
            <p:custDataLst>
              <p:tags r:id="rId1"/>
            </p:custDataLst>
          </p:nvPr>
        </p:nvPicPr>
        <p:blipFill>
          <a:blip r:embed="rId2"/>
          <a:stretch>
            <a:fillRect/>
          </a:stretch>
        </p:blipFill>
        <p:spPr>
          <a:xfrm>
            <a:off x="5031740" y="1312545"/>
            <a:ext cx="6321425" cy="2576195"/>
          </a:xfrm>
          <a:prstGeom prst="rect">
            <a:avLst/>
          </a:prstGeom>
        </p:spPr>
      </p:pic>
      <p:sp>
        <p:nvSpPr>
          <p:cNvPr id="8" name="文本框 7"/>
          <p:cNvSpPr txBox="1"/>
          <p:nvPr/>
        </p:nvSpPr>
        <p:spPr>
          <a:xfrm>
            <a:off x="560705" y="1645285"/>
            <a:ext cx="4470400" cy="1014730"/>
          </a:xfrm>
          <a:prstGeom prst="rect">
            <a:avLst/>
          </a:prstGeom>
          <a:noFill/>
        </p:spPr>
        <p:txBody>
          <a:bodyPr wrap="square" rtlCol="0">
            <a:spAutoFit/>
          </a:bodyPr>
          <a:p>
            <a:pPr indent="0" fontAlgn="auto">
              <a:lnSpc>
                <a:spcPct val="150000"/>
              </a:lnSpc>
              <a:buFont typeface="Arial" panose="020B0604020202020204" pitchFamily="34" charset="0"/>
              <a:buNone/>
            </a:pPr>
            <a:r>
              <a:rPr lang="zh-CN" altLang="en-US" sz="2000" b="1">
                <a:sym typeface="+mn-ea"/>
              </a:rPr>
              <a:t>损失</a:t>
            </a:r>
            <a:r>
              <a:rPr lang="zh-CN" altLang="en-US" sz="2000" b="1">
                <a:sym typeface="+mn-ea"/>
              </a:rPr>
              <a:t>函数</a:t>
            </a:r>
            <a:endParaRPr lang="zh-CN" altLang="en-US" sz="2000" b="1">
              <a:sym typeface="+mn-ea"/>
            </a:endParaRPr>
          </a:p>
          <a:p>
            <a:pPr indent="0" fontAlgn="auto">
              <a:lnSpc>
                <a:spcPct val="150000"/>
              </a:lnSpc>
              <a:buFont typeface="Arial" panose="020B0604020202020204" pitchFamily="34" charset="0"/>
              <a:buNone/>
            </a:pPr>
            <a:endParaRPr lang="zh-CN" altLang="en-US" sz="2000">
              <a:sym typeface="+mn-ea"/>
            </a:endParaRPr>
          </a:p>
        </p:txBody>
      </p:sp>
      <p:sp>
        <p:nvSpPr>
          <p:cNvPr id="5" name="矩形 4"/>
          <p:cNvSpPr/>
          <p:nvPr/>
        </p:nvSpPr>
        <p:spPr>
          <a:xfrm>
            <a:off x="7233285" y="1217295"/>
            <a:ext cx="3134360" cy="1142365"/>
          </a:xfrm>
          <a:prstGeom prst="rect">
            <a:avLst/>
          </a:prstGeom>
          <a:noFill/>
          <a:ln w="28575" cmpd="sng">
            <a:solidFill>
              <a:srgbClr val="FF0000"/>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矩形 9"/>
          <p:cNvSpPr/>
          <p:nvPr/>
        </p:nvSpPr>
        <p:spPr>
          <a:xfrm>
            <a:off x="7233285" y="2522220"/>
            <a:ext cx="3134360" cy="1366520"/>
          </a:xfrm>
          <a:prstGeom prst="rect">
            <a:avLst/>
          </a:prstGeom>
          <a:noFill/>
          <a:ln w="28575" cmpd="sng">
            <a:solidFill>
              <a:srgbClr val="FF0000"/>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1" name="图片 10"/>
          <p:cNvPicPr>
            <a:picLocks noChangeAspect="1"/>
          </p:cNvPicPr>
          <p:nvPr/>
        </p:nvPicPr>
        <p:blipFill>
          <a:blip r:embed="rId3"/>
          <a:stretch>
            <a:fillRect/>
          </a:stretch>
        </p:blipFill>
        <p:spPr>
          <a:xfrm>
            <a:off x="566420" y="2660015"/>
            <a:ext cx="4465320" cy="678180"/>
          </a:xfrm>
          <a:prstGeom prst="rect">
            <a:avLst/>
          </a:prstGeom>
        </p:spPr>
      </p:pic>
      <p:pic>
        <p:nvPicPr>
          <p:cNvPr id="12" name="图片 11"/>
          <p:cNvPicPr>
            <a:picLocks noChangeAspect="1"/>
          </p:cNvPicPr>
          <p:nvPr/>
        </p:nvPicPr>
        <p:blipFill>
          <a:blip r:embed="rId4"/>
          <a:stretch>
            <a:fillRect/>
          </a:stretch>
        </p:blipFill>
        <p:spPr>
          <a:xfrm>
            <a:off x="560705" y="3888740"/>
            <a:ext cx="6000750" cy="1439545"/>
          </a:xfrm>
          <a:prstGeom prst="rect">
            <a:avLst/>
          </a:prstGeom>
        </p:spPr>
      </p:pic>
      <p:pic>
        <p:nvPicPr>
          <p:cNvPr id="13" name="图片 12"/>
          <p:cNvPicPr>
            <a:picLocks noChangeAspect="1"/>
          </p:cNvPicPr>
          <p:nvPr/>
        </p:nvPicPr>
        <p:blipFill>
          <a:blip r:embed="rId5"/>
          <a:stretch>
            <a:fillRect/>
          </a:stretch>
        </p:blipFill>
        <p:spPr>
          <a:xfrm>
            <a:off x="560705" y="5574030"/>
            <a:ext cx="4441190" cy="50609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12"/>
          </p:nvPr>
        </p:nvSpPr>
        <p:spPr/>
        <p:txBody>
          <a:bodyPr/>
          <a:p>
            <a:fld id="{565CE74E-AB26-4998-AD42-012C4C1AD076}" type="slidenum">
              <a:rPr lang="zh-CN" altLang="en-US" smtClean="0"/>
            </a:fld>
            <a:endParaRPr lang="zh-CN" altLang="en-US"/>
          </a:p>
        </p:txBody>
      </p:sp>
      <p:sp>
        <p:nvSpPr>
          <p:cNvPr id="7" name="文本框 6"/>
          <p:cNvSpPr txBox="1"/>
          <p:nvPr/>
        </p:nvSpPr>
        <p:spPr>
          <a:xfrm>
            <a:off x="560705" y="452120"/>
            <a:ext cx="11182350" cy="860425"/>
          </a:xfrm>
          <a:prstGeom prst="rect">
            <a:avLst/>
          </a:prstGeom>
          <a:noFill/>
        </p:spPr>
        <p:txBody>
          <a:bodyPr wrap="square" rtlCol="0">
            <a:spAutoFit/>
          </a:bodyPr>
          <a:p>
            <a:pPr fontAlgn="auto">
              <a:lnSpc>
                <a:spcPct val="100000"/>
              </a:lnSpc>
            </a:pPr>
            <a:r>
              <a:rPr lang="zh-CN" altLang="en-US" sz="2000"/>
              <a:t>Trajectory-guided Control Prediction for End-to-end Autonomous Driving:</a:t>
            </a:r>
            <a:r>
              <a:rPr lang="en-US" altLang="zh-CN" sz="2000"/>
              <a:t> </a:t>
            </a:r>
            <a:r>
              <a:rPr lang="zh-CN" altLang="en-US" sz="2000"/>
              <a:t>A Simple yet Strong Baseline</a:t>
            </a:r>
            <a:endParaRPr lang="zh-CN" altLang="en-US" sz="2000"/>
          </a:p>
          <a:p>
            <a:pPr fontAlgn="auto">
              <a:lnSpc>
                <a:spcPct val="150000"/>
              </a:lnSpc>
            </a:pPr>
            <a:r>
              <a:rPr lang="zh-CN" altLang="en-US" sz="2000"/>
              <a:t>轨迹引导的动作预测端到端自动驾驶</a:t>
            </a:r>
            <a:endParaRPr lang="zh-CN" altLang="en-US" sz="2000"/>
          </a:p>
        </p:txBody>
      </p:sp>
      <p:pic>
        <p:nvPicPr>
          <p:cNvPr id="3" name="图片 2"/>
          <p:cNvPicPr>
            <a:picLocks noChangeAspect="1"/>
          </p:cNvPicPr>
          <p:nvPr>
            <p:custDataLst>
              <p:tags r:id="rId1"/>
            </p:custDataLst>
          </p:nvPr>
        </p:nvPicPr>
        <p:blipFill>
          <a:blip r:embed="rId2"/>
          <a:stretch>
            <a:fillRect/>
          </a:stretch>
        </p:blipFill>
        <p:spPr>
          <a:xfrm>
            <a:off x="5031740" y="1312545"/>
            <a:ext cx="6321425" cy="2576195"/>
          </a:xfrm>
          <a:prstGeom prst="rect">
            <a:avLst/>
          </a:prstGeom>
        </p:spPr>
      </p:pic>
      <p:sp>
        <p:nvSpPr>
          <p:cNvPr id="8" name="文本框 7"/>
          <p:cNvSpPr txBox="1"/>
          <p:nvPr/>
        </p:nvSpPr>
        <p:spPr>
          <a:xfrm>
            <a:off x="560705" y="1645285"/>
            <a:ext cx="4470400" cy="1476375"/>
          </a:xfrm>
          <a:prstGeom prst="rect">
            <a:avLst/>
          </a:prstGeom>
          <a:noFill/>
        </p:spPr>
        <p:txBody>
          <a:bodyPr wrap="square" rtlCol="0">
            <a:spAutoFit/>
          </a:bodyPr>
          <a:p>
            <a:pPr indent="0" fontAlgn="auto">
              <a:lnSpc>
                <a:spcPct val="150000"/>
              </a:lnSpc>
              <a:buFont typeface="Arial" panose="020B0604020202020204" pitchFamily="34" charset="0"/>
              <a:buNone/>
            </a:pPr>
            <a:r>
              <a:rPr lang="zh-CN" altLang="en-US" sz="2000" b="1">
                <a:sym typeface="+mn-ea"/>
              </a:rPr>
              <a:t>融合分支的</a:t>
            </a:r>
            <a:r>
              <a:rPr lang="zh-CN" altLang="en-US" sz="2000" b="1">
                <a:sym typeface="+mn-ea"/>
              </a:rPr>
              <a:t>输出</a:t>
            </a:r>
            <a:endParaRPr lang="zh-CN" altLang="en-US" sz="2000" b="1">
              <a:sym typeface="+mn-ea"/>
            </a:endParaRPr>
          </a:p>
          <a:p>
            <a:pPr marL="342900" indent="-342900" fontAlgn="auto">
              <a:lnSpc>
                <a:spcPct val="150000"/>
              </a:lnSpc>
              <a:buFont typeface="Arial" panose="020B0604020202020204" pitchFamily="34" charset="0"/>
              <a:buChar char="•"/>
            </a:pPr>
            <a:r>
              <a:rPr lang="zh-CN" altLang="en-US" sz="2000">
                <a:sym typeface="+mn-ea"/>
              </a:rPr>
              <a:t>基于情景的融合算法</a:t>
            </a:r>
            <a:endParaRPr lang="zh-CN" altLang="en-US" sz="2000">
              <a:sym typeface="+mn-ea"/>
            </a:endParaRPr>
          </a:p>
          <a:p>
            <a:pPr marL="342900" indent="-342900" fontAlgn="auto">
              <a:lnSpc>
                <a:spcPct val="150000"/>
              </a:lnSpc>
              <a:buFont typeface="Arial" panose="020B0604020202020204" pitchFamily="34" charset="0"/>
              <a:buNone/>
            </a:pPr>
            <a:endParaRPr lang="zh-CN" altLang="en-US" sz="2000">
              <a:sym typeface="+mn-ea"/>
            </a:endParaRPr>
          </a:p>
        </p:txBody>
      </p:sp>
      <p:sp>
        <p:nvSpPr>
          <p:cNvPr id="4" name="矩形 3"/>
          <p:cNvSpPr/>
          <p:nvPr/>
        </p:nvSpPr>
        <p:spPr>
          <a:xfrm>
            <a:off x="9768205" y="1442085"/>
            <a:ext cx="1468120" cy="2317115"/>
          </a:xfrm>
          <a:prstGeom prst="rect">
            <a:avLst/>
          </a:prstGeom>
          <a:noFill/>
          <a:ln w="28575" cmpd="sng">
            <a:solidFill>
              <a:srgbClr val="FF0000"/>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6" name="图片 5"/>
          <p:cNvPicPr>
            <a:picLocks noChangeAspect="1"/>
          </p:cNvPicPr>
          <p:nvPr/>
        </p:nvPicPr>
        <p:blipFill>
          <a:blip r:embed="rId3"/>
          <a:stretch>
            <a:fillRect/>
          </a:stretch>
        </p:blipFill>
        <p:spPr>
          <a:xfrm>
            <a:off x="696595" y="2643505"/>
            <a:ext cx="4198620" cy="324612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12"/>
          </p:nvPr>
        </p:nvSpPr>
        <p:spPr/>
        <p:txBody>
          <a:bodyPr/>
          <a:p>
            <a:fld id="{565CE74E-AB26-4998-AD42-012C4C1AD076}" type="slidenum">
              <a:rPr lang="zh-CN" altLang="en-US" smtClean="0"/>
            </a:fld>
            <a:endParaRPr lang="zh-CN" altLang="en-US"/>
          </a:p>
        </p:txBody>
      </p:sp>
      <p:sp>
        <p:nvSpPr>
          <p:cNvPr id="7" name="文本框 6"/>
          <p:cNvSpPr txBox="1"/>
          <p:nvPr/>
        </p:nvSpPr>
        <p:spPr>
          <a:xfrm>
            <a:off x="560705" y="452120"/>
            <a:ext cx="11182350" cy="860425"/>
          </a:xfrm>
          <a:prstGeom prst="rect">
            <a:avLst/>
          </a:prstGeom>
          <a:noFill/>
        </p:spPr>
        <p:txBody>
          <a:bodyPr wrap="square" rtlCol="0">
            <a:spAutoFit/>
          </a:bodyPr>
          <a:p>
            <a:pPr fontAlgn="auto">
              <a:lnSpc>
                <a:spcPct val="100000"/>
              </a:lnSpc>
            </a:pPr>
            <a:r>
              <a:rPr lang="zh-CN" altLang="en-US" sz="2000"/>
              <a:t>Trajectory-guided Control Prediction for End-to-end Autonomous Driving:</a:t>
            </a:r>
            <a:r>
              <a:rPr lang="en-US" altLang="zh-CN" sz="2000"/>
              <a:t> </a:t>
            </a:r>
            <a:r>
              <a:rPr lang="zh-CN" altLang="en-US" sz="2000"/>
              <a:t>A Simple yet Strong Baseline</a:t>
            </a:r>
            <a:endParaRPr lang="zh-CN" altLang="en-US" sz="2000"/>
          </a:p>
          <a:p>
            <a:pPr fontAlgn="auto">
              <a:lnSpc>
                <a:spcPct val="150000"/>
              </a:lnSpc>
            </a:pPr>
            <a:r>
              <a:rPr lang="zh-CN" altLang="en-US" sz="2000"/>
              <a:t>轨迹引导的动作预测端到端自动驾驶</a:t>
            </a:r>
            <a:endParaRPr lang="zh-CN" altLang="en-US" sz="2000"/>
          </a:p>
        </p:txBody>
      </p:sp>
      <p:pic>
        <p:nvPicPr>
          <p:cNvPr id="3" name="图片 2"/>
          <p:cNvPicPr>
            <a:picLocks noChangeAspect="1"/>
          </p:cNvPicPr>
          <p:nvPr>
            <p:custDataLst>
              <p:tags r:id="rId1"/>
            </p:custDataLst>
          </p:nvPr>
        </p:nvPicPr>
        <p:blipFill>
          <a:blip r:embed="rId2"/>
          <a:stretch>
            <a:fillRect/>
          </a:stretch>
        </p:blipFill>
        <p:spPr>
          <a:xfrm>
            <a:off x="5032375" y="1312545"/>
            <a:ext cx="6321425" cy="2576195"/>
          </a:xfrm>
          <a:prstGeom prst="rect">
            <a:avLst/>
          </a:prstGeom>
        </p:spPr>
      </p:pic>
      <p:sp>
        <p:nvSpPr>
          <p:cNvPr id="8" name="文本框 7"/>
          <p:cNvSpPr txBox="1"/>
          <p:nvPr/>
        </p:nvSpPr>
        <p:spPr>
          <a:xfrm>
            <a:off x="560705" y="1645285"/>
            <a:ext cx="5463540" cy="2861310"/>
          </a:xfrm>
          <a:prstGeom prst="rect">
            <a:avLst/>
          </a:prstGeom>
          <a:noFill/>
        </p:spPr>
        <p:txBody>
          <a:bodyPr wrap="square" rtlCol="0">
            <a:spAutoFit/>
          </a:bodyPr>
          <a:p>
            <a:pPr indent="0" fontAlgn="auto">
              <a:lnSpc>
                <a:spcPct val="150000"/>
              </a:lnSpc>
              <a:buFont typeface="Arial" panose="020B0604020202020204" pitchFamily="34" charset="0"/>
              <a:buNone/>
            </a:pPr>
            <a:r>
              <a:rPr lang="zh-CN" altLang="en-US" sz="2000" b="1">
                <a:sym typeface="+mn-ea"/>
              </a:rPr>
              <a:t>总结</a:t>
            </a:r>
            <a:endParaRPr lang="zh-CN" altLang="en-US" sz="2000" b="1">
              <a:sym typeface="+mn-ea"/>
            </a:endParaRPr>
          </a:p>
          <a:p>
            <a:pPr indent="0" fontAlgn="auto">
              <a:lnSpc>
                <a:spcPct val="150000"/>
              </a:lnSpc>
              <a:buFont typeface="Arial" panose="020B0604020202020204" pitchFamily="34" charset="0"/>
              <a:buNone/>
            </a:pPr>
            <a:endParaRPr lang="zh-CN" altLang="en-US" sz="2000" b="1">
              <a:sym typeface="+mn-ea"/>
            </a:endParaRPr>
          </a:p>
          <a:p>
            <a:pPr marL="342900" indent="-342900" fontAlgn="auto">
              <a:lnSpc>
                <a:spcPct val="150000"/>
              </a:lnSpc>
              <a:buFont typeface="Arial" panose="020B0604020202020204" pitchFamily="34" charset="0"/>
              <a:buChar char="•"/>
            </a:pPr>
            <a:r>
              <a:rPr lang="en-US" altLang="zh-CN" sz="2000">
                <a:sym typeface="+mn-ea"/>
              </a:rPr>
              <a:t>TCP</a:t>
            </a:r>
            <a:r>
              <a:rPr lang="zh-CN" altLang="en-US" sz="2000">
                <a:sym typeface="+mn-ea"/>
              </a:rPr>
              <a:t>：</a:t>
            </a:r>
            <a:r>
              <a:rPr lang="zh-CN" altLang="en-US" sz="2000">
                <a:sym typeface="+mn-ea"/>
              </a:rPr>
              <a:t>轨迹引导的动作预测模型</a:t>
            </a:r>
            <a:endParaRPr lang="zh-CN" altLang="en-US" sz="2000">
              <a:sym typeface="+mn-ea"/>
            </a:endParaRPr>
          </a:p>
          <a:p>
            <a:pPr marL="342900" indent="-342900" fontAlgn="auto">
              <a:lnSpc>
                <a:spcPct val="150000"/>
              </a:lnSpc>
              <a:buFont typeface="Arial" panose="020B0604020202020204" pitchFamily="34" charset="0"/>
              <a:buChar char="•"/>
            </a:pPr>
            <a:r>
              <a:rPr lang="zh-CN" altLang="en-US" sz="2000">
                <a:sym typeface="+mn-ea"/>
              </a:rPr>
              <a:t>轨迹规划分支</a:t>
            </a:r>
            <a:endParaRPr lang="zh-CN" altLang="en-US" sz="2000">
              <a:sym typeface="+mn-ea"/>
            </a:endParaRPr>
          </a:p>
          <a:p>
            <a:pPr marL="342900" indent="-342900" fontAlgn="auto">
              <a:lnSpc>
                <a:spcPct val="150000"/>
              </a:lnSpc>
              <a:buFont typeface="Arial" panose="020B0604020202020204" pitchFamily="34" charset="0"/>
              <a:buChar char="•"/>
            </a:pPr>
            <a:r>
              <a:rPr lang="zh-CN" altLang="en-US" sz="2000">
                <a:sym typeface="+mn-ea"/>
              </a:rPr>
              <a:t>多步控制预测分支</a:t>
            </a:r>
            <a:endParaRPr lang="zh-CN" altLang="en-US" sz="2000">
              <a:sym typeface="+mn-ea"/>
            </a:endParaRPr>
          </a:p>
          <a:p>
            <a:pPr marL="342900" indent="-342900" fontAlgn="auto">
              <a:lnSpc>
                <a:spcPct val="150000"/>
              </a:lnSpc>
              <a:buFont typeface="Arial" panose="020B0604020202020204" pitchFamily="34" charset="0"/>
              <a:buChar char="•"/>
            </a:pPr>
            <a:r>
              <a:rPr lang="zh-CN" altLang="en-US" sz="2000">
                <a:sym typeface="+mn-ea"/>
              </a:rPr>
              <a:t>基于情景的融合算法融合两个分支的</a:t>
            </a:r>
            <a:r>
              <a:rPr lang="zh-CN" altLang="en-US" sz="2000">
                <a:sym typeface="+mn-ea"/>
              </a:rPr>
              <a:t>输出</a:t>
            </a:r>
            <a:endParaRPr lang="zh-CN" altLang="en-US" sz="2000">
              <a:sym typeface="+mn-ea"/>
            </a:endParaRPr>
          </a:p>
        </p:txBody>
      </p:sp>
    </p:spTree>
  </p:cSld>
  <p:clrMapOvr>
    <a:masterClrMapping/>
  </p:clrMapOvr>
</p:sld>
</file>

<file path=ppt/tags/tag1.xml><?xml version="1.0" encoding="utf-8"?>
<p:tagLst xmlns:p="http://schemas.openxmlformats.org/presentationml/2006/main">
  <p:tag name="KSO_WM_UNIT_PLACING_PICTURE_USER_VIEWPORT" val="{&quot;height&quot;:4812,&quot;width&quot;:11808}"/>
</p:tagLst>
</file>

<file path=ppt/tags/tag2.xml><?xml version="1.0" encoding="utf-8"?>
<p:tagLst xmlns:p="http://schemas.openxmlformats.org/presentationml/2006/main">
  <p:tag name="KSO_WM_UNIT_PLACING_PICTURE_USER_VIEWPORT" val="{&quot;height&quot;:4812,&quot;width&quot;:11808}"/>
</p:tagLst>
</file>

<file path=ppt/tags/tag3.xml><?xml version="1.0" encoding="utf-8"?>
<p:tagLst xmlns:p="http://schemas.openxmlformats.org/presentationml/2006/main">
  <p:tag name="KSO_WM_UNIT_PLACING_PICTURE_USER_VIEWPORT" val="{&quot;height&quot;:4812,&quot;width&quot;:11808}"/>
</p:tagLst>
</file>

<file path=ppt/tags/tag4.xml><?xml version="1.0" encoding="utf-8"?>
<p:tagLst xmlns:p="http://schemas.openxmlformats.org/presentationml/2006/main">
  <p:tag name="KSO_WM_UNIT_PLACING_PICTURE_USER_VIEWPORT" val="{&quot;height&quot;:4812,&quot;width&quot;:11808}"/>
</p:tagLst>
</file>

<file path=ppt/tags/tag5.xml><?xml version="1.0" encoding="utf-8"?>
<p:tagLst xmlns:p="http://schemas.openxmlformats.org/presentationml/2006/main">
  <p:tag name="KSO_WM_UNIT_PLACING_PICTURE_USER_VIEWPORT" val="{&quot;height&quot;:4812,&quot;width&quot;:11808}"/>
</p:tagLst>
</file>

<file path=ppt/tags/tag6.xml><?xml version="1.0" encoding="utf-8"?>
<p:tagLst xmlns:p="http://schemas.openxmlformats.org/presentationml/2006/main">
  <p:tag name="KSO_WM_UNIT_PLACING_PICTURE_USER_VIEWPORT" val="{&quot;height&quot;:4812,&quot;width&quot;:11808}"/>
</p:tagLst>
</file>

<file path=ppt/tags/tag7.xml><?xml version="1.0" encoding="utf-8"?>
<p:tagLst xmlns:p="http://schemas.openxmlformats.org/presentationml/2006/main">
  <p:tag name="KSO_WM_UNIT_PLACING_PICTURE_USER_VIEWPORT" val="{&quot;height&quot;:4812,&quot;width&quot;:1180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4801</Words>
  <Application>WPS 演示</Application>
  <PresentationFormat>宽屏</PresentationFormat>
  <Paragraphs>356</Paragraphs>
  <Slides>34</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34</vt:i4>
      </vt:variant>
    </vt:vector>
  </HeadingPairs>
  <TitlesOfParts>
    <vt:vector size="41" baseType="lpstr">
      <vt:lpstr>Arial</vt:lpstr>
      <vt:lpstr>宋体</vt:lpstr>
      <vt:lpstr>Wingdings</vt:lpstr>
      <vt:lpstr>Calibri</vt:lpstr>
      <vt:lpstr>微软雅黑</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TQJ</dc:creator>
  <cp:lastModifiedBy>田旗舰</cp:lastModifiedBy>
  <cp:revision>125</cp:revision>
  <dcterms:created xsi:type="dcterms:W3CDTF">2022-06-22T10:29:00Z</dcterms:created>
  <dcterms:modified xsi:type="dcterms:W3CDTF">2022-06-23T09:19:23Z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5DF96B67A0744BDDB27C0BD488EF2F7B</vt:lpwstr>
  </property>
  <property fmtid="{D5CDD505-2E9C-101B-9397-08002B2CF9AE}" pid="3" name="KSOProductBuildVer">
    <vt:lpwstr>2052-11.1.0.11435</vt:lpwstr>
  </property>
</Properties>
</file>