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971D6-BC45-4A86-9D94-EBD760258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0BA993E-A7D2-45F6-8880-DC16F8FF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7E1ED-AA13-4A56-8792-19BCBEDE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4E7A8-DBE7-4B41-9081-3DFB9E36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A2348-59F5-4815-BF01-58DA6CC8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46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A9C16-67F2-4F87-88F4-79EFFCA1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D8404A-E94E-443B-A42A-A2E28E1FD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E8B6D5-036F-4546-AC2D-03D3F22B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CF870A-8FB4-4F91-BBFF-D6D4246F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0F20BD-E444-45A9-A080-24AF83D8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6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9F751C-3C09-43DD-B663-67BEDDF68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B038E9-7C37-4AEE-B8BF-031749C71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4E8C2D-8757-4986-A135-F8E716FF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5936CF-551E-4E8D-9B4C-60B1EF91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0C8AE8-6D61-4D11-9EE1-E7B5805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48DF7-C30D-49CD-AE4C-7E4D85BA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596460-F9A8-4C16-BAA1-BD7AC0B60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EA34CC-9358-497B-8D83-C4FEB62B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348752-246B-4BAB-B12B-A4505E88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65139-BB86-40CD-9610-277F631D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A18A75-5AD2-4CB8-BE12-3518D01F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CE88F9-47B2-47C2-BD5B-20C05096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7AE6DF-61EC-4C46-80E9-D943A19C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F60087-7949-405B-BE37-4433D357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06935F-176E-47D6-9EDA-5DB5B05F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4339A-517E-4F35-B3C8-07955859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1DD985-A296-43B1-BAB4-4D5475079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FFBD69-A07F-4687-B9C9-16C39E7C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515C-C560-4E45-909D-75E89A70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E77FB-9454-4816-8A8D-9C5DC8F1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893661-7BFD-4506-905D-5A3490DA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91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78100-C56B-4123-9D77-8A42B14F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92C2E6-8A57-42BC-B5E7-E68FC8D2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308461-8BE6-488E-ABFF-AFE2D548A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B1738B-6D72-4313-8CAF-AA779C2F3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56642E-D0CA-4F72-8981-E65F2B5CA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D012CA-D34B-4C75-ACDD-0EBE28B5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E4A04A-3BE1-4432-AAD5-7CF77D72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E5A798-8214-4823-B135-8DD3ADB2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00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9E8AC-6C82-41CF-BBF1-A3D7B696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1D2F3-BCB3-4ECA-AB1E-D4D4BC6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7DD740-139B-4CB7-B314-BF3B5AFC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E5942A-588E-4A54-92B3-1D60CB4B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6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8A75C6-FC92-4F71-90EB-74585D02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7A926B-4A78-4124-B646-DD3D3A2B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F4BA2C-9097-4264-B69F-86584B40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9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DD5C4-759E-4EFA-985C-36950658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8E2B72-7EA1-4415-9476-708427E2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BC87C0-9BF0-4960-A06C-CB846625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7DF31B-7401-446F-AE92-685B2E09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23F1E7-01C8-401F-B1D9-22914DF6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EA6B97-36B2-4D73-8F6D-4C7C25A4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2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89F28-775B-4B9F-8304-E81F6AF3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0A890F-1B93-4B0E-BDA3-D8DB8AF1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659049-D5D7-4743-AE23-219AC84E9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F1FF6A-3121-4A38-9706-36867B95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B8165B-929A-4705-BD19-0D0E948F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F360F2-7F9E-4300-A3F0-70040E91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0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0A2B7C-6275-40AB-84E5-01B03048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7092D2-B258-4DE4-BACA-A0088F10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B86A26-E02D-4667-86A7-52B84B6FE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2C50-E96E-4F3A-885B-E88F40B1B877}" type="datetimeFigureOut">
              <a:rPr lang="zh-CN" altLang="en-US" smtClean="0"/>
              <a:t>2019/12/15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859D37-A011-4301-85DD-1C536F43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62FC6-4D31-4E2F-ABB5-73ABAEB84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2B3C-791B-42F2-B0FB-F999D1BF3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F159FF-FB99-4DC4-BB9E-B1ADB9B3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2033587"/>
            <a:ext cx="11020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9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75280-B9E6-4ACF-9BB7-796B7A80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Reasoning Module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FAA46F-DF72-4300-90AA-55AB8646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Visual Representation</a:t>
            </a:r>
            <a:r>
              <a:rPr lang="en-US" altLang="zh-CN" dirty="0"/>
              <a:t>: sample </a:t>
            </a:r>
            <a:r>
              <a:rPr lang="en-US" altLang="zh-CN" dirty="0" err="1"/>
              <a:t>nf</a:t>
            </a:r>
            <a:r>
              <a:rPr lang="en-US" altLang="zh-CN" dirty="0"/>
              <a:t> frames from each clip</a:t>
            </a:r>
          </a:p>
          <a:p>
            <a:r>
              <a:rPr lang="en-US" altLang="zh-CN" dirty="0"/>
              <a:t>Image features</a:t>
            </a:r>
          </a:p>
          <a:p>
            <a:pPr lvl="1"/>
            <a:r>
              <a:rPr lang="en-US" altLang="zh-CN" dirty="0"/>
              <a:t>ResNet50-&gt;</a:t>
            </a:r>
            <a:r>
              <a:rPr lang="zh-CN" altLang="en-US" dirty="0"/>
              <a:t>拼接所有帧</a:t>
            </a:r>
            <a:r>
              <a:rPr lang="en-US" altLang="zh-CN" dirty="0"/>
              <a:t>feat-&gt;fc-&gt;512ch</a:t>
            </a:r>
          </a:p>
          <a:p>
            <a:r>
              <a:rPr lang="en-US" altLang="zh-CN" dirty="0"/>
              <a:t>Concepts features</a:t>
            </a:r>
          </a:p>
          <a:p>
            <a:pPr lvl="1"/>
            <a:r>
              <a:rPr lang="en-US" altLang="zh-CN" dirty="0"/>
              <a:t>detector-&gt;</a:t>
            </a:r>
            <a:r>
              <a:rPr lang="en-US" altLang="zh-CN" i="1" dirty="0"/>
              <a:t>C-dimensional </a:t>
            </a:r>
            <a:r>
              <a:rPr lang="en-US" altLang="zh-CN" b="1" i="1" dirty="0"/>
              <a:t>bag-of-concept representation </a:t>
            </a:r>
            <a:r>
              <a:rPr lang="en-US" altLang="zh-CN" dirty="0"/>
              <a:t>-&gt; fc -&gt; 512ch</a:t>
            </a:r>
          </a:p>
          <a:p>
            <a:r>
              <a:rPr lang="en-US" altLang="zh-CN" dirty="0"/>
              <a:t>Facial features</a:t>
            </a:r>
          </a:p>
          <a:p>
            <a:pPr lvl="1"/>
            <a:r>
              <a:rPr lang="en-US" altLang="zh-CN" i="1" dirty="0"/>
              <a:t>F-dimensional bag-of-faces representation</a:t>
            </a:r>
            <a:r>
              <a:rPr lang="en-US" altLang="zh-CN" dirty="0"/>
              <a:t>-&gt; fc -&gt; 512ch</a:t>
            </a:r>
          </a:p>
          <a:p>
            <a:r>
              <a:rPr lang="en-US" altLang="zh-CN" dirty="0"/>
              <a:t>Caption features</a:t>
            </a:r>
          </a:p>
          <a:p>
            <a:pPr lvl="1"/>
            <a:r>
              <a:rPr lang="en-US" altLang="zh-CN" dirty="0"/>
              <a:t>Generate </a:t>
            </a:r>
            <a:r>
              <a:rPr lang="en-US" altLang="zh-CN" dirty="0" err="1"/>
              <a:t>nf</a:t>
            </a:r>
            <a:r>
              <a:rPr lang="en-US" altLang="zh-CN" dirty="0"/>
              <a:t> caption to describe its visual content. -&gt; send to language model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69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D5D4B8-42E2-44CB-BBF0-892165C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Language Representation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E0F152-62B3-48C4-82AF-D0CEC61E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一个</a:t>
            </a:r>
            <a:r>
              <a:rPr lang="en-US" altLang="zh-CN" dirty="0"/>
              <a:t>Q</a:t>
            </a:r>
            <a:r>
              <a:rPr lang="zh-CN" altLang="en-US" dirty="0"/>
              <a:t>分别拼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A</a:t>
            </a:r>
            <a:r>
              <a:rPr lang="zh-CN" altLang="en-US" dirty="0"/>
              <a:t>，生成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u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A6063D-C902-4EA6-9A11-ED238816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2121"/>
            <a:ext cx="6010275" cy="666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30636D-B415-4B24-A625-05CEA147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38487"/>
            <a:ext cx="2209800" cy="581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AD5BAF-1255-4675-8CCE-FADBD650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75" y="1900237"/>
            <a:ext cx="5019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78326-1648-4159-9AEF-C58735CD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9AF669-8A75-4A56-B9E7-C1D68768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F6049D-EC53-46F8-86E7-5B3F80AD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44" y="0"/>
            <a:ext cx="568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64A3CB-68C9-46D1-8787-436422C9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VQA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55C08-CED9-4330-B42E-B9EA71F4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Predicting the correct answer from a multi-modal representation.</a:t>
            </a:r>
          </a:p>
          <a:p>
            <a:pPr marL="0" indent="0">
              <a:buNone/>
            </a:pPr>
            <a:r>
              <a:rPr lang="en-US" altLang="zh-CN" b="1" dirty="0"/>
              <a:t>Weakness</a:t>
            </a:r>
          </a:p>
          <a:p>
            <a:r>
              <a:rPr lang="zh-CN" altLang="en-US" dirty="0"/>
              <a:t>图片只体现了静态信息，忽视了</a:t>
            </a:r>
            <a:r>
              <a:rPr lang="en-US" altLang="zh-CN" dirty="0"/>
              <a:t>temporal coherence</a:t>
            </a:r>
          </a:p>
          <a:p>
            <a:r>
              <a:rPr lang="zh-CN" altLang="en-US" dirty="0"/>
              <a:t>视觉内容有时不能提供答案所需的全部信息</a:t>
            </a:r>
            <a:r>
              <a:rPr lang="en-US" altLang="zh-CN" dirty="0"/>
              <a:t>-&gt;</a:t>
            </a:r>
            <a:r>
              <a:rPr lang="zh-CN" altLang="en-US" dirty="0"/>
              <a:t>需要额外知识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所以出现了</a:t>
            </a:r>
            <a:r>
              <a:rPr lang="en-US" altLang="zh-CN" i="1" dirty="0"/>
              <a:t>video question answering (</a:t>
            </a:r>
            <a:r>
              <a:rPr lang="en-US" altLang="zh-CN" i="1" dirty="0" err="1"/>
              <a:t>VideoQA</a:t>
            </a:r>
            <a:r>
              <a:rPr lang="en-US" altLang="zh-CN" i="1" dirty="0"/>
              <a:t>)</a:t>
            </a:r>
            <a:r>
              <a:rPr lang="en-US" altLang="zh-CN" dirty="0"/>
              <a:t> </a:t>
            </a:r>
            <a:r>
              <a:rPr lang="zh-CN" altLang="en-US" dirty="0"/>
              <a:t>和 </a:t>
            </a:r>
            <a:r>
              <a:rPr lang="en-US" altLang="zh-CN" i="1" dirty="0"/>
              <a:t>knowledge-based visual question answering (KBVQA)</a:t>
            </a:r>
          </a:p>
          <a:p>
            <a:r>
              <a:rPr lang="en-US" altLang="zh-CN" dirty="0"/>
              <a:t>However, a common framework for addressing multi-question types in VQA is still missing.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938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95EC0-9F36-4521-858E-21264EB1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0D29EC-DABA-4CCE-99E3-50FD88646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Introducing a general framework:</a:t>
            </a:r>
            <a:r>
              <a:rPr lang="zh-CN" altLang="en-US" dirty="0"/>
              <a:t> </a:t>
            </a:r>
            <a:r>
              <a:rPr lang="en-US" altLang="zh-CN" dirty="0"/>
              <a:t>both </a:t>
            </a:r>
            <a:r>
              <a:rPr lang="en-US" altLang="zh-CN" b="1" dirty="0"/>
              <a:t>video</a:t>
            </a:r>
            <a:r>
              <a:rPr lang="en-US" altLang="zh-CN" dirty="0"/>
              <a:t> </a:t>
            </a:r>
            <a:r>
              <a:rPr lang="en-US" altLang="zh-CN" b="1" dirty="0"/>
              <a:t>understanding</a:t>
            </a:r>
            <a:r>
              <a:rPr lang="en-US" altLang="zh-CN" dirty="0"/>
              <a:t> and </a:t>
            </a:r>
            <a:r>
              <a:rPr lang="en-US" altLang="zh-CN" b="1" dirty="0"/>
              <a:t>knowledge-based reasoning </a:t>
            </a:r>
            <a:r>
              <a:rPr lang="en-US" altLang="zh-CN" dirty="0"/>
              <a:t>are required to answer questions.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Create </a:t>
            </a:r>
            <a:r>
              <a:rPr lang="en-US" altLang="zh-CN" dirty="0" err="1"/>
              <a:t>KnowIT</a:t>
            </a:r>
            <a:r>
              <a:rPr lang="en-US" altLang="zh-CN" dirty="0"/>
              <a:t> VQA - a dataset for KBVQA in videos.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A two-piece model 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Acquires, processes, and maps specific knowledge into a continuous representation inferring the motivation behind each question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Fuses video and language content together with the acquired knowledge in a multi-modal fashion to predict the answer.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98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64D28-C463-446B-B618-D532E9E4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KnowIT</a:t>
            </a:r>
            <a:r>
              <a:rPr lang="en-US" altLang="zh-CN" dirty="0"/>
              <a:t> VQA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0B8276-B8E0-4B4C-8087-82E6B002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zh-CN" altLang="en-US" dirty="0"/>
              <a:t>视频来自生活大爆炸，同时包含了字幕和文字记录</a:t>
            </a:r>
            <a:r>
              <a:rPr lang="en-US" altLang="zh-CN" dirty="0"/>
              <a:t>(transcripts)</a:t>
            </a:r>
          </a:p>
          <a:p>
            <a:r>
              <a:rPr lang="zh-CN" altLang="en-US" dirty="0"/>
              <a:t>每句话对应了时间点和说话人</a:t>
            </a:r>
            <a:endParaRPr lang="en-US" altLang="zh-CN" dirty="0"/>
          </a:p>
          <a:p>
            <a:r>
              <a:rPr lang="zh-CN" altLang="en-US" dirty="0"/>
              <a:t>通过</a:t>
            </a:r>
            <a:r>
              <a:rPr lang="en-US" altLang="zh-CN" dirty="0"/>
              <a:t>transcripts</a:t>
            </a:r>
            <a:r>
              <a:rPr lang="zh-CN" altLang="en-US" dirty="0"/>
              <a:t>划分场景</a:t>
            </a:r>
            <a:r>
              <a:rPr lang="en-US" altLang="zh-CN" dirty="0"/>
              <a:t>clips</a:t>
            </a:r>
            <a:r>
              <a:rPr lang="zh-CN" altLang="en-US" dirty="0"/>
              <a:t>，每段</a:t>
            </a:r>
            <a:r>
              <a:rPr lang="en-US" altLang="zh-CN" dirty="0"/>
              <a:t>20s</a:t>
            </a:r>
            <a:r>
              <a:rPr lang="zh-CN" altLang="en-US" dirty="0"/>
              <a:t>， </a:t>
            </a:r>
            <a:r>
              <a:rPr lang="en-US" altLang="zh-CN" dirty="0"/>
              <a:t>12264</a:t>
            </a:r>
            <a:r>
              <a:rPr lang="zh-CN" altLang="en-US" dirty="0"/>
              <a:t>个</a:t>
            </a:r>
            <a:r>
              <a:rPr lang="en-US" altLang="zh-CN" dirty="0"/>
              <a:t>clips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1DCCAE-509B-437C-AA90-96A9F55A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5516"/>
            <a:ext cx="10031686" cy="26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0ACB3-C1D6-4B65-88C8-933506C7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KnowIT</a:t>
            </a:r>
            <a:r>
              <a:rPr lang="en-US" altLang="zh-CN" dirty="0"/>
              <a:t> VQA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84AB4D-AFEF-44C9-BAAD-E1C55AF6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AMT</a:t>
            </a:r>
            <a:r>
              <a:rPr lang="zh-CN" altLang="en-US" dirty="0"/>
              <a:t>标注内容</a:t>
            </a:r>
            <a:endParaRPr lang="en-US" altLang="zh-CN" dirty="0"/>
          </a:p>
          <a:p>
            <a:pPr lvl="1"/>
            <a:r>
              <a:rPr lang="en-US" altLang="zh-CN" dirty="0"/>
              <a:t>QA</a:t>
            </a:r>
            <a:r>
              <a:rPr lang="zh-CN" altLang="en-US" dirty="0"/>
              <a:t>：每个问题对应</a:t>
            </a:r>
            <a:r>
              <a:rPr lang="en-US" altLang="zh-CN" dirty="0"/>
              <a:t>1</a:t>
            </a:r>
            <a:r>
              <a:rPr lang="zh-CN" altLang="en-US" dirty="0"/>
              <a:t>个正确答案、</a:t>
            </a:r>
            <a:r>
              <a:rPr lang="en-US" altLang="zh-CN" dirty="0"/>
              <a:t>3</a:t>
            </a:r>
            <a:r>
              <a:rPr lang="zh-CN" altLang="en-US" dirty="0"/>
              <a:t>个错误答案</a:t>
            </a:r>
            <a:endParaRPr lang="en-US" altLang="zh-CN" dirty="0"/>
          </a:p>
          <a:p>
            <a:pPr lvl="1"/>
            <a:r>
              <a:rPr lang="en-US" altLang="zh-CN" b="1" dirty="0"/>
              <a:t>Knowledge</a:t>
            </a:r>
            <a:r>
              <a:rPr lang="zh-CN" altLang="en-US" b="1" dirty="0"/>
              <a:t>：</a:t>
            </a:r>
            <a:r>
              <a:rPr lang="zh-CN" altLang="en-US" dirty="0"/>
              <a:t>每个</a:t>
            </a:r>
            <a:r>
              <a:rPr lang="en-US" altLang="zh-CN" dirty="0"/>
              <a:t>QA pair</a:t>
            </a:r>
            <a:r>
              <a:rPr lang="zh-CN" altLang="en-US" dirty="0"/>
              <a:t>注释，不包含在</a:t>
            </a:r>
            <a:r>
              <a:rPr lang="en-US" altLang="zh-CN" dirty="0"/>
              <a:t>clips</a:t>
            </a:r>
            <a:r>
              <a:rPr lang="zh-CN" altLang="en-US" dirty="0"/>
              <a:t>中，回答问题需要的信息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QUESTION TYPE</a:t>
            </a:r>
          </a:p>
          <a:p>
            <a:pPr lvl="1"/>
            <a:r>
              <a:rPr lang="en-US" altLang="zh-CN" dirty="0"/>
              <a:t>visual-based (22%), </a:t>
            </a:r>
            <a:r>
              <a:rPr lang="zh-CN" altLang="en-US" dirty="0"/>
              <a:t>即依靠 </a:t>
            </a:r>
            <a:r>
              <a:rPr lang="en-US" altLang="zh-CN" dirty="0"/>
              <a:t>video frames</a:t>
            </a:r>
            <a:r>
              <a:rPr lang="zh-CN" altLang="en-US" dirty="0"/>
              <a:t>即可找到答案 </a:t>
            </a:r>
          </a:p>
          <a:p>
            <a:pPr lvl="1"/>
            <a:r>
              <a:rPr lang="en-US" altLang="zh-CN" dirty="0"/>
              <a:t>textual-based (12%), </a:t>
            </a:r>
            <a:r>
              <a:rPr lang="zh-CN" altLang="en-US" dirty="0"/>
              <a:t>依靠字幕可以找到答案 </a:t>
            </a:r>
          </a:p>
          <a:p>
            <a:pPr lvl="1"/>
            <a:r>
              <a:rPr lang="en-US" altLang="zh-CN" dirty="0" err="1"/>
              <a:t>temporalbased</a:t>
            </a:r>
            <a:r>
              <a:rPr lang="en-US" altLang="zh-CN" dirty="0"/>
              <a:t> (4%), the answer is predictable from the current video clip at a specific time</a:t>
            </a:r>
          </a:p>
          <a:p>
            <a:pPr lvl="1"/>
            <a:r>
              <a:rPr lang="en-US" altLang="zh-CN" dirty="0"/>
              <a:t>knowledge-based (62%)</a:t>
            </a:r>
            <a:r>
              <a:rPr lang="zh-CN" altLang="en-US" dirty="0"/>
              <a:t>，无法从当前</a:t>
            </a:r>
            <a:r>
              <a:rPr lang="en-US" altLang="zh-CN" dirty="0"/>
              <a:t>clip</a:t>
            </a:r>
            <a:r>
              <a:rPr lang="zh-CN" altLang="en-US" dirty="0"/>
              <a:t>找到答案，但在剧中其它地方可以找到</a:t>
            </a:r>
          </a:p>
        </p:txBody>
      </p:sp>
    </p:spTree>
    <p:extLst>
      <p:ext uri="{BB962C8B-B14F-4D97-AF65-F5344CB8AC3E}">
        <p14:creationId xmlns:p14="http://schemas.microsoft.com/office/powerpoint/2010/main" val="310290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C0B37-F5BD-40FA-9F09-0DE434E5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Human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2EC74-FDB6-4B8F-BDE4-FF7D1CE6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9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Evaluation on the questions</a:t>
            </a:r>
          </a:p>
          <a:p>
            <a:pPr lvl="1"/>
            <a:r>
              <a:rPr lang="zh-CN" altLang="en-US" dirty="0"/>
              <a:t>视频片段是否与回答问题相关</a:t>
            </a:r>
          </a:p>
          <a:p>
            <a:pPr lvl="1"/>
            <a:r>
              <a:rPr lang="zh-CN" altLang="en-US" dirty="0"/>
              <a:t>问题是否需要知识来回答</a:t>
            </a:r>
          </a:p>
          <a:p>
            <a:pPr lvl="1"/>
            <a:r>
              <a:rPr lang="zh-CN" altLang="en-US" dirty="0"/>
              <a:t>知识注释对于回答数据集中的问题是否有用</a:t>
            </a:r>
          </a:p>
          <a:p>
            <a:pPr lvl="1"/>
            <a:r>
              <a:rPr lang="en-US" altLang="zh-CN" dirty="0"/>
              <a:t>human baseline</a:t>
            </a:r>
          </a:p>
          <a:p>
            <a:pPr lvl="1"/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Evaluation on the knowledge</a:t>
            </a:r>
          </a:p>
          <a:p>
            <a:r>
              <a:rPr lang="en-US" altLang="zh-CN" dirty="0"/>
              <a:t>rookies</a:t>
            </a:r>
            <a:r>
              <a:rPr lang="zh-CN" altLang="en-US" dirty="0"/>
              <a:t>组看过相关知识后再次回答，准确率从</a:t>
            </a:r>
            <a:r>
              <a:rPr lang="en-US" altLang="zh-CN" dirty="0"/>
              <a:t>0.683</a:t>
            </a:r>
            <a:r>
              <a:rPr lang="zh-CN" altLang="en-US" dirty="0"/>
              <a:t>升到了</a:t>
            </a:r>
            <a:r>
              <a:rPr lang="en-US" altLang="zh-CN" dirty="0"/>
              <a:t>0.823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946BA7-2DF6-454A-A237-D700E040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7" y="61068"/>
            <a:ext cx="4519472" cy="26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6B66EE-B01C-4748-B2E4-DD8B1E8B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4" y="3259283"/>
            <a:ext cx="5149516" cy="12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2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024CFF-48AC-4FC5-BEFB-47BDF8FD5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2" y="3071398"/>
            <a:ext cx="9416716" cy="36261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48383E-3B28-4258-9130-9C1BDEA8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05A808-E68C-49E0-B500-02F22913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6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ROCK (Retrieval Over Collected Knowledge) Model</a:t>
            </a:r>
          </a:p>
          <a:p>
            <a:pPr lvl="1"/>
            <a:r>
              <a:rPr lang="zh-CN" altLang="en-US" dirty="0"/>
              <a:t>生成</a:t>
            </a:r>
            <a:r>
              <a:rPr lang="en-US" altLang="zh-CN" dirty="0"/>
              <a:t>Knowledge Base</a:t>
            </a:r>
          </a:p>
          <a:p>
            <a:pPr lvl="1"/>
            <a:r>
              <a:rPr lang="en-US" altLang="zh-CN" dirty="0"/>
              <a:t>Knowledge Retrieval Module</a:t>
            </a:r>
          </a:p>
          <a:p>
            <a:pPr lvl="1"/>
            <a:r>
              <a:rPr lang="en-US" altLang="zh-CN" dirty="0"/>
              <a:t>Video Reasoning Module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717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5B886-E980-4D1B-8FA3-8CB1C7D2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Base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350DEA-9914-4376-8F53-D9D8FE49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42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Specific information instead of generic knowledge graphs.</a:t>
            </a:r>
          </a:p>
          <a:p>
            <a:r>
              <a:rPr lang="en-US" altLang="zh-CN" dirty="0"/>
              <a:t>Rely on</a:t>
            </a:r>
            <a:r>
              <a:rPr lang="zh-CN" altLang="en-US" dirty="0"/>
              <a:t> </a:t>
            </a:r>
            <a:r>
              <a:rPr lang="en-US" altLang="zh-CN" dirty="0"/>
              <a:t>AMT workers annotated </a:t>
            </a:r>
            <a:r>
              <a:rPr lang="en-US" altLang="zh-CN" b="1" dirty="0"/>
              <a:t>knowledge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en-US" altLang="zh-CN" b="1" dirty="0"/>
              <a:t>Knowledge Base Cleaning</a:t>
            </a:r>
          </a:p>
          <a:p>
            <a:r>
              <a:rPr lang="zh-CN" altLang="en-US" dirty="0"/>
              <a:t>构建无向图</a:t>
            </a:r>
            <a:endParaRPr lang="en-US" altLang="zh-CN" dirty="0"/>
          </a:p>
          <a:p>
            <a:r>
              <a:rPr lang="zh-CN" altLang="en-US" dirty="0"/>
              <a:t>保存余弦相似度</a:t>
            </a:r>
            <a:r>
              <a:rPr lang="en-US" altLang="zh-CN" dirty="0"/>
              <a:t>&gt;0.998</a:t>
            </a:r>
            <a:r>
              <a:rPr lang="zh-CN" altLang="en-US" dirty="0"/>
              <a:t>的边</a:t>
            </a:r>
            <a:endParaRPr lang="en-US" altLang="zh-CN" dirty="0"/>
          </a:p>
          <a:p>
            <a:r>
              <a:rPr lang="zh-CN" altLang="en-US" dirty="0"/>
              <a:t>每个连通分量随机保存一个顶点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1619B6-FF87-4588-B89F-A76E20CA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9" y="1481931"/>
            <a:ext cx="5873362" cy="4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6E5B2-45B7-4881-AAE5-F693A701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Retrieval Module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3E1DC6-B4B8-4DA5-BDD1-6670B2E3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训练：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使用：选择分数最高的</a:t>
            </a:r>
            <a:r>
              <a:rPr lang="en-US" altLang="zh-CN" dirty="0"/>
              <a:t>k</a:t>
            </a:r>
            <a:r>
              <a:rPr lang="zh-CN" altLang="en-US" dirty="0"/>
              <a:t>个知识提取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781B49-ED94-4C3D-971F-01D01342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4836"/>
            <a:ext cx="5905500" cy="514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E4BE3A-8A2B-4406-AE33-66F8A9C1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81172"/>
            <a:ext cx="5038725" cy="657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A0CF21-87A8-44AE-BB5D-2EC339DE1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3780383"/>
            <a:ext cx="4981575" cy="91440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076D18-4158-4077-A0EF-B824BC0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16" y="2349370"/>
            <a:ext cx="4857762" cy="33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9106D29-59A8-4083-8E64-EB63F7A074AE}"/>
              </a:ext>
            </a:extLst>
          </p:cNvPr>
          <p:cNvSpPr/>
          <p:nvPr/>
        </p:nvSpPr>
        <p:spPr>
          <a:xfrm>
            <a:off x="7011916" y="1819976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Prior Score Computation</a:t>
            </a:r>
          </a:p>
        </p:txBody>
      </p:sp>
    </p:spTree>
    <p:extLst>
      <p:ext uri="{BB962C8B-B14F-4D97-AF65-F5344CB8AC3E}">
        <p14:creationId xmlns:p14="http://schemas.microsoft.com/office/powerpoint/2010/main" val="407518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479</Words>
  <Application>Microsoft Office PowerPoint</Application>
  <PresentationFormat>宽屏</PresentationFormat>
  <Paragraphs>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PowerPoint 演示文稿</vt:lpstr>
      <vt:lpstr>Current VQA</vt:lpstr>
      <vt:lpstr>Contributions</vt:lpstr>
      <vt:lpstr>KnowIT VQA Dataset</vt:lpstr>
      <vt:lpstr>KnowIT VQA Dataset</vt:lpstr>
      <vt:lpstr>Human Evaluation</vt:lpstr>
      <vt:lpstr>Method</vt:lpstr>
      <vt:lpstr>Knowledge Base</vt:lpstr>
      <vt:lpstr>Knowledge Retrieval Module</vt:lpstr>
      <vt:lpstr>Video Reasoning Module</vt:lpstr>
      <vt:lpstr>Language Representation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bao renda</dc:creator>
  <cp:lastModifiedBy>bao renda</cp:lastModifiedBy>
  <cp:revision>14</cp:revision>
  <dcterms:created xsi:type="dcterms:W3CDTF">2019-12-14T16:54:22Z</dcterms:created>
  <dcterms:modified xsi:type="dcterms:W3CDTF">2019-12-14T18:18:13Z</dcterms:modified>
</cp:coreProperties>
</file>