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3B8D1-1CC4-42D8-B5FF-704DC7AC7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2F39E12-88E7-4625-B966-5ABDF6DF0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F251EA-AB2E-48AC-A7E3-0927B6E6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032E43-3CE4-4AD5-B9D9-CDB393AE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F2968-E679-48AB-AB50-3CCB0CBA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77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BB2A2-E5CE-4BE1-8D75-F02C795F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914D1C-77B0-4093-BF19-BDDE14BF8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382EDB-33FF-4F09-A2DF-7E470D1C0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CFE862-867D-45DD-9F82-E681F90A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DA6307-0FA5-48F3-A032-A582B9C7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99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DD388FC-3C1D-404C-8AC0-AE672560C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057FDA-02A8-4D1F-990C-2E7A8B19E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047452-3722-4282-911B-8F34C9F2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9BE24E-C071-4619-B3D7-AC55C275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DDA077-3433-4634-A003-73DCB42D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5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FA46D-70F2-4125-86C9-A2548BD67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6AFD27-C223-4CCF-B4C7-4E1E8A3FE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9E3937-0E57-4E01-8699-CF5C55B2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E25DD1-519F-4D10-B241-D3165298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141A61-3054-45EA-A491-C146F392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1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F5D64-7EF4-465B-AA46-A0021FBF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262FE6-0DF4-4504-909C-5917FC990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9DA199-9A8F-464F-BE61-52094278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65364B-4915-426D-95FD-EBF75BBC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C6ABEF-F856-44B4-BA52-ACBBDFB9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1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8A700E-BA9A-4005-BD1A-C6BDD9CE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37B794-6EDD-4977-AD57-A991C1D48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8B9084-40F3-4CEE-9466-E537E9823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63DC45-5025-447C-A9FD-21F18F7C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FE6939-F0FF-47E1-B9BA-906DF543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561A4A-7710-46CB-8F74-1FBB40A9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66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5A6021-1708-463B-B364-DFD8796E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C26020-7EE4-4DF1-A460-033C71C0A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4E5CC1-D24F-4A62-9467-8D430F1F0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20B80F-808D-4A90-AE76-CB9B59EFE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25583A-4AFE-4A84-8F7C-F365AD17B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BC82C6-7818-4DEC-AD0E-B4A4E7C1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3D0E170-FFFD-4733-9C96-4F9F1951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E8AFE0-9AAC-4D00-8C85-370D2B41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7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4AE44-4186-4441-8FCF-DD5E0A86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E408C56-5C02-409C-92EF-BD7B1046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FDB1A5-8B28-4C31-9738-23E77934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793EA6-E71A-47EE-B506-F7E7378B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9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9C481F8-E0B0-40AC-BEC1-02405BEA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3B7794-2C45-4AB8-974A-E561049F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14E12B-C44B-4033-9720-4988B5FF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8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4264CD-52FA-4EDE-ACC7-028C426D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F36996-6789-4B3B-AED7-7BFAEB81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0612C9-A8E9-4EE0-A15D-BDDF03E72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5DF02C-D2A3-4152-B3B0-98D8C796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72FE94-4382-418C-B7D5-F326C812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D47C69-5872-4775-AA18-5005398C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19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C4730-F60B-429F-88B2-7C0606CC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12E60D-81B9-4029-BC3B-1A3E95D0D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B3A5DD-9C38-4984-8E49-C7C0D6F82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83477-75AB-4C3B-9E1D-3F6B1B0F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E9BAE1-F3E3-4A69-A6A7-D6F3EAF7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2C92E7-3C01-4A8A-B041-0B717667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11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7C7F8F-9AE7-4FB6-8F4E-F3E983D6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B1A76C-7BB7-4416-AAB5-4057578BC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8B39CC-457E-47F7-B93A-924AF5842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DAD40-D507-412F-9190-B6CDD82D6D31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EBB8D-60E4-4CF5-B07C-521B1D5E2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BE0E77-DD07-469D-9A85-7AB83E604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F319E-469F-4A8A-9BE2-FB8C8FE3F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isualcommonsense.com/leaderbo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E89FA5-46D7-4B83-A036-6C757DF4C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575" y="2095431"/>
            <a:ext cx="6794849" cy="2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48EDE1-4FE4-4E47-ADCF-364E16EE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901AD9-AB10-4E55-B5C6-B87FDB91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目前</a:t>
            </a:r>
            <a:r>
              <a:rPr lang="en-US" altLang="zh-CN" dirty="0"/>
              <a:t>baseline</a:t>
            </a:r>
            <a:r>
              <a:rPr lang="zh-CN" altLang="en-US" dirty="0"/>
              <a:t>已经刷到很高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https://visualcommonsense.com/leaderboard/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D95F47-88C5-477F-827E-B688858E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143" y="3193890"/>
            <a:ext cx="5613689" cy="31180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E2A0274-1D0E-49F9-93B3-58A9A5EF5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3926"/>
            <a:ext cx="6514921" cy="27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E442FC-4C7C-40FD-A936-A961F9B4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Visual Commonsense Reasoning</a:t>
            </a:r>
            <a:r>
              <a:rPr lang="zh-CN" altLang="en-US" dirty="0"/>
              <a:t>（</a:t>
            </a:r>
            <a:r>
              <a:rPr lang="en-US" altLang="zh-CN" dirty="0"/>
              <a:t>VCR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268E7E-3739-4C62-804E-A4A7C320C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三种问答方式</a:t>
            </a:r>
            <a:endParaRPr lang="en-US" altLang="zh-CN" dirty="0"/>
          </a:p>
          <a:p>
            <a:pPr lvl="1"/>
            <a:r>
              <a:rPr lang="en-US" altLang="zh-CN" dirty="0"/>
              <a:t>Q -&gt; A</a:t>
            </a:r>
          </a:p>
          <a:p>
            <a:pPr lvl="1"/>
            <a:r>
              <a:rPr lang="en-US" altLang="zh-CN" dirty="0"/>
              <a:t>QA -&gt; R</a:t>
            </a:r>
          </a:p>
          <a:p>
            <a:pPr lvl="1"/>
            <a:r>
              <a:rPr lang="en-US" altLang="zh-CN" dirty="0"/>
              <a:t>Q -&gt; AR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标注</a:t>
            </a:r>
            <a:endParaRPr lang="en-US" altLang="zh-CN" dirty="0"/>
          </a:p>
          <a:p>
            <a:pPr lvl="1"/>
            <a:r>
              <a:rPr lang="en-US" altLang="zh-CN" dirty="0" err="1"/>
              <a:t>Bbox</a:t>
            </a:r>
            <a:endParaRPr lang="en-US" altLang="zh-CN" dirty="0"/>
          </a:p>
          <a:p>
            <a:pPr lvl="1"/>
            <a:r>
              <a:rPr lang="en-US" altLang="zh-CN" dirty="0"/>
              <a:t>Mask</a:t>
            </a:r>
          </a:p>
          <a:p>
            <a:pPr lvl="1"/>
            <a:r>
              <a:rPr lang="en-US" altLang="zh-CN" dirty="0"/>
              <a:t>QA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3CEB36-C28B-4ADD-920E-B37573A92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404" y="1800906"/>
            <a:ext cx="5753396" cy="44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2BC89F-A3F8-4882-A132-B5010904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 and contribution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F9F17A-4E32-430F-AE35-52C4FC19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Brain function or cognition can be described as </a:t>
            </a:r>
            <a:r>
              <a:rPr lang="en-US" altLang="zh-CN" b="1" dirty="0"/>
              <a:t>a global and dynamic integration</a:t>
            </a:r>
            <a:r>
              <a:rPr lang="en-US" altLang="zh-CN" dirty="0"/>
              <a:t> of </a:t>
            </a:r>
            <a:r>
              <a:rPr lang="en-US" altLang="zh-CN" b="1" dirty="0"/>
              <a:t>local neuronal connectivity.</a:t>
            </a:r>
          </a:p>
          <a:p>
            <a:pPr>
              <a:lnSpc>
                <a:spcPct val="150000"/>
              </a:lnSpc>
            </a:pP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dirty="0"/>
              <a:t>Propose a connective cognition network (CCN)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Dynamically reorganize the </a:t>
            </a:r>
            <a:r>
              <a:rPr lang="en-US" altLang="zh-CN" b="1" dirty="0"/>
              <a:t>visual neuron connectivity</a:t>
            </a:r>
            <a:r>
              <a:rPr lang="en-US" altLang="zh-CN" dirty="0"/>
              <a:t> that is </a:t>
            </a:r>
            <a:r>
              <a:rPr lang="en-US" altLang="zh-CN" b="1" dirty="0"/>
              <a:t>contextualized</a:t>
            </a:r>
            <a:r>
              <a:rPr lang="en-US" altLang="zh-CN" dirty="0"/>
              <a:t> by the meaning of questions and answers.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56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38409-2EFB-47FE-8BCC-44667E0A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6916BE-C5F7-4E7A-B036-BBBD505F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Visual neuron connectivity</a:t>
            </a:r>
          </a:p>
          <a:p>
            <a:r>
              <a:rPr lang="en-US" altLang="zh-CN" dirty="0"/>
              <a:t>Contextualized connectivity</a:t>
            </a:r>
          </a:p>
          <a:p>
            <a:r>
              <a:rPr lang="en-US" altLang="zh-CN" dirty="0"/>
              <a:t>Directional connectivity for reasoning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E0707B-501E-4B80-9022-E1ADE9BE9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673" y="3307319"/>
            <a:ext cx="7842653" cy="33847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7FC876-1C64-4321-93AE-75FE269E3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656" y="0"/>
            <a:ext cx="6071029" cy="28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7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7655E-42F0-4E30-A512-C7CC2003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Visual Neuron Connectivity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598D53-C514-424E-9232-E381F5D84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文本</a:t>
            </a:r>
            <a:r>
              <a:rPr lang="en-US" altLang="zh-CN" dirty="0"/>
              <a:t>-&gt;Bert</a:t>
            </a:r>
          </a:p>
          <a:p>
            <a:pPr marL="0" indent="0">
              <a:buNone/>
            </a:pPr>
            <a:r>
              <a:rPr lang="en-US" altLang="zh-CN" dirty="0"/>
              <a:t>Visual</a:t>
            </a:r>
          </a:p>
          <a:p>
            <a:r>
              <a:rPr lang="zh-CN" altLang="en-US" dirty="0"/>
              <a:t>整图特征</a:t>
            </a:r>
            <a:r>
              <a:rPr lang="en-US" altLang="zh-CN" dirty="0"/>
              <a:t>pixel-&gt;node-&gt;GCN</a:t>
            </a:r>
          </a:p>
          <a:p>
            <a:r>
              <a:rPr lang="en-US" altLang="zh-CN" i="1" dirty="0" err="1"/>
              <a:t>NetVLAD</a:t>
            </a:r>
            <a:r>
              <a:rPr lang="en-US" altLang="zh-CN" i="1" dirty="0"/>
              <a:t> / </a:t>
            </a:r>
            <a:r>
              <a:rPr lang="en-US" altLang="zh-CN" i="1" dirty="0" err="1"/>
              <a:t>GraphVLAD</a:t>
            </a:r>
            <a:endParaRPr lang="zh-CN" altLang="en-US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A32211-FDF4-4972-9FEA-FAD7109D7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10" y="2258129"/>
            <a:ext cx="6081688" cy="39188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83F4B2-4B93-48E9-ADD3-71B872AB9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25" y="4106757"/>
            <a:ext cx="5429529" cy="20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5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7655E-42F0-4E30-A512-C7CC2003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NetVLAD</a:t>
            </a:r>
            <a:r>
              <a:rPr lang="en-US" altLang="zh-CN" dirty="0"/>
              <a:t> / </a:t>
            </a:r>
            <a:r>
              <a:rPr lang="en-US" altLang="zh-CN" dirty="0" err="1"/>
              <a:t>GraphVLAD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D3DEB74-5B77-4BCE-BD2E-D2F1A13C8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1462" y="3866996"/>
            <a:ext cx="5404128" cy="29910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3C5679B-CAA6-485C-9DE8-F2AE62B81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265" y="1385406"/>
            <a:ext cx="5353325" cy="23369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5903ED-3631-4EF8-ADB0-EC1E7A086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153"/>
          <a:stretch/>
        </p:blipFill>
        <p:spPr>
          <a:xfrm>
            <a:off x="184080" y="4681692"/>
            <a:ext cx="6081688" cy="214935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41D0EBF-842F-40ED-8484-B322128B473C}"/>
              </a:ext>
            </a:extLst>
          </p:cNvPr>
          <p:cNvSpPr txBox="1"/>
          <p:nvPr/>
        </p:nvSpPr>
        <p:spPr>
          <a:xfrm>
            <a:off x="838199" y="1690688"/>
            <a:ext cx="5572875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在第一次</a:t>
            </a:r>
            <a:r>
              <a:rPr lang="en-US" altLang="zh-CN" dirty="0"/>
              <a:t>GCN</a:t>
            </a:r>
            <a:r>
              <a:rPr lang="zh-CN" altLang="en-US" dirty="0"/>
              <a:t>后，再做特征加强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VLAD</a:t>
            </a:r>
            <a:r>
              <a:rPr lang="zh-CN" altLang="en-US" dirty="0"/>
              <a:t>：每张图聚类</a:t>
            </a:r>
            <a:r>
              <a:rPr lang="en-US" altLang="zh-CN" dirty="0"/>
              <a:t>K</a:t>
            </a:r>
            <a:r>
              <a:rPr lang="zh-CN" altLang="en-US" dirty="0"/>
              <a:t>个中心，得到局部特征表达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NetVLAD</a:t>
            </a:r>
            <a:r>
              <a:rPr lang="zh-CN" altLang="en-US" dirty="0"/>
              <a:t>：聚类中心是可训练的，固定</a:t>
            </a:r>
            <a:r>
              <a:rPr lang="en-US" altLang="zh-CN" dirty="0"/>
              <a:t>K</a:t>
            </a:r>
            <a:r>
              <a:rPr lang="zh-CN" altLang="en-US" dirty="0"/>
              <a:t>个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GraphVLAD</a:t>
            </a:r>
            <a:r>
              <a:rPr lang="zh-CN" altLang="en-US" dirty="0"/>
              <a:t>：本文方法，对学习得到的固定</a:t>
            </a:r>
            <a:r>
              <a:rPr lang="en-US" altLang="zh-CN" dirty="0"/>
              <a:t>K</a:t>
            </a:r>
            <a:r>
              <a:rPr lang="zh-CN" altLang="en-US" dirty="0"/>
              <a:t>个中心做了线性映射（</a:t>
            </a:r>
            <a:r>
              <a:rPr lang="en-US" altLang="zh-CN" dirty="0"/>
              <a:t>base on each image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然后再过一个</a:t>
            </a:r>
            <a:r>
              <a:rPr lang="en-US" altLang="zh-CN" dirty="0"/>
              <a:t>GCN</a:t>
            </a:r>
          </a:p>
        </p:txBody>
      </p:sp>
    </p:spTree>
    <p:extLst>
      <p:ext uri="{BB962C8B-B14F-4D97-AF65-F5344CB8AC3E}">
        <p14:creationId xmlns:p14="http://schemas.microsoft.com/office/powerpoint/2010/main" val="92973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7655E-42F0-4E30-A512-C7CC2003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Contextualized connectivity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598D53-C514-424E-9232-E381F5D84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提取图像特征后再和</a:t>
            </a:r>
            <a:r>
              <a:rPr lang="en-US" altLang="zh-CN" sz="2400" dirty="0"/>
              <a:t>QA</a:t>
            </a:r>
            <a:r>
              <a:rPr lang="zh-CN" altLang="en-US" sz="2400" dirty="0"/>
              <a:t>整合</a:t>
            </a:r>
            <a:endParaRPr lang="en-US" altLang="zh-CN" sz="2400" dirty="0"/>
          </a:p>
          <a:p>
            <a:r>
              <a:rPr lang="en-US" altLang="zh-CN" sz="2000" dirty="0"/>
              <a:t>Image + Object features</a:t>
            </a:r>
          </a:p>
          <a:p>
            <a:r>
              <a:rPr lang="zh-CN" altLang="en-US" sz="2000" dirty="0"/>
              <a:t>利用</a:t>
            </a:r>
            <a:r>
              <a:rPr lang="en-US" altLang="zh-CN" sz="2000" dirty="0"/>
              <a:t>QA</a:t>
            </a:r>
            <a:r>
              <a:rPr lang="zh-CN" altLang="en-US" sz="2000" dirty="0"/>
              <a:t>引导</a:t>
            </a:r>
            <a:r>
              <a:rPr lang="en-US" altLang="zh-CN" sz="2000" dirty="0"/>
              <a:t>Visual</a:t>
            </a:r>
            <a:r>
              <a:rPr lang="zh-CN" altLang="en-US" sz="2000" dirty="0"/>
              <a:t>特征</a:t>
            </a:r>
            <a:endParaRPr lang="en-US" altLang="zh-CN" sz="2000" dirty="0"/>
          </a:p>
          <a:p>
            <a:pPr lvl="1"/>
            <a:r>
              <a:rPr lang="en-US" altLang="zh-CN" sz="1600" dirty="0"/>
              <a:t>Visual feat</a:t>
            </a:r>
            <a:r>
              <a:rPr lang="zh-CN" altLang="en-US" sz="1600" dirty="0"/>
              <a:t>对</a:t>
            </a:r>
            <a:r>
              <a:rPr lang="en-US" altLang="zh-CN" sz="1600" dirty="0"/>
              <a:t>Q/A</a:t>
            </a:r>
            <a:r>
              <a:rPr lang="zh-CN" altLang="en-US" sz="1600" dirty="0"/>
              <a:t>计算相似度矩阵并映射到</a:t>
            </a:r>
            <a:r>
              <a:rPr lang="en-US" altLang="zh-CN" sz="1600" dirty="0"/>
              <a:t>Q/A</a:t>
            </a:r>
            <a:r>
              <a:rPr lang="zh-CN" altLang="en-US" sz="1600" dirty="0"/>
              <a:t>维度</a:t>
            </a:r>
            <a:endParaRPr lang="en-US" altLang="zh-CN" sz="1600" dirty="0"/>
          </a:p>
          <a:p>
            <a:pPr lvl="1"/>
            <a:r>
              <a:rPr lang="en-US" altLang="zh-CN" sz="1600" dirty="0"/>
              <a:t>GCN</a:t>
            </a:r>
            <a:r>
              <a:rPr lang="zh-CN" altLang="en-US" sz="1600" dirty="0"/>
              <a:t>，</a:t>
            </a:r>
            <a:r>
              <a:rPr lang="en-US" altLang="zh-CN" sz="1600" dirty="0"/>
              <a:t>edge weight</a:t>
            </a:r>
            <a:r>
              <a:rPr lang="zh-CN" altLang="en-US" sz="1600" dirty="0"/>
              <a:t>利用</a:t>
            </a:r>
            <a:r>
              <a:rPr lang="en-US" altLang="zh-CN" sz="1600" dirty="0"/>
              <a:t>node feat</a:t>
            </a:r>
            <a:r>
              <a:rPr lang="zh-CN" altLang="en-US" sz="1600" dirty="0"/>
              <a:t>生成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9E7935-1044-40CA-9495-82FBFA5BF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35939"/>
            <a:ext cx="5965135" cy="33997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AF2508B-783B-43F9-BCDE-387F3DA0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1" y="3756420"/>
            <a:ext cx="6071029" cy="28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7655E-42F0-4E30-A512-C7CC2003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Directional connectivity for reasoning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B6A8479-1378-4449-A1D7-6A4C3076A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4726" y="3522764"/>
            <a:ext cx="5473981" cy="255283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BCB8AA8-6739-4053-9829-A996C3B1E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77" y="2199099"/>
            <a:ext cx="5454930" cy="11176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0AD3D7-A467-469D-B770-9BC056FF1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48" y="3764750"/>
            <a:ext cx="6071029" cy="2824552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50D0AC8-8B07-49EC-B98E-FDB227123D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Q</a:t>
            </a:r>
            <a:r>
              <a:rPr lang="zh-CN" altLang="en-US" sz="1800" dirty="0"/>
              <a:t>映射到</a:t>
            </a:r>
            <a:r>
              <a:rPr lang="en-US" altLang="zh-CN" sz="1800" dirty="0"/>
              <a:t>A</a:t>
            </a:r>
            <a:r>
              <a:rPr lang="zh-CN" altLang="en-US" sz="1800" dirty="0"/>
              <a:t>的维度，</a:t>
            </a:r>
            <a:r>
              <a:rPr lang="en-US" altLang="zh-CN" sz="1800" dirty="0"/>
              <a:t>Concatenation</a:t>
            </a:r>
          </a:p>
          <a:p>
            <a:r>
              <a:rPr lang="en-US" altLang="zh-CN" sz="1800" dirty="0"/>
              <a:t>Node of A </a:t>
            </a:r>
            <a:r>
              <a:rPr lang="zh-CN" altLang="en-US" sz="1800" dirty="0"/>
              <a:t>生成 </a:t>
            </a:r>
            <a:r>
              <a:rPr lang="en-US" altLang="zh-CN" sz="1800" dirty="0"/>
              <a:t>edge weight</a:t>
            </a:r>
          </a:p>
          <a:p>
            <a:pPr lvl="1"/>
            <a:r>
              <a:rPr lang="en-US" altLang="zh-CN" sz="1600" dirty="0"/>
              <a:t>sign</a:t>
            </a:r>
            <a:r>
              <a:rPr lang="zh-CN" altLang="en-US" sz="1600" dirty="0"/>
              <a:t>得到边的方向</a:t>
            </a:r>
            <a:endParaRPr lang="en-US" altLang="zh-CN" sz="1600" dirty="0"/>
          </a:p>
          <a:p>
            <a:pPr lvl="1"/>
            <a:r>
              <a:rPr lang="en-US" altLang="zh-CN" sz="1600" dirty="0" err="1"/>
              <a:t>Softmax</a:t>
            </a:r>
            <a:r>
              <a:rPr lang="zh-CN" altLang="en-US" sz="1600" dirty="0"/>
              <a:t>得到边的权重</a:t>
            </a:r>
            <a:endParaRPr lang="en-US" altLang="zh-CN" sz="1600" dirty="0"/>
          </a:p>
          <a:p>
            <a:r>
              <a:rPr lang="en-US" altLang="zh-CN" sz="2000" dirty="0"/>
              <a:t>+GCN</a:t>
            </a:r>
          </a:p>
          <a:p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49283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5E4CB-B466-4522-AACC-FB175C63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Prediction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2CE45F-146D-4ED9-A67F-7837AA4D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多次融合的特征 </a:t>
            </a:r>
            <a:r>
              <a:rPr lang="en-US" altLang="zh-CN" dirty="0"/>
              <a:t>R </a:t>
            </a:r>
            <a:r>
              <a:rPr lang="zh-CN" altLang="en-US" dirty="0"/>
              <a:t>和 答案特征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 err="1"/>
              <a:t>concate</a:t>
            </a:r>
            <a:endParaRPr lang="en-US" altLang="zh-CN" dirty="0"/>
          </a:p>
          <a:p>
            <a:r>
              <a:rPr lang="en-US" altLang="zh-CN" dirty="0"/>
              <a:t>Classification</a:t>
            </a:r>
            <a:r>
              <a:rPr lang="zh-CN" altLang="en-US" dirty="0"/>
              <a:t> </a:t>
            </a:r>
            <a:r>
              <a:rPr lang="en-US" altLang="zh-CN" dirty="0"/>
              <a:t>logits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0B3BF3-3B71-4911-83A8-47E41FDA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13" y="3429000"/>
            <a:ext cx="7436480" cy="23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22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267</Words>
  <Application>Microsoft Office PowerPoint</Application>
  <PresentationFormat>宽屏</PresentationFormat>
  <Paragraphs>48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Visual Commonsense Reasoning（VCR）</vt:lpstr>
      <vt:lpstr>Motivation and contribution</vt:lpstr>
      <vt:lpstr>Framework</vt:lpstr>
      <vt:lpstr>Visual Neuron Connectivity</vt:lpstr>
      <vt:lpstr>NetVLAD / GraphVLAD</vt:lpstr>
      <vt:lpstr>Contextualized connectivity</vt:lpstr>
      <vt:lpstr>Directional connectivity for reasoning</vt:lpstr>
      <vt:lpstr>Prediction</vt:lpstr>
      <vt:lpstr>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bao renda</dc:creator>
  <cp:lastModifiedBy>bao renda</cp:lastModifiedBy>
  <cp:revision>12</cp:revision>
  <dcterms:created xsi:type="dcterms:W3CDTF">2019-12-15T02:55:39Z</dcterms:created>
  <dcterms:modified xsi:type="dcterms:W3CDTF">2019-12-15T06:57:17Z</dcterms:modified>
</cp:coreProperties>
</file>