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39"/>
        <p:guide pos="38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4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3.png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72795" y="490855"/>
            <a:ext cx="9125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Experimental Results</a:t>
            </a:r>
            <a:endParaRPr lang="en-US" altLang="zh-CN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595" y="951230"/>
            <a:ext cx="6957060" cy="2522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80" y="3634105"/>
            <a:ext cx="6797040" cy="3086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32155" y="531495"/>
            <a:ext cx="3404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motivation / </a:t>
            </a:r>
            <a:r>
              <a:rPr lang="en-US" altLang="zh-CN" sz="2400"/>
              <a:t>contribution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32155" y="1660525"/>
            <a:ext cx="1030859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/>
              <a:t>-</a:t>
            </a:r>
            <a:r>
              <a:rPr lang="zh-CN" altLang="en-US" sz="2400"/>
              <a:t>有监督的depth estimation方法需要大量的真实数据</a:t>
            </a:r>
            <a:endParaRPr lang="zh-CN" altLang="en-US" sz="2400"/>
          </a:p>
          <a:p>
            <a:pPr fontAlgn="auto">
              <a:lnSpc>
                <a:spcPct val="150000"/>
              </a:lnSpc>
            </a:pPr>
            <a:r>
              <a:rPr lang="en-US" altLang="zh-CN" sz="2400"/>
              <a:t>-</a:t>
            </a:r>
            <a:r>
              <a:rPr lang="zh-CN" altLang="en-US" sz="2400"/>
              <a:t>无监督的方法在有遮挡或模糊时效果不好</a:t>
            </a:r>
            <a:endParaRPr lang="zh-CN" altLang="en-US" sz="2400"/>
          </a:p>
          <a:p>
            <a:pPr fontAlgn="auto">
              <a:lnSpc>
                <a:spcPct val="150000"/>
              </a:lnSpc>
            </a:pPr>
            <a:r>
              <a:rPr lang="en-US" altLang="zh-CN" sz="2400"/>
              <a:t>-</a:t>
            </a:r>
            <a:r>
              <a:rPr lang="zh-CN" altLang="en-US" sz="2400"/>
              <a:t>最近使用的合成数据集方法</a:t>
            </a:r>
            <a:r>
              <a:rPr lang="en-US" altLang="zh-CN" sz="2400"/>
              <a:t>domain adaptation</a:t>
            </a:r>
            <a:r>
              <a:rPr lang="zh-CN" altLang="en-US" sz="2400"/>
              <a:t>表现不好</a:t>
            </a:r>
            <a:endParaRPr lang="zh-CN" altLang="en-US" sz="2400"/>
          </a:p>
          <a:p>
            <a:pPr fontAlgn="auto">
              <a:lnSpc>
                <a:spcPct val="150000"/>
              </a:lnSpc>
            </a:pPr>
            <a:endParaRPr lang="en-US" altLang="zh-CN" sz="2400"/>
          </a:p>
          <a:p>
            <a:pPr fontAlgn="auto">
              <a:lnSpc>
                <a:spcPct val="150000"/>
              </a:lnSpc>
            </a:pPr>
            <a:r>
              <a:rPr lang="en-US" altLang="zh-CN" sz="2400"/>
              <a:t>-depth estimation是一个regression任务，需要特定的设计来进行pseudo-labels生成。本文提出了一种新的pseudo-labeling方法来进行domain adaptation的</a:t>
            </a:r>
            <a:r>
              <a:rPr lang="zh-CN" altLang="en-US" sz="2400">
                <a:sym typeface="+mn-ea"/>
              </a:rPr>
              <a:t>depth estimation</a:t>
            </a:r>
            <a:endParaRPr lang="en-US" altLang="zh-CN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8450" y="405765"/>
            <a:ext cx="3779520" cy="21107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9625" y="752475"/>
            <a:ext cx="10754360" cy="5353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44575" y="1621155"/>
            <a:ext cx="985075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/>
              <a:t>首先用合成数据训练一个初步的深度估计模型</a:t>
            </a:r>
            <a:r>
              <a:rPr lang="en-US" altLang="zh-CN" sz="2400"/>
              <a:t>F</a:t>
            </a:r>
            <a:r>
              <a:rPr lang="zh-CN" altLang="en-US" sz="2400"/>
              <a:t>，然后用</a:t>
            </a:r>
            <a:r>
              <a:rPr lang="en-US" altLang="zh-CN" sz="2400"/>
              <a:t>F</a:t>
            </a:r>
            <a:r>
              <a:rPr lang="zh-CN" altLang="en-US" sz="2400"/>
              <a:t>来推断真实数据的伪标签进行</a:t>
            </a:r>
            <a:r>
              <a:rPr lang="zh-CN" altLang="en-US" sz="2400"/>
              <a:t>自我训练：</a:t>
            </a:r>
            <a:endParaRPr lang="zh-CN" altLang="en-US" sz="24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用synthetic image-depth pairs (x</a:t>
            </a:r>
            <a:r>
              <a:rPr lang="zh-CN" altLang="en-US" sz="2000" baseline="-25000"/>
              <a:t>s</a:t>
            </a:r>
            <a:r>
              <a:rPr lang="zh-CN" altLang="en-US" sz="2000"/>
              <a:t>, y</a:t>
            </a:r>
            <a:r>
              <a:rPr lang="zh-CN" altLang="en-US" sz="2000" baseline="-25000"/>
              <a:t>s</a:t>
            </a:r>
            <a:r>
              <a:rPr lang="zh-CN" altLang="en-US" sz="2000"/>
              <a:t>)和真实的图像x</a:t>
            </a:r>
            <a:r>
              <a:rPr lang="zh-CN" altLang="en-US" sz="2000" baseline="-25000"/>
              <a:t>r</a:t>
            </a:r>
            <a:r>
              <a:rPr lang="zh-CN" altLang="en-US" sz="2000"/>
              <a:t>来描述</a:t>
            </a:r>
            <a:r>
              <a:rPr lang="en-US" altLang="zh-CN" sz="2000">
                <a:sym typeface="+mn-ea"/>
              </a:rPr>
              <a:t>Preliminary Model Objectives</a:t>
            </a:r>
            <a:r>
              <a:rPr lang="zh-CN" altLang="en-US" sz="2000"/>
              <a:t>，包括Depth Estimation Loss和Smoothness Loss</a:t>
            </a:r>
            <a:endParaRPr lang="zh-CN" altLang="en-US" sz="2000"/>
          </a:p>
        </p:txBody>
      </p:sp>
      <p:sp>
        <p:nvSpPr>
          <p:cNvPr id="2" name="文本框 1"/>
          <p:cNvSpPr txBox="1"/>
          <p:nvPr/>
        </p:nvSpPr>
        <p:spPr>
          <a:xfrm>
            <a:off x="783590" y="721360"/>
            <a:ext cx="5403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Preliminary Model Objectives</a:t>
            </a:r>
            <a:endParaRPr lang="en-US" altLang="zh-CN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575" y="3743960"/>
            <a:ext cx="6903720" cy="579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5" y="4323080"/>
            <a:ext cx="6831965" cy="5162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75" y="4904105"/>
            <a:ext cx="6731000" cy="5461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72795" y="490855"/>
            <a:ext cx="9125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Pseudo-Label Generation —— 2D-based Consistency Label</a:t>
            </a:r>
            <a:endParaRPr lang="en-US" altLang="zh-CN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772795" y="1234440"/>
                <a:ext cx="10033635" cy="332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2000"/>
                  <a:t>向模型提供两个具有相同</a:t>
                </a:r>
                <a:r>
                  <a:rPr lang="en-US" altLang="zh-CN" sz="2000"/>
                  <a:t>contents</a:t>
                </a:r>
                <a:r>
                  <a:rPr lang="zh-CN" altLang="en-US" sz="2000"/>
                  <a:t>但不同</a:t>
                </a:r>
                <a:r>
                  <a:rPr lang="en-US" altLang="zh-CN" sz="2000"/>
                  <a:t>style</a:t>
                </a:r>
                <a:r>
                  <a:rPr lang="zh-CN" altLang="en-US" sz="2000"/>
                  <a:t>的</a:t>
                </a:r>
                <a:r>
                  <a:rPr lang="en-US" altLang="zh-CN" sz="2000"/>
                  <a:t>target images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更confident的像素应该在两个预测中具有更一致的深度值:</a:t>
                </a:r>
                <a:endParaRPr lang="en-US" altLang="zh-CN" sz="2000"/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 sz="2000"/>
                  <a:t>首先用AdaIN获得了synthetic-stylized image</a:t>
                </a:r>
                <a:r>
                  <a:rPr lang="en-US" altLang="zh-CN" sz="2000"/>
                  <a:t>  x</a:t>
                </a:r>
                <a:r>
                  <a:rPr lang="en-US" altLang="zh-CN" sz="2000" baseline="-25000"/>
                  <a:t>r→s</a:t>
                </a:r>
                <a:r>
                  <a:rPr lang="zh-CN" altLang="en-US" sz="2000"/>
                  <a:t>，它结合了真实图像x</a:t>
                </a:r>
                <a:r>
                  <a:rPr lang="zh-CN" altLang="en-US" sz="2000" baseline="-25000"/>
                  <a:t>r</a:t>
                </a:r>
                <a:r>
                  <a:rPr lang="zh-CN" altLang="en-US" sz="2000"/>
                  <a:t>的内容和合成图像x</a:t>
                </a:r>
                <a:r>
                  <a:rPr lang="zh-CN" altLang="en-US" sz="2000" baseline="-25000"/>
                  <a:t>s</a:t>
                </a:r>
                <a:r>
                  <a:rPr lang="zh-CN" altLang="en-US" sz="2000"/>
                  <a:t>的风格</a:t>
                </a:r>
                <a:endParaRPr lang="zh-CN" altLang="en-US" sz="2000"/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 sz="2000"/>
                  <a:t>得到两幅图像的深度预测：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𝑟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𝑟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</m:oMath>
                </a14:m>
                <a:r>
                  <a:rPr lang="zh-CN" altLang="en-US" sz="20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𝑟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𝑟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 sz="2000"/>
                  <a:t>并计算他们地差值，如果这个差值小于阈值，则认为这个像素</a:t>
                </a:r>
                <a:r>
                  <a:rPr lang="en-US" altLang="zh-CN" sz="2000"/>
                  <a:t>high-confident</a:t>
                </a:r>
                <a:r>
                  <a:rPr lang="zh-CN" altLang="en-US" sz="2000"/>
                  <a:t>，并以此形成</a:t>
                </a:r>
                <a:r>
                  <a:rPr lang="en-US" altLang="zh-CN" sz="2000">
                    <a:sym typeface="+mn-ea"/>
                  </a:rPr>
                  <a:t>Pseudo-Label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𝑐𝑜𝑛𝑠</m:t>
                        </m:r>
                      </m:sub>
                    </m:sSub>
                  </m:oMath>
                </a14:m>
                <a:endParaRPr lang="zh-CN" altLang="en-US" sz="20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95" y="1234440"/>
                <a:ext cx="10033635" cy="33229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15" y="4484370"/>
            <a:ext cx="6452235" cy="952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72795" y="490855"/>
            <a:ext cx="9125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Pseudo-Label Generation —— 3D-aware Completion Label</a:t>
            </a:r>
            <a:endParaRPr lang="en-US" altLang="zh-CN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772795" y="1234440"/>
                <a:ext cx="9809480" cy="3361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/>
                  <a:t>P</a:t>
                </a:r>
                <a:r>
                  <a:rPr sz="2000"/>
                  <a:t>roject the 2D-based pseudo-label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𝑐𝑜𝑛𝑠</m:t>
                        </m:r>
                      </m:sub>
                    </m:sSub>
                  </m:oMath>
                </a14:m>
                <a:r>
                  <a:rPr sz="2000"/>
                  <a:t> to point clouds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𝑐𝑜𝑛𝑠</m:t>
                        </m:r>
                      </m:sub>
                    </m:sSub>
                    <m:r>
                      <a:rPr lang="en-US" sz="2000">
                        <a:latin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𝑝𝑟𝑜𝑗𝑒𝑐𝑡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acc>
                          <m:accPr>
                            <m:ctrlP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𝑐𝑜𝑛𝑠</m:t>
                        </m:r>
                      </m:sub>
                    </m:sSub>
                    <m:r>
                      <a:rPr lang="en-US" sz="2000" i="1">
                        <a:latin typeface="Cambria Math" panose="02040503050406030204" charset="0"/>
                        <a:cs typeface="Cambria Math" panose="02040503050406030204" charset="0"/>
                      </a:rPr>
                      <m:t>) </m:t>
                    </m:r>
                  </m:oMath>
                </a14:m>
                <a:r>
                  <a:rPr lang="en-US" sz="2000"/>
                  <a:t> </a:t>
                </a:r>
                <a:r>
                  <a:rPr sz="2000"/>
                  <a:t>in the 3D space</a:t>
                </a:r>
                <a:endParaRPr sz="2000"/>
              </a:p>
              <a:p>
                <a:pPr marL="342900" indent="-34290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/>
                  <a:t>R</a:t>
                </a:r>
                <a:r>
                  <a:rPr sz="2000"/>
                  <a:t>econstruct each point </a:t>
                </a:r>
                <a:r>
                  <a:rPr lang="en-US" sz="2000"/>
                  <a:t>(x</a:t>
                </a:r>
                <a:r>
                  <a:rPr lang="en-US" sz="2000" baseline="-25000"/>
                  <a:t>i</a:t>
                </a:r>
                <a:r>
                  <a:rPr lang="en-US" sz="2000"/>
                  <a:t>,y</a:t>
                </a:r>
                <a:r>
                  <a:rPr lang="en-US" sz="2000" baseline="-25000"/>
                  <a:t>i</a:t>
                </a:r>
                <a:r>
                  <a:rPr lang="en-US" sz="2000"/>
                  <a:t>,z</a:t>
                </a:r>
                <a:r>
                  <a:rPr lang="en-US" sz="2000" baseline="-25000"/>
                  <a:t>i</a:t>
                </a:r>
                <a:r>
                  <a:rPr lang="en-US" sz="2000"/>
                  <a:t>) </a:t>
                </a:r>
                <a:r>
                  <a:rPr sz="2000"/>
                  <a:t>from the image pixel (</a:t>
                </a:r>
                <a:r>
                  <a:rPr lang="en-US" sz="2000"/>
                  <a:t>u</a:t>
                </a:r>
                <a:r>
                  <a:rPr lang="en-US" sz="2000" baseline="-25000"/>
                  <a:t>i</a:t>
                </a:r>
                <a:r>
                  <a:rPr lang="en-US" sz="2000"/>
                  <a:t>,v</a:t>
                </a:r>
                <a:r>
                  <a:rPr lang="en-US" sz="2000" baseline="-25000"/>
                  <a:t>i</a:t>
                </a:r>
                <a:r>
                  <a:rPr lang="en-US" sz="2000"/>
                  <a:t>) </a:t>
                </a:r>
                <a:r>
                  <a:rPr sz="2000"/>
                  <a:t>with its depth value d</a:t>
                </a:r>
                <a:r>
                  <a:rPr sz="2000" baseline="-25000"/>
                  <a:t>i</a:t>
                </a:r>
                <a:r>
                  <a:rPr lang="en-US" sz="2000" baseline="-25000"/>
                  <a:t> </a:t>
                </a:r>
                <a:r>
                  <a:rPr sz="2000"/>
                  <a:t>based on the standard pinhole camera model</a:t>
                </a:r>
                <a:endParaRPr sz="2000"/>
              </a:p>
              <a:p>
                <a:pPr marL="342900" indent="-34290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/>
                  <a:t>均匀采样得到稀疏点云</a:t>
                </a:r>
                <a:endParaRPr lang="zh-CN" altLang="en-US" sz="2000"/>
              </a:p>
              <a:p>
                <a:pPr marL="342900" indent="-34290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/>
                  <a:t>将稀疏点云作为</a:t>
                </a:r>
                <a:r>
                  <a:rPr lang="en-US" altLang="zh-CN" sz="2000"/>
                  <a:t> 3D completion model G</a:t>
                </a:r>
                <a:r>
                  <a:rPr lang="en-US" altLang="zh-CN" sz="2000" baseline="-25000"/>
                  <a:t>com</a:t>
                </a:r>
                <a:r>
                  <a:rPr lang="zh-CN" altLang="en-US" sz="2000"/>
                  <a:t>的</a:t>
                </a:r>
                <a:r>
                  <a:rPr lang="en-US" altLang="zh-CN" sz="2000"/>
                  <a:t>input</a:t>
                </a:r>
                <a:r>
                  <a:rPr lang="zh-CN" altLang="en-US" sz="2000"/>
                  <a:t>，合成缺失点</a:t>
                </a:r>
                <a:endParaRPr lang="zh-CN" altLang="en-US" sz="2000"/>
              </a:p>
              <a:p>
                <a:pPr marL="342900" indent="-34290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/>
                  <a:t>生成密集点云再映射回</a:t>
                </a:r>
                <a:r>
                  <a:rPr lang="en-US" altLang="zh-CN" sz="2000"/>
                  <a:t>2D</a:t>
                </a:r>
                <a:r>
                  <a:rPr lang="zh-CN" altLang="en-US" sz="2000"/>
                  <a:t>图像形成深度值</a:t>
                </a:r>
                <a:r>
                  <a:rPr lang="en-US" altLang="zh-CN" sz="2000"/>
                  <a:t>d</a:t>
                </a:r>
                <a:r>
                  <a:rPr lang="zh-CN" altLang="en-US" sz="2000"/>
                  <a:t>，标签</a:t>
                </a:r>
                <a:r>
                  <a:rPr lang="en-US" altLang="zh-CN" sz="20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trlP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𝑐𝑜𝑚𝑝</m:t>
                        </m:r>
                      </m:sub>
                    </m:sSub>
                  </m:oMath>
                </a14:m>
                <a:endParaRPr lang="en-US" altLang="zh-CN" sz="200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95" y="1234440"/>
                <a:ext cx="9809480" cy="336169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80" y="4879340"/>
            <a:ext cx="7780020" cy="1615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72795" y="490855"/>
            <a:ext cx="9125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Pseudo-Label Generation —— 3D Completion Model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72795" y="1234440"/>
            <a:ext cx="9809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/>
              <a:t>P</a:t>
            </a:r>
            <a:r>
              <a:rPr sz="2400"/>
              <a:t>re-train the 3D completion model G</a:t>
            </a:r>
            <a:r>
              <a:rPr sz="2400" baseline="-25000"/>
              <a:t>com</a:t>
            </a:r>
            <a:r>
              <a:rPr sz="2400"/>
              <a:t> using the</a:t>
            </a:r>
            <a:r>
              <a:rPr lang="en-US" sz="2400"/>
              <a:t> </a:t>
            </a:r>
            <a:r>
              <a:rPr sz="2400"/>
              <a:t>synthetic ground truth depth y</a:t>
            </a:r>
            <a:r>
              <a:rPr sz="2400" baseline="-25000"/>
              <a:t>s</a:t>
            </a:r>
            <a:r>
              <a:rPr sz="2400"/>
              <a:t> in advance and keep it fixed during completion process.</a:t>
            </a:r>
            <a:endParaRPr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795" y="3396615"/>
            <a:ext cx="10584815" cy="17392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72795" y="490855"/>
            <a:ext cx="9125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Overall Training Pipeline and Objectives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72795" y="1092835"/>
            <a:ext cx="98094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sz="2000"/>
              <a:t>第一阶段是训练一个初步的深度模型F</a:t>
            </a:r>
            <a:endParaRPr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795" y="1645920"/>
            <a:ext cx="7792720" cy="6165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2795" y="2367280"/>
            <a:ext cx="96774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sz="2000"/>
              <a:t>第二阶段是通过这个初步模型应用pseudo-labeling techniques</a:t>
            </a:r>
            <a:endParaRPr sz="2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5" y="3098800"/>
            <a:ext cx="7331075" cy="9201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2795" y="4130675"/>
            <a:ext cx="101561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sz="2000"/>
              <a:t>Stereo Setting</a:t>
            </a:r>
            <a:r>
              <a:rPr lang="en-US" sz="2000"/>
              <a:t> </a:t>
            </a:r>
            <a:r>
              <a:rPr lang="zh-CN" altLang="en-US" sz="2000"/>
              <a:t>：进一步将[56]中的 geometry consistency loss</a:t>
            </a:r>
            <a:r>
              <a:rPr lang="en-US" altLang="zh-CN" sz="2000"/>
              <a:t> </a:t>
            </a:r>
            <a:r>
              <a:rPr lang="zh-CN" altLang="en-US" sz="2000"/>
              <a:t>L</a:t>
            </a:r>
            <a:r>
              <a:rPr lang="zh-CN" altLang="en-US" sz="2000" baseline="-25000"/>
              <a:t>tgc</a:t>
            </a:r>
            <a:r>
              <a:rPr lang="zh-CN" altLang="en-US" sz="2000"/>
              <a:t>纳入到所提出的方法中：</a:t>
            </a:r>
            <a:endParaRPr lang="zh-CN" altLang="en-US" sz="20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95" y="4795520"/>
            <a:ext cx="6962140" cy="6045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72795" y="5410835"/>
            <a:ext cx="98837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56. Zhao, S., Fu, H., Gong, M., Tao, D.: Geometry-aware symmetric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domain adaptation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for monocular depth estimation. In: IEEE Conference on Computer Vision and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Pattern Recognition (CVPR) (2019)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72795" y="490855"/>
            <a:ext cx="9125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Experimental Results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72795" y="1234440"/>
            <a:ext cx="316865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000"/>
              <a:t>adopt Virtual KITTI (vKITTI) and real KITTI as source and target datasets respectively</a:t>
            </a:r>
            <a:endParaRPr sz="2000"/>
          </a:p>
          <a:p>
            <a:pPr marL="342900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9245" y="300355"/>
            <a:ext cx="7566660" cy="61036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UNIT_PLACING_PICTURE_USER_VIEWPORT" val="{&quot;height&quot;:4129,&quot;width&quot;:8296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PP_MARK_KEY" val="b9dd8348-85dd-4547-873a-07a514e747d8"/>
  <p:tag name="COMMONDATA" val="eyJoZGlkIjoiNjc5ZWQ4NGVjMmY4NzlhOGUyZjkxNmZmZGYxN2YzOT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1828</Words>
  <Application>WPS 演示</Application>
  <PresentationFormat>宽屏</PresentationFormat>
  <Paragraphs>49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Cambria Math</vt:lpstr>
      <vt:lpstr>Times New Roman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ZYG</cp:lastModifiedBy>
  <cp:revision>153</cp:revision>
  <dcterms:created xsi:type="dcterms:W3CDTF">2019-06-19T02:08:00Z</dcterms:created>
  <dcterms:modified xsi:type="dcterms:W3CDTF">2022-09-22T12:57:15Z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0180540D20344A32932B0002FB6A375E</vt:lpwstr>
  </property>
</Properties>
</file>