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53" r:id="rId4"/>
    <p:sldId id="326" r:id="rId5"/>
    <p:sldId id="342" r:id="rId6"/>
    <p:sldId id="349" r:id="rId7"/>
    <p:sldId id="343" r:id="rId8"/>
    <p:sldId id="344" r:id="rId9"/>
    <p:sldId id="34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775" autoAdjust="0"/>
  </p:normalViewPr>
  <p:slideViewPr>
    <p:cSldViewPr snapToGrid="0">
      <p:cViewPr varScale="1">
        <p:scale>
          <a:sx n="96" d="100"/>
          <a:sy n="96" d="100"/>
        </p:scale>
        <p:origin x="3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F2F7-3232-4A60-A528-796CF843F02E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AA43C-DA99-49FC-A637-D1F24B254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9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Decoder</a:t>
            </a:r>
            <a:r>
              <a:rPr lang="zh-CN" altLang="en-US" dirty="0"/>
              <a:t>输入的</a:t>
            </a:r>
            <a:r>
              <a:rPr lang="en-US" altLang="zh-CN" dirty="0"/>
              <a:t>mask token</a:t>
            </a:r>
            <a:r>
              <a:rPr lang="zh-CN" altLang="en-US" dirty="0"/>
              <a:t>是共享权重的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2C3B7-256C-5E4A-1652-F7BE3BD0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EA9E13-2D05-9D45-806B-685C661B2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2FC49B-9C6B-DAE2-FEC3-EF97D13A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3E303-EC2A-18D6-2E80-296D958E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1EB52F-1545-63D9-8326-88887844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323B3A-A3D2-8139-84C8-BCA0C76E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99B34B-9455-6BFB-7627-ABC5DCB9A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9FC7C-4C45-A5FE-AEEA-2530A008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12A0BE-186A-F4DE-4EEB-3FEEDE90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4820A-483E-82DE-727A-DE5E9E7B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11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C299FE-8D22-B0BC-0765-10CB96E41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498EDC-9C49-3183-C5C6-EC141564D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0AE4A6-5D17-864F-56E8-D74E1196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ADEC2-7346-673B-6D5D-4E62FD74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F34D8-2D77-FBBA-4009-21997E6C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7A00C-1AA1-B34C-B5E4-1FA52E45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B30616-1E88-3E2C-BDAD-B647038D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9C02E-84AF-75DB-C9CB-5E185F00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E355B-3A30-BD7F-B598-17603A3D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5719F-03DA-00CE-CF19-AE0F6BC6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6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FCC50-7E38-134D-CD1F-B826501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6516B2-31DA-4126-189C-238B735A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CA2792-2301-DD26-F0AD-9AA0D79F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7E8E9D-F2ED-C393-F30D-17C382AB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3EB189-BFE6-09C4-CE10-0A0B2261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10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E239B-9B08-5776-AA5A-6C3687B2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332312-3AB4-7FF0-0AB7-FC5A3A541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0D5BD9-0627-4CE9-071D-86C9CF102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87DEA2-5FE3-30F0-6566-C46841B8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1AEE89-A544-7EC6-9534-54E4EDD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035CC-E56F-98F0-C367-1DB80B04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3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0313A-88CC-DC3A-807C-25D27C04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FFA1A2-231B-7AD0-7227-F5D6F5B0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F96A7C-C82F-AEBA-5899-616244E6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3B1350-10CC-E598-5361-6447AFE66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2F640C-0A63-B1EE-CE82-90679ED82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12BD6C-EA4A-3286-66C9-434E7388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2862B8-ACE3-A8D6-DD11-32EC53A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22AD34-3AE4-1D8D-0B6D-1C15B991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4FA1D-D112-84D2-3C8A-5F4030F2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9BDE21-B796-9990-89F0-C9BB1C99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C7809C-137E-2CB5-3595-A03558DB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01B3FF-594D-2A5A-497E-C19BCBAD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7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000CAC-8ABA-02B4-70A4-B1D726CA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A0951E-F3EF-0AAB-A411-87753014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3D14E6-4797-56ED-5B42-7A7B2BF9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21AD7-46D1-EB39-97F2-F9DD4C39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B6F88-5270-6181-D7AB-16D720FF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FDD89C-E43B-E00B-D21D-FBCB44ED3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D60BA4-71C5-455C-CA01-28E44ED9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EE427C-FA11-63F2-624D-0E2F3BCD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AB802E-4F56-D088-8143-87C1653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41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16D66-7D88-CDE8-DC0F-1272BD41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31270F-41E5-B79A-8A8C-B85F5AD87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D7A84B-A162-2015-DA9C-94517BB5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8A55CD-DCAA-25F9-9C8C-52AAC272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CD8EB6-27B1-08D4-4C01-4DB8CC17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105885-D029-BA75-6154-5F513D1A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6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D4BE0D7-946F-AC2A-E238-D74805C1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B00230-0362-786D-2E18-DEA2AD2E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CBE6C-FB0E-26E9-D1C7-933564E8F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B3DB-AE55-4214-BC16-305257BD6A4B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17EC0-99CD-2E4B-399B-B23FAD903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88A4C-3431-9E50-1E9B-064C3AA27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ED5C-C015-4CCE-89B2-12AFAA92D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14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B4B33F-C1F9-C121-D633-7990373C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828636"/>
            <a:ext cx="113823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A48FB-FD69-6BB0-1AD3-74C2F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D8D4A6-8233-EDC5-7287-046327621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28" y="1690688"/>
            <a:ext cx="4726241" cy="4351338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C5A48B-F8F3-847C-0F04-24A9C14C948B}"/>
              </a:ext>
            </a:extLst>
          </p:cNvPr>
          <p:cNvSpPr txBox="1"/>
          <p:nvPr/>
        </p:nvSpPr>
        <p:spPr>
          <a:xfrm>
            <a:off x="641131" y="1952677"/>
            <a:ext cx="6248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0" dirty="0">
                <a:effectLst/>
                <a:latin typeface="-apple-system"/>
              </a:rPr>
              <a:t>做了什么事：</a:t>
            </a:r>
            <a:endParaRPr lang="en-US" altLang="zh-CN" sz="2000" b="1" i="0" dirty="0">
              <a:effectLst/>
              <a:latin typeface="-apple-system"/>
            </a:endParaRPr>
          </a:p>
          <a:p>
            <a:pPr algn="l"/>
            <a:r>
              <a:rPr lang="en-US" altLang="zh-CN" b="0" i="0" dirty="0">
                <a:effectLst/>
                <a:latin typeface="-apple-system"/>
              </a:rPr>
              <a:t>	</a:t>
            </a:r>
            <a:r>
              <a:rPr lang="zh-CN" altLang="en-US" b="0" i="0" dirty="0">
                <a:effectLst/>
                <a:latin typeface="-apple-system"/>
              </a:rPr>
              <a:t>一种自监督学习方法，通过</a:t>
            </a:r>
            <a:r>
              <a:rPr lang="en-US" altLang="zh-CN" b="0" i="0" dirty="0">
                <a:effectLst/>
                <a:latin typeface="-apple-system"/>
              </a:rPr>
              <a:t>mask</a:t>
            </a:r>
            <a:r>
              <a:rPr lang="zh-CN" altLang="en-US" b="0" i="0" dirty="0">
                <a:effectLst/>
                <a:latin typeface="-apple-system"/>
              </a:rPr>
              <a:t>掉</a:t>
            </a:r>
            <a:r>
              <a:rPr lang="en-US" altLang="zh-CN" b="0" i="0" dirty="0">
                <a:effectLst/>
                <a:latin typeface="-apple-system"/>
              </a:rPr>
              <a:t>input</a:t>
            </a:r>
            <a:r>
              <a:rPr lang="zh-CN" altLang="en-US" b="0" i="0" dirty="0">
                <a:effectLst/>
                <a:latin typeface="-apple-system"/>
              </a:rPr>
              <a:t>，通过一个</a:t>
            </a:r>
            <a:r>
              <a:rPr lang="en-US" altLang="zh-CN" b="0" i="0" dirty="0">
                <a:effectLst/>
                <a:latin typeface="-apple-system"/>
              </a:rPr>
              <a:t>encoder-decoder</a:t>
            </a:r>
            <a:r>
              <a:rPr lang="zh-CN" altLang="en-US" b="0" i="0" dirty="0">
                <a:effectLst/>
                <a:latin typeface="-apple-system"/>
              </a:rPr>
              <a:t>重建的形式恢复原图，能做到</a:t>
            </a:r>
            <a:r>
              <a:rPr lang="en-US" altLang="zh-CN" b="0" i="0" dirty="0">
                <a:effectLst/>
                <a:latin typeface="-apple-system"/>
              </a:rPr>
              <a:t>75%</a:t>
            </a:r>
            <a:r>
              <a:rPr lang="zh-CN" altLang="en-US" b="0" i="0" dirty="0">
                <a:effectLst/>
                <a:latin typeface="-apple-system"/>
              </a:rPr>
              <a:t>的</a:t>
            </a:r>
            <a:r>
              <a:rPr lang="en-US" altLang="zh-CN" b="0" i="0" dirty="0">
                <a:effectLst/>
                <a:latin typeface="-apple-system"/>
              </a:rPr>
              <a:t>mask</a:t>
            </a:r>
            <a:r>
              <a:rPr lang="zh-CN" altLang="en-US" dirty="0">
                <a:latin typeface="-apple-system"/>
              </a:rPr>
              <a:t>率</a:t>
            </a:r>
            <a:endParaRPr lang="en-US" altLang="zh-CN" b="0" i="0" dirty="0">
              <a:effectLst/>
              <a:latin typeface="-apple-system"/>
            </a:endParaRPr>
          </a:p>
          <a:p>
            <a:pPr algn="l"/>
            <a:endParaRPr lang="en-US" altLang="zh-CN" dirty="0">
              <a:latin typeface="-apple-system"/>
            </a:endParaRPr>
          </a:p>
          <a:p>
            <a:pPr algn="l"/>
            <a:r>
              <a:rPr lang="zh-CN" altLang="en-US" sz="2000" b="1" dirty="0">
                <a:latin typeface="-apple-system"/>
              </a:rPr>
              <a:t>有什么用：</a:t>
            </a:r>
            <a:endParaRPr lang="en-US" altLang="zh-CN" sz="2000" b="1" dirty="0">
              <a:latin typeface="-apple-system"/>
            </a:endParaRPr>
          </a:p>
          <a:p>
            <a:pPr algn="l"/>
            <a:r>
              <a:rPr lang="en-US" altLang="zh-CN" dirty="0">
                <a:latin typeface="-apple-system"/>
              </a:rPr>
              <a:t>1.</a:t>
            </a:r>
            <a:r>
              <a:rPr lang="zh-CN" altLang="en-US" dirty="0">
                <a:latin typeface="-apple-system"/>
              </a:rPr>
              <a:t>提升三倍以上训练速度并提升精度。（高</a:t>
            </a:r>
            <a:r>
              <a:rPr lang="en-US" altLang="zh-CN" dirty="0">
                <a:latin typeface="-apple-system"/>
              </a:rPr>
              <a:t>mask</a:t>
            </a:r>
            <a:r>
              <a:rPr lang="zh-CN" altLang="en-US" dirty="0">
                <a:latin typeface="-apple-system"/>
              </a:rPr>
              <a:t>降低计算量）</a:t>
            </a:r>
            <a:endParaRPr lang="en-US" altLang="zh-CN" dirty="0">
              <a:latin typeface="-apple-system"/>
            </a:endParaRPr>
          </a:p>
          <a:p>
            <a:pPr algn="l"/>
            <a:r>
              <a:rPr lang="en-US" altLang="zh-CN" dirty="0">
                <a:latin typeface="-apple-system"/>
              </a:rPr>
              <a:t>2.</a:t>
            </a:r>
            <a:r>
              <a:rPr lang="zh-CN" altLang="en-US" dirty="0">
                <a:latin typeface="-apple-system"/>
              </a:rPr>
              <a:t>让大模型也能从少量数据中学到足够好的泛化能力</a:t>
            </a:r>
            <a:endParaRPr lang="en-US" altLang="zh-CN" dirty="0"/>
          </a:p>
          <a:p>
            <a:pPr algn="l"/>
            <a:r>
              <a:rPr lang="en-US" altLang="zh-CN" dirty="0">
                <a:latin typeface="-apple-system"/>
              </a:rPr>
              <a:t>3.</a:t>
            </a:r>
            <a:r>
              <a:rPr lang="zh-CN" altLang="en-US" dirty="0">
                <a:latin typeface="-apple-system"/>
              </a:rPr>
              <a:t>下游任务表现优秀</a:t>
            </a:r>
            <a:endParaRPr lang="en-US" altLang="zh-CN" dirty="0">
              <a:latin typeface="-apple-system"/>
            </a:endParaRPr>
          </a:p>
          <a:p>
            <a:pPr algn="l"/>
            <a:r>
              <a:rPr lang="en-US" altLang="zh-CN" b="0" i="0" dirty="0">
                <a:effectLst/>
                <a:latin typeface="-apple-system"/>
              </a:rPr>
              <a:t>	</a:t>
            </a:r>
          </a:p>
          <a:p>
            <a:r>
              <a:rPr lang="zh-CN" altLang="en-US" sz="2000" b="1" dirty="0">
                <a:latin typeface="-apple-system"/>
              </a:rPr>
              <a:t>为什么以前没人做？</a:t>
            </a:r>
            <a:endParaRPr lang="en-US" altLang="zh-CN" sz="2000" b="1" dirty="0">
              <a:latin typeface="-apple-system"/>
            </a:endParaRPr>
          </a:p>
          <a:p>
            <a:pPr algn="l"/>
            <a:r>
              <a:rPr lang="en-US" altLang="zh-CN" dirty="0">
                <a:latin typeface="-apple-system"/>
              </a:rPr>
              <a:t>	Mask</a:t>
            </a:r>
            <a:r>
              <a:rPr lang="zh-CN" altLang="en-US" dirty="0">
                <a:latin typeface="-apple-system"/>
              </a:rPr>
              <a:t>的思想</a:t>
            </a:r>
            <a:r>
              <a:rPr lang="en-US" altLang="zh-CN" dirty="0">
                <a:latin typeface="-apple-system"/>
              </a:rPr>
              <a:t>Bert</a:t>
            </a:r>
            <a:r>
              <a:rPr lang="zh-CN" altLang="en-US" dirty="0">
                <a:latin typeface="-apple-system"/>
              </a:rPr>
              <a:t>中很早就有，也是很直观的</a:t>
            </a:r>
            <a:r>
              <a:rPr lang="en-US" altLang="zh-CN" dirty="0">
                <a:latin typeface="-apple-system"/>
              </a:rPr>
              <a:t>pretrain</a:t>
            </a:r>
            <a:r>
              <a:rPr lang="zh-CN" altLang="en-US" dirty="0">
                <a:latin typeface="-apple-system"/>
              </a:rPr>
              <a:t>任务，以前也有人做过，但往往</a:t>
            </a:r>
            <a:r>
              <a:rPr lang="en-US" altLang="zh-CN" dirty="0">
                <a:latin typeface="-apple-system"/>
              </a:rPr>
              <a:t>mask ratio</a:t>
            </a:r>
            <a:r>
              <a:rPr lang="zh-CN" altLang="en-US" dirty="0">
                <a:latin typeface="-apple-system"/>
              </a:rPr>
              <a:t>就从</a:t>
            </a:r>
            <a:r>
              <a:rPr lang="en-US" altLang="zh-CN" dirty="0">
                <a:latin typeface="-apple-system"/>
              </a:rPr>
              <a:t>20%</a:t>
            </a:r>
            <a:r>
              <a:rPr lang="zh-CN" altLang="en-US" dirty="0">
                <a:latin typeface="-apple-system"/>
              </a:rPr>
              <a:t>到最多不超过</a:t>
            </a:r>
            <a:r>
              <a:rPr lang="en-US" altLang="zh-CN" dirty="0">
                <a:latin typeface="-apple-system"/>
              </a:rPr>
              <a:t>50%</a:t>
            </a:r>
            <a:r>
              <a:rPr lang="zh-CN" altLang="en-US" dirty="0">
                <a:latin typeface="-apple-system"/>
              </a:rPr>
              <a:t>，并且效果没有这么好。（原始</a:t>
            </a:r>
            <a:r>
              <a:rPr lang="en-US" altLang="zh-CN" dirty="0">
                <a:latin typeface="-apple-system"/>
              </a:rPr>
              <a:t>BERT</a:t>
            </a:r>
            <a:r>
              <a:rPr lang="zh-CN" altLang="en-US" dirty="0">
                <a:latin typeface="-apple-system"/>
              </a:rPr>
              <a:t>的</a:t>
            </a:r>
            <a:r>
              <a:rPr lang="en-US" altLang="zh-CN" dirty="0">
                <a:latin typeface="-apple-system"/>
              </a:rPr>
              <a:t>mask</a:t>
            </a:r>
            <a:r>
              <a:rPr lang="zh-CN" altLang="en-US" dirty="0">
                <a:latin typeface="-apple-system"/>
              </a:rPr>
              <a:t>是</a:t>
            </a:r>
            <a:r>
              <a:rPr lang="en-US" altLang="zh-CN" dirty="0">
                <a:latin typeface="-apple-system"/>
              </a:rPr>
              <a:t>15%</a:t>
            </a:r>
            <a:r>
              <a:rPr lang="zh-CN" altLang="en-US" dirty="0">
                <a:latin typeface="-apple-system"/>
              </a:rPr>
              <a:t>）</a:t>
            </a:r>
            <a:endParaRPr lang="en-US" altLang="zh-CN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9868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A48FB-FD69-6BB0-1AD3-74C2F775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46"/>
            <a:ext cx="10515600" cy="1325563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D8D4A6-8233-EDC5-7287-046327621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28" y="1696368"/>
            <a:ext cx="4726241" cy="4351338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C5A48B-F8F3-847C-0F04-24A9C14C948B}"/>
              </a:ext>
            </a:extLst>
          </p:cNvPr>
          <p:cNvSpPr txBox="1"/>
          <p:nvPr/>
        </p:nvSpPr>
        <p:spPr>
          <a:xfrm>
            <a:off x="641131" y="1952677"/>
            <a:ext cx="6096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altLang="zh-CN" sz="2000" b="1" i="0" dirty="0">
              <a:effectLst/>
              <a:latin typeface="-apple-system"/>
            </a:endParaRPr>
          </a:p>
          <a:p>
            <a:pPr marL="342900" indent="-342900" algn="l"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传统的</a:t>
            </a:r>
            <a:r>
              <a:rPr lang="en-US" altLang="zh-CN" b="0" i="0" dirty="0">
                <a:effectLst/>
                <a:latin typeface="-apple-system"/>
              </a:rPr>
              <a:t>CV</a:t>
            </a:r>
            <a:r>
              <a:rPr lang="zh-CN" altLang="en-US" b="0" i="0" dirty="0">
                <a:effectLst/>
                <a:latin typeface="-apple-system"/>
              </a:rPr>
              <a:t>方法基于 </a:t>
            </a:r>
            <a:r>
              <a:rPr lang="en-US" altLang="zh-CN" b="0" i="0" dirty="0">
                <a:effectLst/>
                <a:latin typeface="-apple-system"/>
              </a:rPr>
              <a:t>`convolution network`</a:t>
            </a:r>
            <a:r>
              <a:rPr lang="zh-CN" altLang="en-US" b="0" i="0" dirty="0">
                <a:effectLst/>
                <a:latin typeface="-apple-system"/>
              </a:rPr>
              <a:t>，</a:t>
            </a:r>
            <a:r>
              <a:rPr lang="zh-CN" altLang="en-US" b="1" i="0" dirty="0">
                <a:effectLst/>
                <a:latin typeface="-apple-system"/>
              </a:rPr>
              <a:t>局限于局部特征提取</a:t>
            </a:r>
            <a:r>
              <a:rPr lang="zh-CN" altLang="en-US" b="0" i="0" dirty="0">
                <a:effectLst/>
                <a:latin typeface="-apple-system"/>
              </a:rPr>
              <a:t>，而新出现的 </a:t>
            </a:r>
            <a:r>
              <a:rPr lang="en-US" altLang="zh-CN" b="0" i="0" dirty="0">
                <a:effectLst/>
                <a:latin typeface="-apple-system"/>
              </a:rPr>
              <a:t>`</a:t>
            </a:r>
            <a:r>
              <a:rPr lang="en-US" altLang="zh-CN" b="0" i="0" dirty="0" err="1">
                <a:effectLst/>
                <a:latin typeface="-apple-system"/>
              </a:rPr>
              <a:t>Transfomer</a:t>
            </a:r>
            <a:r>
              <a:rPr lang="en-US" altLang="zh-CN" b="0" i="0" dirty="0">
                <a:effectLst/>
                <a:latin typeface="-apple-system"/>
              </a:rPr>
              <a:t>`</a:t>
            </a:r>
            <a:r>
              <a:rPr lang="zh-CN" altLang="en-US" b="0" i="0" dirty="0">
                <a:effectLst/>
                <a:latin typeface="-apple-system"/>
              </a:rPr>
              <a:t>通过注意力机制很好地解决了这个问题。</a:t>
            </a:r>
            <a:r>
              <a:rPr lang="en-US" altLang="zh-CN" b="0" i="0" dirty="0">
                <a:effectLst/>
                <a:latin typeface="-apple-system"/>
              </a:rPr>
              <a:t>(</a:t>
            </a:r>
            <a:r>
              <a:rPr lang="en-US" altLang="zh-CN" b="0" i="0" dirty="0" err="1">
                <a:effectLst/>
                <a:latin typeface="-apple-system"/>
              </a:rPr>
              <a:t>ViT</a:t>
            </a:r>
            <a:r>
              <a:rPr lang="en-US" altLang="zh-CN" b="0" i="0" dirty="0">
                <a:effectLst/>
                <a:latin typeface="-apple-system"/>
              </a:rPr>
              <a:t>)</a:t>
            </a:r>
          </a:p>
          <a:p>
            <a:pPr marL="342900" indent="-342900" algn="l">
              <a:buAutoNum type="arabicPeriod"/>
            </a:pPr>
            <a:endParaRPr lang="en-US" altLang="zh-CN" b="0" i="0" dirty="0">
              <a:effectLst/>
              <a:latin typeface="-apple-system"/>
            </a:endParaRPr>
          </a:p>
          <a:p>
            <a:pPr marL="342900" indent="-342900" algn="l">
              <a:buAutoNum type="arabicPeriod" startAt="2"/>
            </a:pPr>
            <a:r>
              <a:rPr lang="zh-CN" altLang="en-US" b="0" i="0" dirty="0">
                <a:effectLst/>
                <a:latin typeface="-apple-system"/>
              </a:rPr>
              <a:t>自然语言与图像存在</a:t>
            </a:r>
            <a:r>
              <a:rPr lang="zh-CN" altLang="en-US" b="1" i="0" dirty="0">
                <a:effectLst/>
                <a:latin typeface="-apple-system"/>
              </a:rPr>
              <a:t>信息密度上的差别</a:t>
            </a:r>
            <a:r>
              <a:rPr lang="zh-CN" altLang="en-US" b="0" i="0" dirty="0">
                <a:effectLst/>
                <a:latin typeface="-apple-system"/>
              </a:rPr>
              <a:t>，自然语言的</a:t>
            </a:r>
            <a:r>
              <a:rPr lang="en-US" altLang="zh-CN" b="0" i="0" dirty="0">
                <a:effectLst/>
                <a:latin typeface="-apple-system"/>
              </a:rPr>
              <a:t>highly semantic</a:t>
            </a:r>
            <a:r>
              <a:rPr lang="zh-CN" altLang="en-US" b="0" i="0" dirty="0">
                <a:effectLst/>
                <a:latin typeface="-apple-system"/>
              </a:rPr>
              <a:t>性质使单词预测任务的难度提升到“</a:t>
            </a:r>
            <a:r>
              <a:rPr lang="zh-CN" altLang="en-US" b="1" i="0" dirty="0">
                <a:effectLst/>
                <a:latin typeface="-apple-system"/>
              </a:rPr>
              <a:t>语义理解</a:t>
            </a:r>
            <a:r>
              <a:rPr lang="zh-CN" altLang="en-US" b="0" i="0" dirty="0">
                <a:effectLst/>
                <a:latin typeface="-apple-system"/>
              </a:rPr>
              <a:t>”的难度，而图像信息具有严重的</a:t>
            </a:r>
            <a:r>
              <a:rPr lang="en-US" altLang="zh-CN" b="0" i="0" dirty="0">
                <a:effectLst/>
                <a:latin typeface="-apple-system"/>
              </a:rPr>
              <a:t>spatial redundancy</a:t>
            </a:r>
            <a:r>
              <a:rPr lang="zh-CN" altLang="en-US" b="0" i="0" dirty="0">
                <a:effectLst/>
                <a:latin typeface="-apple-system"/>
              </a:rPr>
              <a:t>空间冗余性，图像中某个</a:t>
            </a:r>
            <a:r>
              <a:rPr lang="en-US" altLang="zh-CN" b="0" i="0" dirty="0">
                <a:effectLst/>
                <a:latin typeface="-apple-system"/>
              </a:rPr>
              <a:t>patch</a:t>
            </a:r>
            <a:r>
              <a:rPr lang="zh-CN" altLang="en-US" b="0" i="0" dirty="0">
                <a:effectLst/>
                <a:latin typeface="-apple-system"/>
              </a:rPr>
              <a:t>的信息可以在相邻的</a:t>
            </a:r>
            <a:r>
              <a:rPr lang="en-US" altLang="zh-CN" b="0" i="0" dirty="0">
                <a:effectLst/>
                <a:latin typeface="-apple-system"/>
              </a:rPr>
              <a:t>patch</a:t>
            </a:r>
            <a:r>
              <a:rPr lang="zh-CN" altLang="en-US" b="0" i="0" dirty="0">
                <a:effectLst/>
                <a:latin typeface="-apple-system"/>
              </a:rPr>
              <a:t>中找到，这使单</a:t>
            </a:r>
            <a:r>
              <a:rPr lang="en-US" altLang="zh-CN" b="0" i="0" dirty="0">
                <a:effectLst/>
                <a:latin typeface="-apple-system"/>
              </a:rPr>
              <a:t>patch</a:t>
            </a:r>
            <a:r>
              <a:rPr lang="zh-CN" altLang="en-US" b="0" i="0" dirty="0">
                <a:effectLst/>
                <a:latin typeface="-apple-system"/>
              </a:rPr>
              <a:t>预测任务变得非常简单。</a:t>
            </a:r>
            <a:endParaRPr lang="en-US" altLang="zh-CN" b="0" i="0" dirty="0">
              <a:effectLst/>
              <a:latin typeface="-apple-system"/>
            </a:endParaRPr>
          </a:p>
          <a:p>
            <a:pPr marL="342900" indent="-342900" algn="l">
              <a:buAutoNum type="arabicPeriod" startAt="2"/>
            </a:pPr>
            <a:endParaRPr lang="zh-CN" altLang="en-US" b="0" i="0" dirty="0">
              <a:effectLst/>
              <a:latin typeface="-apple-system"/>
            </a:endParaRPr>
          </a:p>
          <a:p>
            <a:pPr marL="342900" indent="-342900" algn="l">
              <a:buAutoNum type="arabicPeriod" startAt="3"/>
            </a:pPr>
            <a:r>
              <a:rPr lang="en-US" altLang="zh-CN" dirty="0">
                <a:latin typeface="-apple-system"/>
              </a:rPr>
              <a:t>D</a:t>
            </a:r>
            <a:r>
              <a:rPr lang="en-US" altLang="zh-CN" b="0" i="0" dirty="0">
                <a:effectLst/>
                <a:latin typeface="-apple-system"/>
              </a:rPr>
              <a:t>ecoder</a:t>
            </a:r>
            <a:r>
              <a:rPr lang="zh-CN" altLang="en-US" b="0" i="0" dirty="0">
                <a:effectLst/>
                <a:latin typeface="-apple-system"/>
              </a:rPr>
              <a:t>目标任务的不同，</a:t>
            </a:r>
            <a:r>
              <a:rPr lang="en-US" altLang="zh-CN" b="0" i="0" dirty="0">
                <a:effectLst/>
                <a:latin typeface="-apple-system"/>
              </a:rPr>
              <a:t>CV</a:t>
            </a:r>
            <a:r>
              <a:rPr lang="zh-CN" altLang="en-US" b="0" i="0" dirty="0">
                <a:effectLst/>
                <a:latin typeface="-apple-system"/>
              </a:rPr>
              <a:t>的</a:t>
            </a:r>
            <a:r>
              <a:rPr lang="en-US" altLang="zh-CN" b="0" i="0" dirty="0">
                <a:effectLst/>
                <a:latin typeface="-apple-system"/>
              </a:rPr>
              <a:t>decoder</a:t>
            </a:r>
            <a:r>
              <a:rPr lang="zh-CN" altLang="en-US" b="0" i="0" dirty="0">
                <a:effectLst/>
                <a:latin typeface="-apple-system"/>
              </a:rPr>
              <a:t>需要重建像素点级的信息（低于语义级别任务），而</a:t>
            </a:r>
            <a:r>
              <a:rPr lang="en-US" altLang="zh-CN" b="0" i="0" dirty="0">
                <a:effectLst/>
                <a:latin typeface="-apple-system"/>
              </a:rPr>
              <a:t>NLP</a:t>
            </a:r>
            <a:r>
              <a:rPr lang="zh-CN" altLang="en-US" b="0" i="0" dirty="0">
                <a:effectLst/>
                <a:latin typeface="-apple-system"/>
              </a:rPr>
              <a:t>中的</a:t>
            </a:r>
            <a:r>
              <a:rPr lang="en-US" altLang="zh-CN" b="0" i="0" dirty="0">
                <a:effectLst/>
                <a:latin typeface="-apple-system"/>
              </a:rPr>
              <a:t>decoder</a:t>
            </a:r>
            <a:r>
              <a:rPr lang="zh-CN" altLang="en-US" b="0" i="0" dirty="0">
                <a:effectLst/>
                <a:latin typeface="-apple-system"/>
              </a:rPr>
              <a:t>直接预测带有语义信息的单词。因此在</a:t>
            </a:r>
            <a:r>
              <a:rPr lang="en-US" altLang="zh-CN" b="0" i="0" dirty="0">
                <a:effectLst/>
                <a:latin typeface="-apple-system"/>
              </a:rPr>
              <a:t>CV</a:t>
            </a:r>
            <a:r>
              <a:rPr lang="zh-CN" altLang="en-US" b="0" i="0" dirty="0">
                <a:effectLst/>
                <a:latin typeface="-apple-system"/>
              </a:rPr>
              <a:t>领域</a:t>
            </a:r>
            <a:r>
              <a:rPr lang="en-US" altLang="zh-CN" b="0" i="0" dirty="0">
                <a:effectLst/>
                <a:latin typeface="-apple-system"/>
              </a:rPr>
              <a:t>decoder</a:t>
            </a:r>
            <a:r>
              <a:rPr lang="zh-CN" altLang="en-US" b="0" i="0" dirty="0">
                <a:effectLst/>
                <a:latin typeface="-apple-system"/>
              </a:rPr>
              <a:t>的设计十分重要。</a:t>
            </a:r>
            <a:endParaRPr lang="en-US" altLang="zh-CN" b="0" i="0" dirty="0">
              <a:effectLst/>
              <a:latin typeface="-apple-system"/>
            </a:endParaRPr>
          </a:p>
          <a:p>
            <a:pPr marL="342900" indent="-342900" algn="l">
              <a:buAutoNum type="arabicPeriod" startAt="3"/>
            </a:pPr>
            <a:endParaRPr lang="en-US" altLang="zh-CN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70136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"/>
          <p:cNvGrpSpPr/>
          <p:nvPr/>
        </p:nvGrpSpPr>
        <p:grpSpPr>
          <a:xfrm>
            <a:off x="1547495" y="1656080"/>
            <a:ext cx="3909060" cy="1723528"/>
            <a:chOff x="2386013" y="2570097"/>
            <a:chExt cx="3209675" cy="995803"/>
          </a:xfrm>
        </p:grpSpPr>
        <p:grpSp>
          <p:nvGrpSpPr>
            <p:cNvPr id="3" name="组合"/>
            <p:cNvGrpSpPr/>
            <p:nvPr/>
          </p:nvGrpSpPr>
          <p:grpSpPr>
            <a:xfrm>
              <a:off x="2386013" y="2948034"/>
              <a:ext cx="2487612" cy="262260"/>
              <a:chOff x="1207" y="1822"/>
              <a:chExt cx="1290" cy="136"/>
            </a:xfrm>
            <a:solidFill>
              <a:schemeClr val="tx1"/>
            </a:solidFill>
          </p:grpSpPr>
          <p:sp>
            <p:nvSpPr>
              <p:cNvPr id="6" name="Freeform 6"/>
              <p:cNvSpPr>
                <a:spLocks noEditPoints="1"/>
              </p:cNvSpPr>
              <p:nvPr/>
            </p:nvSpPr>
            <p:spPr>
              <a:xfrm>
                <a:off x="1379" y="1822"/>
                <a:ext cx="1118" cy="136"/>
              </a:xfrm>
              <a:custGeom>
                <a:avLst/>
                <a:gdLst>
                  <a:gd name="T0" fmla="*/ 158 w 163"/>
                  <a:gd name="T1" fmla="*/ 2 h 19"/>
                  <a:gd name="T2" fmla="*/ 159 w 163"/>
                  <a:gd name="T3" fmla="*/ 13 h 19"/>
                  <a:gd name="T4" fmla="*/ 163 w 163"/>
                  <a:gd name="T5" fmla="*/ 15 h 19"/>
                  <a:gd name="T6" fmla="*/ 161 w 163"/>
                  <a:gd name="T7" fmla="*/ 15 h 19"/>
                  <a:gd name="T8" fmla="*/ 160 w 163"/>
                  <a:gd name="T9" fmla="*/ 17 h 19"/>
                  <a:gd name="T10" fmla="*/ 158 w 163"/>
                  <a:gd name="T11" fmla="*/ 15 h 19"/>
                  <a:gd name="T12" fmla="*/ 115 w 163"/>
                  <a:gd name="T13" fmla="*/ 15 h 19"/>
                  <a:gd name="T14" fmla="*/ 109 w 163"/>
                  <a:gd name="T15" fmla="*/ 15 h 19"/>
                  <a:gd name="T16" fmla="*/ 106 w 163"/>
                  <a:gd name="T17" fmla="*/ 14 h 19"/>
                  <a:gd name="T18" fmla="*/ 98 w 163"/>
                  <a:gd name="T19" fmla="*/ 15 h 19"/>
                  <a:gd name="T20" fmla="*/ 57 w 163"/>
                  <a:gd name="T21" fmla="*/ 17 h 19"/>
                  <a:gd name="T22" fmla="*/ 49 w 163"/>
                  <a:gd name="T23" fmla="*/ 18 h 19"/>
                  <a:gd name="T24" fmla="*/ 39 w 163"/>
                  <a:gd name="T25" fmla="*/ 18 h 19"/>
                  <a:gd name="T26" fmla="*/ 39 w 163"/>
                  <a:gd name="T27" fmla="*/ 17 h 19"/>
                  <a:gd name="T28" fmla="*/ 24 w 163"/>
                  <a:gd name="T29" fmla="*/ 18 h 19"/>
                  <a:gd name="T30" fmla="*/ 23 w 163"/>
                  <a:gd name="T31" fmla="*/ 17 h 19"/>
                  <a:gd name="T32" fmla="*/ 2 w 163"/>
                  <a:gd name="T33" fmla="*/ 17 h 19"/>
                  <a:gd name="T34" fmla="*/ 3 w 163"/>
                  <a:gd name="T35" fmla="*/ 11 h 19"/>
                  <a:gd name="T36" fmla="*/ 5 w 163"/>
                  <a:gd name="T37" fmla="*/ 0 h 19"/>
                  <a:gd name="T38" fmla="*/ 41 w 163"/>
                  <a:gd name="T39" fmla="*/ 3 h 19"/>
                  <a:gd name="T40" fmla="*/ 46 w 163"/>
                  <a:gd name="T41" fmla="*/ 3 h 19"/>
                  <a:gd name="T42" fmla="*/ 66 w 163"/>
                  <a:gd name="T43" fmla="*/ 2 h 19"/>
                  <a:gd name="T44" fmla="*/ 98 w 163"/>
                  <a:gd name="T45" fmla="*/ 4 h 19"/>
                  <a:gd name="T46" fmla="*/ 107 w 163"/>
                  <a:gd name="T47" fmla="*/ 3 h 19"/>
                  <a:gd name="T48" fmla="*/ 116 w 163"/>
                  <a:gd name="T49" fmla="*/ 2 h 19"/>
                  <a:gd name="T50" fmla="*/ 119 w 163"/>
                  <a:gd name="T51" fmla="*/ 3 h 19"/>
                  <a:gd name="T52" fmla="*/ 124 w 163"/>
                  <a:gd name="T53" fmla="*/ 3 h 19"/>
                  <a:gd name="T54" fmla="*/ 138 w 163"/>
                  <a:gd name="T55" fmla="*/ 3 h 19"/>
                  <a:gd name="T56" fmla="*/ 140 w 163"/>
                  <a:gd name="T57" fmla="*/ 2 h 19"/>
                  <a:gd name="T58" fmla="*/ 158 w 163"/>
                  <a:gd name="T59" fmla="*/ 2 h 19"/>
                  <a:gd name="T60" fmla="*/ 143 w 163"/>
                  <a:gd name="T61" fmla="*/ 4 h 19"/>
                  <a:gd name="T62" fmla="*/ 132 w 163"/>
                  <a:gd name="T63" fmla="*/ 4 h 19"/>
                  <a:gd name="T64" fmla="*/ 121 w 163"/>
                  <a:gd name="T65" fmla="*/ 5 h 19"/>
                  <a:gd name="T66" fmla="*/ 114 w 163"/>
                  <a:gd name="T67" fmla="*/ 5 h 19"/>
                  <a:gd name="T68" fmla="*/ 81 w 163"/>
                  <a:gd name="T69" fmla="*/ 5 h 19"/>
                  <a:gd name="T70" fmla="*/ 77 w 163"/>
                  <a:gd name="T71" fmla="*/ 5 h 19"/>
                  <a:gd name="T72" fmla="*/ 54 w 163"/>
                  <a:gd name="T73" fmla="*/ 4 h 19"/>
                  <a:gd name="T74" fmla="*/ 44 w 163"/>
                  <a:gd name="T75" fmla="*/ 3 h 19"/>
                  <a:gd name="T76" fmla="*/ 8 w 163"/>
                  <a:gd name="T77" fmla="*/ 3 h 19"/>
                  <a:gd name="T78" fmla="*/ 7 w 163"/>
                  <a:gd name="T79" fmla="*/ 4 h 19"/>
                  <a:gd name="T80" fmla="*/ 6 w 163"/>
                  <a:gd name="T81" fmla="*/ 3 h 19"/>
                  <a:gd name="T82" fmla="*/ 5 w 163"/>
                  <a:gd name="T83" fmla="*/ 15 h 19"/>
                  <a:gd name="T84" fmla="*/ 40 w 163"/>
                  <a:gd name="T85" fmla="*/ 16 h 19"/>
                  <a:gd name="T86" fmla="*/ 61 w 163"/>
                  <a:gd name="T87" fmla="*/ 15 h 19"/>
                  <a:gd name="T88" fmla="*/ 63 w 163"/>
                  <a:gd name="T89" fmla="*/ 16 h 19"/>
                  <a:gd name="T90" fmla="*/ 72 w 163"/>
                  <a:gd name="T91" fmla="*/ 14 h 19"/>
                  <a:gd name="T92" fmla="*/ 97 w 163"/>
                  <a:gd name="T93" fmla="*/ 14 h 19"/>
                  <a:gd name="T94" fmla="*/ 113 w 163"/>
                  <a:gd name="T95" fmla="*/ 14 h 19"/>
                  <a:gd name="T96" fmla="*/ 157 w 163"/>
                  <a:gd name="T97" fmla="*/ 13 h 19"/>
                  <a:gd name="T98" fmla="*/ 155 w 163"/>
                  <a:gd name="T99" fmla="*/ 4 h 19"/>
                  <a:gd name="T100" fmla="*/ 143 w 163"/>
                  <a:gd name="T10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" h="19">
                    <a:moveTo>
                      <a:pt x="158" y="2"/>
                    </a:moveTo>
                    <a:cubicBezTo>
                      <a:pt x="159" y="6"/>
                      <a:pt x="159" y="9"/>
                      <a:pt x="159" y="13"/>
                    </a:cubicBezTo>
                    <a:cubicBezTo>
                      <a:pt x="161" y="13"/>
                      <a:pt x="163" y="13"/>
                      <a:pt x="163" y="15"/>
                    </a:cubicBezTo>
                    <a:cubicBezTo>
                      <a:pt x="162" y="17"/>
                      <a:pt x="162" y="15"/>
                      <a:pt x="161" y="15"/>
                    </a:cubicBezTo>
                    <a:cubicBezTo>
                      <a:pt x="160" y="16"/>
                      <a:pt x="161" y="16"/>
                      <a:pt x="160" y="17"/>
                    </a:cubicBezTo>
                    <a:cubicBezTo>
                      <a:pt x="160" y="16"/>
                      <a:pt x="159" y="16"/>
                      <a:pt x="158" y="15"/>
                    </a:cubicBezTo>
                    <a:cubicBezTo>
                      <a:pt x="144" y="15"/>
                      <a:pt x="130" y="13"/>
                      <a:pt x="115" y="15"/>
                    </a:cubicBezTo>
                    <a:cubicBezTo>
                      <a:pt x="115" y="14"/>
                      <a:pt x="112" y="15"/>
                      <a:pt x="109" y="15"/>
                    </a:cubicBezTo>
                    <a:cubicBezTo>
                      <a:pt x="108" y="15"/>
                      <a:pt x="107" y="14"/>
                      <a:pt x="106" y="14"/>
                    </a:cubicBezTo>
                    <a:cubicBezTo>
                      <a:pt x="103" y="14"/>
                      <a:pt x="99" y="16"/>
                      <a:pt x="98" y="15"/>
                    </a:cubicBezTo>
                    <a:cubicBezTo>
                      <a:pt x="85" y="17"/>
                      <a:pt x="69" y="15"/>
                      <a:pt x="57" y="17"/>
                    </a:cubicBezTo>
                    <a:cubicBezTo>
                      <a:pt x="54" y="17"/>
                      <a:pt x="51" y="17"/>
                      <a:pt x="49" y="18"/>
                    </a:cubicBezTo>
                    <a:cubicBezTo>
                      <a:pt x="46" y="17"/>
                      <a:pt x="42" y="17"/>
                      <a:pt x="39" y="18"/>
                    </a:cubicBezTo>
                    <a:cubicBezTo>
                      <a:pt x="40" y="17"/>
                      <a:pt x="39" y="18"/>
                      <a:pt x="39" y="17"/>
                    </a:cubicBezTo>
                    <a:cubicBezTo>
                      <a:pt x="32" y="18"/>
                      <a:pt x="30" y="16"/>
                      <a:pt x="24" y="18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7" y="18"/>
                      <a:pt x="7" y="19"/>
                      <a:pt x="2" y="17"/>
                    </a:cubicBezTo>
                    <a:cubicBezTo>
                      <a:pt x="0" y="14"/>
                      <a:pt x="2" y="13"/>
                      <a:pt x="3" y="11"/>
                    </a:cubicBezTo>
                    <a:cubicBezTo>
                      <a:pt x="4" y="8"/>
                      <a:pt x="2" y="3"/>
                      <a:pt x="5" y="0"/>
                    </a:cubicBezTo>
                    <a:cubicBezTo>
                      <a:pt x="17" y="3"/>
                      <a:pt x="30" y="1"/>
                      <a:pt x="41" y="3"/>
                    </a:cubicBezTo>
                    <a:cubicBezTo>
                      <a:pt x="42" y="1"/>
                      <a:pt x="44" y="3"/>
                      <a:pt x="46" y="3"/>
                    </a:cubicBezTo>
                    <a:cubicBezTo>
                      <a:pt x="51" y="3"/>
                      <a:pt x="58" y="2"/>
                      <a:pt x="66" y="2"/>
                    </a:cubicBezTo>
                    <a:cubicBezTo>
                      <a:pt x="77" y="3"/>
                      <a:pt x="89" y="4"/>
                      <a:pt x="98" y="4"/>
                    </a:cubicBezTo>
                    <a:cubicBezTo>
                      <a:pt x="100" y="4"/>
                      <a:pt x="105" y="3"/>
                      <a:pt x="107" y="3"/>
                    </a:cubicBezTo>
                    <a:cubicBezTo>
                      <a:pt x="109" y="3"/>
                      <a:pt x="113" y="3"/>
                      <a:pt x="116" y="2"/>
                    </a:cubicBezTo>
                    <a:cubicBezTo>
                      <a:pt x="117" y="2"/>
                      <a:pt x="118" y="3"/>
                      <a:pt x="119" y="3"/>
                    </a:cubicBezTo>
                    <a:cubicBezTo>
                      <a:pt x="121" y="3"/>
                      <a:pt x="122" y="3"/>
                      <a:pt x="124" y="3"/>
                    </a:cubicBezTo>
                    <a:cubicBezTo>
                      <a:pt x="128" y="3"/>
                      <a:pt x="134" y="3"/>
                      <a:pt x="138" y="3"/>
                    </a:cubicBezTo>
                    <a:cubicBezTo>
                      <a:pt x="139" y="3"/>
                      <a:pt x="139" y="2"/>
                      <a:pt x="140" y="2"/>
                    </a:cubicBezTo>
                    <a:cubicBezTo>
                      <a:pt x="145" y="2"/>
                      <a:pt x="152" y="2"/>
                      <a:pt x="158" y="2"/>
                    </a:cubicBezTo>
                    <a:close/>
                    <a:moveTo>
                      <a:pt x="143" y="4"/>
                    </a:moveTo>
                    <a:cubicBezTo>
                      <a:pt x="139" y="5"/>
                      <a:pt x="136" y="4"/>
                      <a:pt x="132" y="4"/>
                    </a:cubicBezTo>
                    <a:cubicBezTo>
                      <a:pt x="128" y="4"/>
                      <a:pt x="125" y="5"/>
                      <a:pt x="121" y="5"/>
                    </a:cubicBezTo>
                    <a:cubicBezTo>
                      <a:pt x="118" y="4"/>
                      <a:pt x="116" y="5"/>
                      <a:pt x="114" y="5"/>
                    </a:cubicBezTo>
                    <a:cubicBezTo>
                      <a:pt x="102" y="4"/>
                      <a:pt x="91" y="5"/>
                      <a:pt x="81" y="5"/>
                    </a:cubicBezTo>
                    <a:cubicBezTo>
                      <a:pt x="80" y="5"/>
                      <a:pt x="78" y="5"/>
                      <a:pt x="77" y="5"/>
                    </a:cubicBezTo>
                    <a:cubicBezTo>
                      <a:pt x="69" y="4"/>
                      <a:pt x="61" y="5"/>
                      <a:pt x="54" y="4"/>
                    </a:cubicBezTo>
                    <a:cubicBezTo>
                      <a:pt x="51" y="4"/>
                      <a:pt x="47" y="5"/>
                      <a:pt x="44" y="3"/>
                    </a:cubicBezTo>
                    <a:cubicBezTo>
                      <a:pt x="32" y="4"/>
                      <a:pt x="20" y="4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3" y="7"/>
                      <a:pt x="7" y="11"/>
                      <a:pt x="5" y="15"/>
                    </a:cubicBezTo>
                    <a:cubicBezTo>
                      <a:pt x="16" y="16"/>
                      <a:pt x="29" y="16"/>
                      <a:pt x="40" y="16"/>
                    </a:cubicBezTo>
                    <a:cubicBezTo>
                      <a:pt x="47" y="16"/>
                      <a:pt x="55" y="16"/>
                      <a:pt x="61" y="15"/>
                    </a:cubicBezTo>
                    <a:cubicBezTo>
                      <a:pt x="61" y="15"/>
                      <a:pt x="63" y="14"/>
                      <a:pt x="63" y="16"/>
                    </a:cubicBezTo>
                    <a:cubicBezTo>
                      <a:pt x="66" y="15"/>
                      <a:pt x="69" y="14"/>
                      <a:pt x="72" y="14"/>
                    </a:cubicBezTo>
                    <a:cubicBezTo>
                      <a:pt x="80" y="14"/>
                      <a:pt x="89" y="15"/>
                      <a:pt x="97" y="14"/>
                    </a:cubicBezTo>
                    <a:cubicBezTo>
                      <a:pt x="102" y="14"/>
                      <a:pt x="108" y="13"/>
                      <a:pt x="113" y="14"/>
                    </a:cubicBezTo>
                    <a:cubicBezTo>
                      <a:pt x="127" y="11"/>
                      <a:pt x="140" y="14"/>
                      <a:pt x="157" y="13"/>
                    </a:cubicBezTo>
                    <a:cubicBezTo>
                      <a:pt x="157" y="10"/>
                      <a:pt x="156" y="7"/>
                      <a:pt x="155" y="4"/>
                    </a:cubicBezTo>
                    <a:cubicBezTo>
                      <a:pt x="151" y="4"/>
                      <a:pt x="146" y="4"/>
                      <a:pt x="14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>
                <a:spLocks noEditPoints="1"/>
              </p:cNvSpPr>
              <p:nvPr/>
            </p:nvSpPr>
            <p:spPr>
              <a:xfrm>
                <a:off x="1207" y="1829"/>
                <a:ext cx="124" cy="108"/>
              </a:xfrm>
              <a:custGeom>
                <a:avLst/>
                <a:gdLst>
                  <a:gd name="T0" fmla="*/ 0 w 18"/>
                  <a:gd name="T1" fmla="*/ 6 h 15"/>
                  <a:gd name="T2" fmla="*/ 10 w 18"/>
                  <a:gd name="T3" fmla="*/ 0 h 15"/>
                  <a:gd name="T4" fmla="*/ 18 w 18"/>
                  <a:gd name="T5" fmla="*/ 7 h 15"/>
                  <a:gd name="T6" fmla="*/ 7 w 18"/>
                  <a:gd name="T7" fmla="*/ 12 h 15"/>
                  <a:gd name="T8" fmla="*/ 0 w 18"/>
                  <a:gd name="T9" fmla="*/ 6 h 15"/>
                  <a:gd name="T10" fmla="*/ 16 w 18"/>
                  <a:gd name="T11" fmla="*/ 8 h 15"/>
                  <a:gd name="T12" fmla="*/ 7 w 18"/>
                  <a:gd name="T13" fmla="*/ 2 h 15"/>
                  <a:gd name="T14" fmla="*/ 7 w 18"/>
                  <a:gd name="T15" fmla="*/ 3 h 15"/>
                  <a:gd name="T16" fmla="*/ 6 w 18"/>
                  <a:gd name="T17" fmla="*/ 5 h 15"/>
                  <a:gd name="T18" fmla="*/ 4 w 18"/>
                  <a:gd name="T19" fmla="*/ 4 h 15"/>
                  <a:gd name="T20" fmla="*/ 3 w 18"/>
                  <a:gd name="T21" fmla="*/ 8 h 15"/>
                  <a:gd name="T22" fmla="*/ 16 w 18"/>
                  <a:gd name="T2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cubicBezTo>
                      <a:pt x="2" y="3"/>
                      <a:pt x="6" y="0"/>
                      <a:pt x="10" y="0"/>
                    </a:cubicBezTo>
                    <a:cubicBezTo>
                      <a:pt x="13" y="0"/>
                      <a:pt x="18" y="6"/>
                      <a:pt x="18" y="7"/>
                    </a:cubicBezTo>
                    <a:cubicBezTo>
                      <a:pt x="18" y="10"/>
                      <a:pt x="12" y="15"/>
                      <a:pt x="7" y="12"/>
                    </a:cubicBezTo>
                    <a:cubicBezTo>
                      <a:pt x="3" y="13"/>
                      <a:pt x="2" y="9"/>
                      <a:pt x="0" y="6"/>
                    </a:cubicBezTo>
                    <a:close/>
                    <a:moveTo>
                      <a:pt x="16" y="8"/>
                    </a:moveTo>
                    <a:cubicBezTo>
                      <a:pt x="17" y="4"/>
                      <a:pt x="10" y="0"/>
                      <a:pt x="7" y="2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5"/>
                      <a:pt x="3" y="7"/>
                      <a:pt x="3" y="8"/>
                    </a:cubicBezTo>
                    <a:cubicBezTo>
                      <a:pt x="4" y="12"/>
                      <a:pt x="15" y="13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"/>
            <p:cNvGrpSpPr/>
            <p:nvPr/>
          </p:nvGrpSpPr>
          <p:grpSpPr>
            <a:xfrm>
              <a:off x="2386398" y="2570097"/>
              <a:ext cx="3209290" cy="995803"/>
              <a:chOff x="8078360" y="2972099"/>
              <a:chExt cx="3209290" cy="995803"/>
            </a:xfrm>
          </p:grpSpPr>
          <p:sp>
            <p:nvSpPr>
              <p:cNvPr id="19" name="文本框 6"/>
              <p:cNvSpPr txBox="1"/>
              <p:nvPr/>
            </p:nvSpPr>
            <p:spPr>
              <a:xfrm>
                <a:off x="8078360" y="3683934"/>
                <a:ext cx="3209290" cy="283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 high masking ratio </a:t>
                </a:r>
              </a:p>
            </p:txBody>
          </p:sp>
          <p:sp>
            <p:nvSpPr>
              <p:cNvPr id="20" name="文本框 7"/>
              <p:cNvSpPr txBox="1"/>
              <p:nvPr/>
            </p:nvSpPr>
            <p:spPr>
              <a:xfrm>
                <a:off x="8402664" y="2972099"/>
                <a:ext cx="2884849" cy="37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latin typeface="Times New Roman" panose="02020603050405020304" charset="0"/>
                    <a:ea typeface="微软雅黑 Light" panose="020B0502040204020203" charset="-122"/>
                    <a:cs typeface="Times New Roman" panose="02020603050405020304" charset="0"/>
                  </a:rPr>
                  <a:t>Masking</a:t>
                </a:r>
              </a:p>
            </p:txBody>
          </p:sp>
        </p:grpSp>
      </p:grpSp>
      <p:grpSp>
        <p:nvGrpSpPr>
          <p:cNvPr id="4" name="组合"/>
          <p:cNvGrpSpPr/>
          <p:nvPr/>
        </p:nvGrpSpPr>
        <p:grpSpPr>
          <a:xfrm>
            <a:off x="6642100" y="1656080"/>
            <a:ext cx="4816475" cy="2649219"/>
            <a:chOff x="6632946" y="2570097"/>
            <a:chExt cx="3317768" cy="1348874"/>
          </a:xfrm>
        </p:grpSpPr>
        <p:grpSp>
          <p:nvGrpSpPr>
            <p:cNvPr id="9" name="组合"/>
            <p:cNvGrpSpPr/>
            <p:nvPr/>
          </p:nvGrpSpPr>
          <p:grpSpPr>
            <a:xfrm>
              <a:off x="6633369" y="2948034"/>
              <a:ext cx="2487612" cy="262260"/>
              <a:chOff x="1207" y="1822"/>
              <a:chExt cx="1290" cy="136"/>
            </a:xfrm>
            <a:solidFill>
              <a:schemeClr val="tx1"/>
            </a:solidFill>
          </p:grpSpPr>
          <p:sp>
            <p:nvSpPr>
              <p:cNvPr id="10" name="Freeform 6"/>
              <p:cNvSpPr>
                <a:spLocks noEditPoints="1"/>
              </p:cNvSpPr>
              <p:nvPr/>
            </p:nvSpPr>
            <p:spPr>
              <a:xfrm>
                <a:off x="1379" y="1822"/>
                <a:ext cx="1118" cy="136"/>
              </a:xfrm>
              <a:custGeom>
                <a:avLst/>
                <a:gdLst>
                  <a:gd name="T0" fmla="*/ 158 w 163"/>
                  <a:gd name="T1" fmla="*/ 2 h 19"/>
                  <a:gd name="T2" fmla="*/ 159 w 163"/>
                  <a:gd name="T3" fmla="*/ 13 h 19"/>
                  <a:gd name="T4" fmla="*/ 163 w 163"/>
                  <a:gd name="T5" fmla="*/ 15 h 19"/>
                  <a:gd name="T6" fmla="*/ 161 w 163"/>
                  <a:gd name="T7" fmla="*/ 15 h 19"/>
                  <a:gd name="T8" fmla="*/ 160 w 163"/>
                  <a:gd name="T9" fmla="*/ 17 h 19"/>
                  <a:gd name="T10" fmla="*/ 158 w 163"/>
                  <a:gd name="T11" fmla="*/ 15 h 19"/>
                  <a:gd name="T12" fmla="*/ 115 w 163"/>
                  <a:gd name="T13" fmla="*/ 15 h 19"/>
                  <a:gd name="T14" fmla="*/ 109 w 163"/>
                  <a:gd name="T15" fmla="*/ 15 h 19"/>
                  <a:gd name="T16" fmla="*/ 106 w 163"/>
                  <a:gd name="T17" fmla="*/ 14 h 19"/>
                  <a:gd name="T18" fmla="*/ 98 w 163"/>
                  <a:gd name="T19" fmla="*/ 15 h 19"/>
                  <a:gd name="T20" fmla="*/ 57 w 163"/>
                  <a:gd name="T21" fmla="*/ 17 h 19"/>
                  <a:gd name="T22" fmla="*/ 49 w 163"/>
                  <a:gd name="T23" fmla="*/ 18 h 19"/>
                  <a:gd name="T24" fmla="*/ 39 w 163"/>
                  <a:gd name="T25" fmla="*/ 18 h 19"/>
                  <a:gd name="T26" fmla="*/ 39 w 163"/>
                  <a:gd name="T27" fmla="*/ 17 h 19"/>
                  <a:gd name="T28" fmla="*/ 24 w 163"/>
                  <a:gd name="T29" fmla="*/ 18 h 19"/>
                  <a:gd name="T30" fmla="*/ 23 w 163"/>
                  <a:gd name="T31" fmla="*/ 17 h 19"/>
                  <a:gd name="T32" fmla="*/ 2 w 163"/>
                  <a:gd name="T33" fmla="*/ 17 h 19"/>
                  <a:gd name="T34" fmla="*/ 3 w 163"/>
                  <a:gd name="T35" fmla="*/ 11 h 19"/>
                  <a:gd name="T36" fmla="*/ 5 w 163"/>
                  <a:gd name="T37" fmla="*/ 0 h 19"/>
                  <a:gd name="T38" fmla="*/ 41 w 163"/>
                  <a:gd name="T39" fmla="*/ 3 h 19"/>
                  <a:gd name="T40" fmla="*/ 46 w 163"/>
                  <a:gd name="T41" fmla="*/ 3 h 19"/>
                  <a:gd name="T42" fmla="*/ 66 w 163"/>
                  <a:gd name="T43" fmla="*/ 2 h 19"/>
                  <a:gd name="T44" fmla="*/ 98 w 163"/>
                  <a:gd name="T45" fmla="*/ 4 h 19"/>
                  <a:gd name="T46" fmla="*/ 107 w 163"/>
                  <a:gd name="T47" fmla="*/ 3 h 19"/>
                  <a:gd name="T48" fmla="*/ 116 w 163"/>
                  <a:gd name="T49" fmla="*/ 2 h 19"/>
                  <a:gd name="T50" fmla="*/ 119 w 163"/>
                  <a:gd name="T51" fmla="*/ 3 h 19"/>
                  <a:gd name="T52" fmla="*/ 124 w 163"/>
                  <a:gd name="T53" fmla="*/ 3 h 19"/>
                  <a:gd name="T54" fmla="*/ 138 w 163"/>
                  <a:gd name="T55" fmla="*/ 3 h 19"/>
                  <a:gd name="T56" fmla="*/ 140 w 163"/>
                  <a:gd name="T57" fmla="*/ 2 h 19"/>
                  <a:gd name="T58" fmla="*/ 158 w 163"/>
                  <a:gd name="T59" fmla="*/ 2 h 19"/>
                  <a:gd name="T60" fmla="*/ 143 w 163"/>
                  <a:gd name="T61" fmla="*/ 4 h 19"/>
                  <a:gd name="T62" fmla="*/ 132 w 163"/>
                  <a:gd name="T63" fmla="*/ 4 h 19"/>
                  <a:gd name="T64" fmla="*/ 121 w 163"/>
                  <a:gd name="T65" fmla="*/ 5 h 19"/>
                  <a:gd name="T66" fmla="*/ 114 w 163"/>
                  <a:gd name="T67" fmla="*/ 5 h 19"/>
                  <a:gd name="T68" fmla="*/ 81 w 163"/>
                  <a:gd name="T69" fmla="*/ 5 h 19"/>
                  <a:gd name="T70" fmla="*/ 77 w 163"/>
                  <a:gd name="T71" fmla="*/ 5 h 19"/>
                  <a:gd name="T72" fmla="*/ 54 w 163"/>
                  <a:gd name="T73" fmla="*/ 4 h 19"/>
                  <a:gd name="T74" fmla="*/ 44 w 163"/>
                  <a:gd name="T75" fmla="*/ 3 h 19"/>
                  <a:gd name="T76" fmla="*/ 8 w 163"/>
                  <a:gd name="T77" fmla="*/ 3 h 19"/>
                  <a:gd name="T78" fmla="*/ 7 w 163"/>
                  <a:gd name="T79" fmla="*/ 4 h 19"/>
                  <a:gd name="T80" fmla="*/ 6 w 163"/>
                  <a:gd name="T81" fmla="*/ 3 h 19"/>
                  <a:gd name="T82" fmla="*/ 5 w 163"/>
                  <a:gd name="T83" fmla="*/ 15 h 19"/>
                  <a:gd name="T84" fmla="*/ 40 w 163"/>
                  <a:gd name="T85" fmla="*/ 16 h 19"/>
                  <a:gd name="T86" fmla="*/ 61 w 163"/>
                  <a:gd name="T87" fmla="*/ 15 h 19"/>
                  <a:gd name="T88" fmla="*/ 63 w 163"/>
                  <a:gd name="T89" fmla="*/ 16 h 19"/>
                  <a:gd name="T90" fmla="*/ 72 w 163"/>
                  <a:gd name="T91" fmla="*/ 14 h 19"/>
                  <a:gd name="T92" fmla="*/ 97 w 163"/>
                  <a:gd name="T93" fmla="*/ 14 h 19"/>
                  <a:gd name="T94" fmla="*/ 113 w 163"/>
                  <a:gd name="T95" fmla="*/ 14 h 19"/>
                  <a:gd name="T96" fmla="*/ 157 w 163"/>
                  <a:gd name="T97" fmla="*/ 13 h 19"/>
                  <a:gd name="T98" fmla="*/ 155 w 163"/>
                  <a:gd name="T99" fmla="*/ 4 h 19"/>
                  <a:gd name="T100" fmla="*/ 143 w 163"/>
                  <a:gd name="T10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" h="19">
                    <a:moveTo>
                      <a:pt x="158" y="2"/>
                    </a:moveTo>
                    <a:cubicBezTo>
                      <a:pt x="159" y="6"/>
                      <a:pt x="159" y="9"/>
                      <a:pt x="159" y="13"/>
                    </a:cubicBezTo>
                    <a:cubicBezTo>
                      <a:pt x="161" y="13"/>
                      <a:pt x="163" y="13"/>
                      <a:pt x="163" y="15"/>
                    </a:cubicBezTo>
                    <a:cubicBezTo>
                      <a:pt x="162" y="17"/>
                      <a:pt x="162" y="15"/>
                      <a:pt x="161" y="15"/>
                    </a:cubicBezTo>
                    <a:cubicBezTo>
                      <a:pt x="160" y="16"/>
                      <a:pt x="161" y="16"/>
                      <a:pt x="160" y="17"/>
                    </a:cubicBezTo>
                    <a:cubicBezTo>
                      <a:pt x="160" y="16"/>
                      <a:pt x="159" y="16"/>
                      <a:pt x="158" y="15"/>
                    </a:cubicBezTo>
                    <a:cubicBezTo>
                      <a:pt x="144" y="15"/>
                      <a:pt x="130" y="13"/>
                      <a:pt x="115" y="15"/>
                    </a:cubicBezTo>
                    <a:cubicBezTo>
                      <a:pt x="115" y="14"/>
                      <a:pt x="112" y="15"/>
                      <a:pt x="109" y="15"/>
                    </a:cubicBezTo>
                    <a:cubicBezTo>
                      <a:pt x="108" y="15"/>
                      <a:pt x="107" y="14"/>
                      <a:pt x="106" y="14"/>
                    </a:cubicBezTo>
                    <a:cubicBezTo>
                      <a:pt x="103" y="14"/>
                      <a:pt x="99" y="16"/>
                      <a:pt x="98" y="15"/>
                    </a:cubicBezTo>
                    <a:cubicBezTo>
                      <a:pt x="85" y="17"/>
                      <a:pt x="69" y="15"/>
                      <a:pt x="57" y="17"/>
                    </a:cubicBezTo>
                    <a:cubicBezTo>
                      <a:pt x="54" y="17"/>
                      <a:pt x="51" y="17"/>
                      <a:pt x="49" y="18"/>
                    </a:cubicBezTo>
                    <a:cubicBezTo>
                      <a:pt x="46" y="17"/>
                      <a:pt x="42" y="17"/>
                      <a:pt x="39" y="18"/>
                    </a:cubicBezTo>
                    <a:cubicBezTo>
                      <a:pt x="40" y="17"/>
                      <a:pt x="39" y="18"/>
                      <a:pt x="39" y="17"/>
                    </a:cubicBezTo>
                    <a:cubicBezTo>
                      <a:pt x="32" y="18"/>
                      <a:pt x="30" y="16"/>
                      <a:pt x="24" y="18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7" y="18"/>
                      <a:pt x="7" y="19"/>
                      <a:pt x="2" y="17"/>
                    </a:cubicBezTo>
                    <a:cubicBezTo>
                      <a:pt x="0" y="14"/>
                      <a:pt x="2" y="13"/>
                      <a:pt x="3" y="11"/>
                    </a:cubicBezTo>
                    <a:cubicBezTo>
                      <a:pt x="4" y="8"/>
                      <a:pt x="2" y="3"/>
                      <a:pt x="5" y="0"/>
                    </a:cubicBezTo>
                    <a:cubicBezTo>
                      <a:pt x="17" y="3"/>
                      <a:pt x="30" y="1"/>
                      <a:pt x="41" y="3"/>
                    </a:cubicBezTo>
                    <a:cubicBezTo>
                      <a:pt x="42" y="1"/>
                      <a:pt x="44" y="3"/>
                      <a:pt x="46" y="3"/>
                    </a:cubicBezTo>
                    <a:cubicBezTo>
                      <a:pt x="51" y="3"/>
                      <a:pt x="58" y="2"/>
                      <a:pt x="66" y="2"/>
                    </a:cubicBezTo>
                    <a:cubicBezTo>
                      <a:pt x="77" y="3"/>
                      <a:pt x="89" y="4"/>
                      <a:pt x="98" y="4"/>
                    </a:cubicBezTo>
                    <a:cubicBezTo>
                      <a:pt x="100" y="4"/>
                      <a:pt x="105" y="3"/>
                      <a:pt x="107" y="3"/>
                    </a:cubicBezTo>
                    <a:cubicBezTo>
                      <a:pt x="109" y="3"/>
                      <a:pt x="113" y="3"/>
                      <a:pt x="116" y="2"/>
                    </a:cubicBezTo>
                    <a:cubicBezTo>
                      <a:pt x="117" y="2"/>
                      <a:pt x="118" y="3"/>
                      <a:pt x="119" y="3"/>
                    </a:cubicBezTo>
                    <a:cubicBezTo>
                      <a:pt x="121" y="3"/>
                      <a:pt x="122" y="3"/>
                      <a:pt x="124" y="3"/>
                    </a:cubicBezTo>
                    <a:cubicBezTo>
                      <a:pt x="128" y="3"/>
                      <a:pt x="134" y="3"/>
                      <a:pt x="138" y="3"/>
                    </a:cubicBezTo>
                    <a:cubicBezTo>
                      <a:pt x="139" y="3"/>
                      <a:pt x="139" y="2"/>
                      <a:pt x="140" y="2"/>
                    </a:cubicBezTo>
                    <a:cubicBezTo>
                      <a:pt x="145" y="2"/>
                      <a:pt x="152" y="2"/>
                      <a:pt x="158" y="2"/>
                    </a:cubicBezTo>
                    <a:close/>
                    <a:moveTo>
                      <a:pt x="143" y="4"/>
                    </a:moveTo>
                    <a:cubicBezTo>
                      <a:pt x="139" y="5"/>
                      <a:pt x="136" y="4"/>
                      <a:pt x="132" y="4"/>
                    </a:cubicBezTo>
                    <a:cubicBezTo>
                      <a:pt x="128" y="4"/>
                      <a:pt x="125" y="5"/>
                      <a:pt x="121" y="5"/>
                    </a:cubicBezTo>
                    <a:cubicBezTo>
                      <a:pt x="118" y="4"/>
                      <a:pt x="116" y="5"/>
                      <a:pt x="114" y="5"/>
                    </a:cubicBezTo>
                    <a:cubicBezTo>
                      <a:pt x="102" y="4"/>
                      <a:pt x="91" y="5"/>
                      <a:pt x="81" y="5"/>
                    </a:cubicBezTo>
                    <a:cubicBezTo>
                      <a:pt x="80" y="5"/>
                      <a:pt x="78" y="5"/>
                      <a:pt x="77" y="5"/>
                    </a:cubicBezTo>
                    <a:cubicBezTo>
                      <a:pt x="69" y="4"/>
                      <a:pt x="61" y="5"/>
                      <a:pt x="54" y="4"/>
                    </a:cubicBezTo>
                    <a:cubicBezTo>
                      <a:pt x="51" y="4"/>
                      <a:pt x="47" y="5"/>
                      <a:pt x="44" y="3"/>
                    </a:cubicBezTo>
                    <a:cubicBezTo>
                      <a:pt x="32" y="4"/>
                      <a:pt x="20" y="4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3" y="7"/>
                      <a:pt x="7" y="11"/>
                      <a:pt x="5" y="15"/>
                    </a:cubicBezTo>
                    <a:cubicBezTo>
                      <a:pt x="16" y="16"/>
                      <a:pt x="29" y="16"/>
                      <a:pt x="40" y="16"/>
                    </a:cubicBezTo>
                    <a:cubicBezTo>
                      <a:pt x="47" y="16"/>
                      <a:pt x="55" y="16"/>
                      <a:pt x="61" y="15"/>
                    </a:cubicBezTo>
                    <a:cubicBezTo>
                      <a:pt x="61" y="15"/>
                      <a:pt x="63" y="14"/>
                      <a:pt x="63" y="16"/>
                    </a:cubicBezTo>
                    <a:cubicBezTo>
                      <a:pt x="66" y="15"/>
                      <a:pt x="69" y="14"/>
                      <a:pt x="72" y="14"/>
                    </a:cubicBezTo>
                    <a:cubicBezTo>
                      <a:pt x="80" y="14"/>
                      <a:pt x="89" y="15"/>
                      <a:pt x="97" y="14"/>
                    </a:cubicBezTo>
                    <a:cubicBezTo>
                      <a:pt x="102" y="14"/>
                      <a:pt x="108" y="13"/>
                      <a:pt x="113" y="14"/>
                    </a:cubicBezTo>
                    <a:cubicBezTo>
                      <a:pt x="127" y="11"/>
                      <a:pt x="140" y="14"/>
                      <a:pt x="157" y="13"/>
                    </a:cubicBezTo>
                    <a:cubicBezTo>
                      <a:pt x="157" y="10"/>
                      <a:pt x="156" y="7"/>
                      <a:pt x="155" y="4"/>
                    </a:cubicBezTo>
                    <a:cubicBezTo>
                      <a:pt x="151" y="4"/>
                      <a:pt x="146" y="4"/>
                      <a:pt x="14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>
              <a:xfrm>
                <a:off x="1207" y="1829"/>
                <a:ext cx="124" cy="108"/>
              </a:xfrm>
              <a:custGeom>
                <a:avLst/>
                <a:gdLst>
                  <a:gd name="T0" fmla="*/ 0 w 18"/>
                  <a:gd name="T1" fmla="*/ 6 h 15"/>
                  <a:gd name="T2" fmla="*/ 10 w 18"/>
                  <a:gd name="T3" fmla="*/ 0 h 15"/>
                  <a:gd name="T4" fmla="*/ 18 w 18"/>
                  <a:gd name="T5" fmla="*/ 7 h 15"/>
                  <a:gd name="T6" fmla="*/ 7 w 18"/>
                  <a:gd name="T7" fmla="*/ 12 h 15"/>
                  <a:gd name="T8" fmla="*/ 0 w 18"/>
                  <a:gd name="T9" fmla="*/ 6 h 15"/>
                  <a:gd name="T10" fmla="*/ 16 w 18"/>
                  <a:gd name="T11" fmla="*/ 8 h 15"/>
                  <a:gd name="T12" fmla="*/ 7 w 18"/>
                  <a:gd name="T13" fmla="*/ 2 h 15"/>
                  <a:gd name="T14" fmla="*/ 7 w 18"/>
                  <a:gd name="T15" fmla="*/ 3 h 15"/>
                  <a:gd name="T16" fmla="*/ 6 w 18"/>
                  <a:gd name="T17" fmla="*/ 5 h 15"/>
                  <a:gd name="T18" fmla="*/ 4 w 18"/>
                  <a:gd name="T19" fmla="*/ 4 h 15"/>
                  <a:gd name="T20" fmla="*/ 3 w 18"/>
                  <a:gd name="T21" fmla="*/ 8 h 15"/>
                  <a:gd name="T22" fmla="*/ 16 w 18"/>
                  <a:gd name="T2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cubicBezTo>
                      <a:pt x="2" y="3"/>
                      <a:pt x="6" y="0"/>
                      <a:pt x="10" y="0"/>
                    </a:cubicBezTo>
                    <a:cubicBezTo>
                      <a:pt x="13" y="0"/>
                      <a:pt x="18" y="6"/>
                      <a:pt x="18" y="7"/>
                    </a:cubicBezTo>
                    <a:cubicBezTo>
                      <a:pt x="18" y="10"/>
                      <a:pt x="12" y="15"/>
                      <a:pt x="7" y="12"/>
                    </a:cubicBezTo>
                    <a:cubicBezTo>
                      <a:pt x="3" y="13"/>
                      <a:pt x="2" y="9"/>
                      <a:pt x="0" y="6"/>
                    </a:cubicBezTo>
                    <a:close/>
                    <a:moveTo>
                      <a:pt x="16" y="8"/>
                    </a:moveTo>
                    <a:cubicBezTo>
                      <a:pt x="17" y="4"/>
                      <a:pt x="10" y="0"/>
                      <a:pt x="7" y="2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5"/>
                      <a:pt x="3" y="7"/>
                      <a:pt x="3" y="8"/>
                    </a:cubicBezTo>
                    <a:cubicBezTo>
                      <a:pt x="4" y="12"/>
                      <a:pt x="15" y="13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" name="组合"/>
            <p:cNvGrpSpPr/>
            <p:nvPr/>
          </p:nvGrpSpPr>
          <p:grpSpPr>
            <a:xfrm>
              <a:off x="6632946" y="2570097"/>
              <a:ext cx="3317768" cy="1348874"/>
              <a:chOff x="8070740" y="2972099"/>
              <a:chExt cx="3317768" cy="1348874"/>
            </a:xfrm>
          </p:grpSpPr>
          <p:sp>
            <p:nvSpPr>
              <p:cNvPr id="25" name="文本框 6"/>
              <p:cNvSpPr txBox="1"/>
              <p:nvPr/>
            </p:nvSpPr>
            <p:spPr>
              <a:xfrm>
                <a:off x="8070740" y="3684041"/>
                <a:ext cx="3317768" cy="636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encoder</a:t>
                </a: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：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ViT 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，非对称，自编码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微软雅黑 Light" panose="020B0502040204020203" charset="-122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decoder</a:t>
                </a: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：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Transformer blocs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，只用于预训练，运算开销仅占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encoder10%</a:t>
                </a:r>
              </a:p>
            </p:txBody>
          </p:sp>
          <p:sp>
            <p:nvSpPr>
              <p:cNvPr id="26" name="文本框 7"/>
              <p:cNvSpPr txBox="1"/>
              <p:nvPr/>
            </p:nvSpPr>
            <p:spPr>
              <a:xfrm>
                <a:off x="8402736" y="2972099"/>
                <a:ext cx="2391767" cy="328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latin typeface="Times New Roman" panose="02020603050405020304" charset="0"/>
                    <a:ea typeface="微软雅黑 Light" panose="020B0502040204020203" charset="-122"/>
                  </a:rPr>
                  <a:t>encoder-decoder</a:t>
                </a:r>
              </a:p>
            </p:txBody>
          </p:sp>
        </p:grpSp>
      </p:grpSp>
      <p:sp>
        <p:nvSpPr>
          <p:cNvPr id="32" name="Freeform 5"/>
          <p:cNvSpPr>
            <a:spLocks noEditPoints="1"/>
          </p:cNvSpPr>
          <p:nvPr/>
        </p:nvSpPr>
        <p:spPr>
          <a:xfrm>
            <a:off x="4573362" y="475979"/>
            <a:ext cx="3061152" cy="995008"/>
          </a:xfrm>
          <a:custGeom>
            <a:avLst/>
            <a:gdLst>
              <a:gd name="T0" fmla="*/ 13 w 649"/>
              <a:gd name="T1" fmla="*/ 174 h 209"/>
              <a:gd name="T2" fmla="*/ 48 w 649"/>
              <a:gd name="T3" fmla="*/ 194 h 209"/>
              <a:gd name="T4" fmla="*/ 91 w 649"/>
              <a:gd name="T5" fmla="*/ 204 h 209"/>
              <a:gd name="T6" fmla="*/ 153 w 649"/>
              <a:gd name="T7" fmla="*/ 209 h 209"/>
              <a:gd name="T8" fmla="*/ 228 w 649"/>
              <a:gd name="T9" fmla="*/ 209 h 209"/>
              <a:gd name="T10" fmla="*/ 297 w 649"/>
              <a:gd name="T11" fmla="*/ 206 h 209"/>
              <a:gd name="T12" fmla="*/ 390 w 649"/>
              <a:gd name="T13" fmla="*/ 200 h 209"/>
              <a:gd name="T14" fmla="*/ 451 w 649"/>
              <a:gd name="T15" fmla="*/ 195 h 209"/>
              <a:gd name="T16" fmla="*/ 544 w 649"/>
              <a:gd name="T17" fmla="*/ 183 h 209"/>
              <a:gd name="T18" fmla="*/ 625 w 649"/>
              <a:gd name="T19" fmla="*/ 149 h 209"/>
              <a:gd name="T20" fmla="*/ 648 w 649"/>
              <a:gd name="T21" fmla="*/ 116 h 209"/>
              <a:gd name="T22" fmla="*/ 644 w 649"/>
              <a:gd name="T23" fmla="*/ 90 h 209"/>
              <a:gd name="T24" fmla="*/ 616 w 649"/>
              <a:gd name="T25" fmla="*/ 59 h 209"/>
              <a:gd name="T26" fmla="*/ 565 w 649"/>
              <a:gd name="T27" fmla="*/ 33 h 209"/>
              <a:gd name="T28" fmla="*/ 459 w 649"/>
              <a:gd name="T29" fmla="*/ 16 h 209"/>
              <a:gd name="T30" fmla="*/ 440 w 649"/>
              <a:gd name="T31" fmla="*/ 10 h 209"/>
              <a:gd name="T32" fmla="*/ 357 w 649"/>
              <a:gd name="T33" fmla="*/ 0 h 209"/>
              <a:gd name="T34" fmla="*/ 256 w 649"/>
              <a:gd name="T35" fmla="*/ 8 h 209"/>
              <a:gd name="T36" fmla="*/ 107 w 649"/>
              <a:gd name="T37" fmla="*/ 47 h 209"/>
              <a:gd name="T38" fmla="*/ 21 w 649"/>
              <a:gd name="T39" fmla="*/ 102 h 209"/>
              <a:gd name="T40" fmla="*/ 1 w 649"/>
              <a:gd name="T41" fmla="*/ 139 h 209"/>
              <a:gd name="T42" fmla="*/ 7 w 649"/>
              <a:gd name="T43" fmla="*/ 141 h 209"/>
              <a:gd name="T44" fmla="*/ 21 w 649"/>
              <a:gd name="T45" fmla="*/ 111 h 209"/>
              <a:gd name="T46" fmla="*/ 110 w 649"/>
              <a:gd name="T47" fmla="*/ 51 h 209"/>
              <a:gd name="T48" fmla="*/ 270 w 649"/>
              <a:gd name="T49" fmla="*/ 11 h 209"/>
              <a:gd name="T50" fmla="*/ 406 w 649"/>
              <a:gd name="T51" fmla="*/ 8 h 209"/>
              <a:gd name="T52" fmla="*/ 412 w 649"/>
              <a:gd name="T53" fmla="*/ 17 h 209"/>
              <a:gd name="T54" fmla="*/ 303 w 649"/>
              <a:gd name="T55" fmla="*/ 30 h 209"/>
              <a:gd name="T56" fmla="*/ 223 w 649"/>
              <a:gd name="T57" fmla="*/ 48 h 209"/>
              <a:gd name="T58" fmla="*/ 88 w 649"/>
              <a:gd name="T59" fmla="*/ 82 h 209"/>
              <a:gd name="T60" fmla="*/ 112 w 649"/>
              <a:gd name="T61" fmla="*/ 85 h 209"/>
              <a:gd name="T62" fmla="*/ 220 w 649"/>
              <a:gd name="T63" fmla="*/ 57 h 209"/>
              <a:gd name="T64" fmla="*/ 294 w 649"/>
              <a:gd name="T65" fmla="*/ 41 h 209"/>
              <a:gd name="T66" fmla="*/ 430 w 649"/>
              <a:gd name="T67" fmla="*/ 24 h 209"/>
              <a:gd name="T68" fmla="*/ 470 w 649"/>
              <a:gd name="T69" fmla="*/ 24 h 209"/>
              <a:gd name="T70" fmla="*/ 575 w 649"/>
              <a:gd name="T71" fmla="*/ 46 h 209"/>
              <a:gd name="T72" fmla="*/ 622 w 649"/>
              <a:gd name="T73" fmla="*/ 75 h 209"/>
              <a:gd name="T74" fmla="*/ 639 w 649"/>
              <a:gd name="T75" fmla="*/ 103 h 209"/>
              <a:gd name="T76" fmla="*/ 632 w 649"/>
              <a:gd name="T77" fmla="*/ 129 h 209"/>
              <a:gd name="T78" fmla="*/ 544 w 649"/>
              <a:gd name="T79" fmla="*/ 174 h 209"/>
              <a:gd name="T80" fmla="*/ 465 w 649"/>
              <a:gd name="T81" fmla="*/ 186 h 209"/>
              <a:gd name="T82" fmla="*/ 378 w 649"/>
              <a:gd name="T83" fmla="*/ 193 h 209"/>
              <a:gd name="T84" fmla="*/ 309 w 649"/>
              <a:gd name="T85" fmla="*/ 198 h 209"/>
              <a:gd name="T86" fmla="*/ 228 w 649"/>
              <a:gd name="T87" fmla="*/ 202 h 209"/>
              <a:gd name="T88" fmla="*/ 166 w 649"/>
              <a:gd name="T89" fmla="*/ 202 h 209"/>
              <a:gd name="T90" fmla="*/ 120 w 649"/>
              <a:gd name="T91" fmla="*/ 200 h 209"/>
              <a:gd name="T92" fmla="*/ 52 w 649"/>
              <a:gd name="T93" fmla="*/ 188 h 209"/>
              <a:gd name="T94" fmla="*/ 14 w 649"/>
              <a:gd name="T95" fmla="*/ 165 h 209"/>
              <a:gd name="T96" fmla="*/ 7 w 649"/>
              <a:gd name="T97" fmla="*/ 14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9" h="209">
                <a:moveTo>
                  <a:pt x="2" y="157"/>
                </a:moveTo>
                <a:cubicBezTo>
                  <a:pt x="3" y="159"/>
                  <a:pt x="4" y="162"/>
                  <a:pt x="5" y="164"/>
                </a:cubicBezTo>
                <a:cubicBezTo>
                  <a:pt x="7" y="167"/>
                  <a:pt x="10" y="171"/>
                  <a:pt x="13" y="174"/>
                </a:cubicBezTo>
                <a:cubicBezTo>
                  <a:pt x="16" y="177"/>
                  <a:pt x="20" y="180"/>
                  <a:pt x="23" y="183"/>
                </a:cubicBezTo>
                <a:cubicBezTo>
                  <a:pt x="27" y="185"/>
                  <a:pt x="31" y="187"/>
                  <a:pt x="35" y="189"/>
                </a:cubicBezTo>
                <a:cubicBezTo>
                  <a:pt x="39" y="191"/>
                  <a:pt x="44" y="193"/>
                  <a:pt x="48" y="194"/>
                </a:cubicBezTo>
                <a:cubicBezTo>
                  <a:pt x="52" y="196"/>
                  <a:pt x="57" y="197"/>
                  <a:pt x="61" y="198"/>
                </a:cubicBezTo>
                <a:cubicBezTo>
                  <a:pt x="66" y="200"/>
                  <a:pt x="71" y="201"/>
                  <a:pt x="77" y="202"/>
                </a:cubicBezTo>
                <a:cubicBezTo>
                  <a:pt x="81" y="203"/>
                  <a:pt x="86" y="203"/>
                  <a:pt x="91" y="204"/>
                </a:cubicBezTo>
                <a:cubicBezTo>
                  <a:pt x="96" y="205"/>
                  <a:pt x="101" y="205"/>
                  <a:pt x="106" y="206"/>
                </a:cubicBezTo>
                <a:cubicBezTo>
                  <a:pt x="117" y="207"/>
                  <a:pt x="127" y="208"/>
                  <a:pt x="138" y="208"/>
                </a:cubicBezTo>
                <a:cubicBezTo>
                  <a:pt x="143" y="209"/>
                  <a:pt x="148" y="209"/>
                  <a:pt x="153" y="209"/>
                </a:cubicBezTo>
                <a:cubicBezTo>
                  <a:pt x="155" y="209"/>
                  <a:pt x="157" y="209"/>
                  <a:pt x="159" y="209"/>
                </a:cubicBezTo>
                <a:cubicBezTo>
                  <a:pt x="176" y="209"/>
                  <a:pt x="193" y="209"/>
                  <a:pt x="210" y="209"/>
                </a:cubicBezTo>
                <a:cubicBezTo>
                  <a:pt x="216" y="209"/>
                  <a:pt x="222" y="209"/>
                  <a:pt x="228" y="209"/>
                </a:cubicBezTo>
                <a:cubicBezTo>
                  <a:pt x="229" y="209"/>
                  <a:pt x="230" y="209"/>
                  <a:pt x="231" y="209"/>
                </a:cubicBezTo>
                <a:cubicBezTo>
                  <a:pt x="234" y="209"/>
                  <a:pt x="238" y="209"/>
                  <a:pt x="241" y="209"/>
                </a:cubicBezTo>
                <a:cubicBezTo>
                  <a:pt x="260" y="208"/>
                  <a:pt x="279" y="207"/>
                  <a:pt x="297" y="206"/>
                </a:cubicBezTo>
                <a:cubicBezTo>
                  <a:pt x="308" y="206"/>
                  <a:pt x="319" y="205"/>
                  <a:pt x="330" y="204"/>
                </a:cubicBezTo>
                <a:cubicBezTo>
                  <a:pt x="346" y="203"/>
                  <a:pt x="362" y="202"/>
                  <a:pt x="378" y="201"/>
                </a:cubicBezTo>
                <a:cubicBezTo>
                  <a:pt x="382" y="201"/>
                  <a:pt x="386" y="201"/>
                  <a:pt x="390" y="200"/>
                </a:cubicBezTo>
                <a:cubicBezTo>
                  <a:pt x="400" y="199"/>
                  <a:pt x="410" y="199"/>
                  <a:pt x="420" y="198"/>
                </a:cubicBezTo>
                <a:cubicBezTo>
                  <a:pt x="429" y="197"/>
                  <a:pt x="437" y="197"/>
                  <a:pt x="446" y="196"/>
                </a:cubicBezTo>
                <a:cubicBezTo>
                  <a:pt x="447" y="196"/>
                  <a:pt x="449" y="196"/>
                  <a:pt x="451" y="195"/>
                </a:cubicBezTo>
                <a:cubicBezTo>
                  <a:pt x="461" y="194"/>
                  <a:pt x="472" y="194"/>
                  <a:pt x="482" y="192"/>
                </a:cubicBezTo>
                <a:cubicBezTo>
                  <a:pt x="492" y="191"/>
                  <a:pt x="503" y="190"/>
                  <a:pt x="513" y="188"/>
                </a:cubicBezTo>
                <a:cubicBezTo>
                  <a:pt x="523" y="187"/>
                  <a:pt x="534" y="185"/>
                  <a:pt x="544" y="183"/>
                </a:cubicBezTo>
                <a:cubicBezTo>
                  <a:pt x="554" y="181"/>
                  <a:pt x="564" y="178"/>
                  <a:pt x="573" y="175"/>
                </a:cubicBezTo>
                <a:cubicBezTo>
                  <a:pt x="583" y="172"/>
                  <a:pt x="592" y="169"/>
                  <a:pt x="601" y="164"/>
                </a:cubicBezTo>
                <a:cubicBezTo>
                  <a:pt x="610" y="160"/>
                  <a:pt x="618" y="155"/>
                  <a:pt x="625" y="149"/>
                </a:cubicBezTo>
                <a:cubicBezTo>
                  <a:pt x="629" y="146"/>
                  <a:pt x="632" y="143"/>
                  <a:pt x="635" y="140"/>
                </a:cubicBezTo>
                <a:cubicBezTo>
                  <a:pt x="638" y="136"/>
                  <a:pt x="641" y="132"/>
                  <a:pt x="644" y="128"/>
                </a:cubicBezTo>
                <a:cubicBezTo>
                  <a:pt x="646" y="124"/>
                  <a:pt x="647" y="120"/>
                  <a:pt x="648" y="116"/>
                </a:cubicBezTo>
                <a:cubicBezTo>
                  <a:pt x="648" y="112"/>
                  <a:pt x="649" y="107"/>
                  <a:pt x="648" y="102"/>
                </a:cubicBezTo>
                <a:cubicBezTo>
                  <a:pt x="648" y="100"/>
                  <a:pt x="647" y="98"/>
                  <a:pt x="647" y="96"/>
                </a:cubicBezTo>
                <a:cubicBezTo>
                  <a:pt x="646" y="94"/>
                  <a:pt x="645" y="92"/>
                  <a:pt x="644" y="90"/>
                </a:cubicBezTo>
                <a:cubicBezTo>
                  <a:pt x="642" y="85"/>
                  <a:pt x="639" y="81"/>
                  <a:pt x="636" y="78"/>
                </a:cubicBezTo>
                <a:cubicBezTo>
                  <a:pt x="633" y="74"/>
                  <a:pt x="630" y="71"/>
                  <a:pt x="627" y="68"/>
                </a:cubicBezTo>
                <a:cubicBezTo>
                  <a:pt x="624" y="65"/>
                  <a:pt x="620" y="62"/>
                  <a:pt x="616" y="59"/>
                </a:cubicBezTo>
                <a:cubicBezTo>
                  <a:pt x="612" y="56"/>
                  <a:pt x="609" y="54"/>
                  <a:pt x="605" y="52"/>
                </a:cubicBezTo>
                <a:cubicBezTo>
                  <a:pt x="601" y="49"/>
                  <a:pt x="596" y="47"/>
                  <a:pt x="592" y="44"/>
                </a:cubicBezTo>
                <a:cubicBezTo>
                  <a:pt x="583" y="40"/>
                  <a:pt x="574" y="36"/>
                  <a:pt x="565" y="33"/>
                </a:cubicBezTo>
                <a:cubicBezTo>
                  <a:pt x="555" y="30"/>
                  <a:pt x="546" y="27"/>
                  <a:pt x="536" y="25"/>
                </a:cubicBezTo>
                <a:cubicBezTo>
                  <a:pt x="516" y="20"/>
                  <a:pt x="495" y="17"/>
                  <a:pt x="475" y="16"/>
                </a:cubicBezTo>
                <a:cubicBezTo>
                  <a:pt x="469" y="16"/>
                  <a:pt x="464" y="16"/>
                  <a:pt x="459" y="16"/>
                </a:cubicBezTo>
                <a:cubicBezTo>
                  <a:pt x="458" y="15"/>
                  <a:pt x="457" y="15"/>
                  <a:pt x="456" y="15"/>
                </a:cubicBezTo>
                <a:cubicBezTo>
                  <a:pt x="454" y="14"/>
                  <a:pt x="451" y="13"/>
                  <a:pt x="449" y="13"/>
                </a:cubicBezTo>
                <a:cubicBezTo>
                  <a:pt x="446" y="12"/>
                  <a:pt x="443" y="11"/>
                  <a:pt x="440" y="10"/>
                </a:cubicBezTo>
                <a:cubicBezTo>
                  <a:pt x="430" y="7"/>
                  <a:pt x="420" y="5"/>
                  <a:pt x="410" y="3"/>
                </a:cubicBezTo>
                <a:cubicBezTo>
                  <a:pt x="400" y="2"/>
                  <a:pt x="390" y="1"/>
                  <a:pt x="380" y="1"/>
                </a:cubicBezTo>
                <a:cubicBezTo>
                  <a:pt x="372" y="0"/>
                  <a:pt x="365" y="0"/>
                  <a:pt x="357" y="0"/>
                </a:cubicBezTo>
                <a:cubicBezTo>
                  <a:pt x="354" y="0"/>
                  <a:pt x="351" y="0"/>
                  <a:pt x="349" y="0"/>
                </a:cubicBezTo>
                <a:cubicBezTo>
                  <a:pt x="328" y="0"/>
                  <a:pt x="307" y="2"/>
                  <a:pt x="286" y="4"/>
                </a:cubicBezTo>
                <a:cubicBezTo>
                  <a:pt x="276" y="5"/>
                  <a:pt x="266" y="7"/>
                  <a:pt x="256" y="8"/>
                </a:cubicBezTo>
                <a:cubicBezTo>
                  <a:pt x="245" y="10"/>
                  <a:pt x="235" y="11"/>
                  <a:pt x="225" y="13"/>
                </a:cubicBezTo>
                <a:cubicBezTo>
                  <a:pt x="204" y="17"/>
                  <a:pt x="184" y="22"/>
                  <a:pt x="164" y="27"/>
                </a:cubicBezTo>
                <a:cubicBezTo>
                  <a:pt x="144" y="32"/>
                  <a:pt x="125" y="39"/>
                  <a:pt x="107" y="47"/>
                </a:cubicBezTo>
                <a:cubicBezTo>
                  <a:pt x="88" y="54"/>
                  <a:pt x="70" y="63"/>
                  <a:pt x="54" y="74"/>
                </a:cubicBezTo>
                <a:cubicBezTo>
                  <a:pt x="45" y="80"/>
                  <a:pt x="38" y="85"/>
                  <a:pt x="31" y="92"/>
                </a:cubicBezTo>
                <a:cubicBezTo>
                  <a:pt x="27" y="95"/>
                  <a:pt x="24" y="98"/>
                  <a:pt x="21" y="102"/>
                </a:cubicBezTo>
                <a:cubicBezTo>
                  <a:pt x="17" y="105"/>
                  <a:pt x="14" y="109"/>
                  <a:pt x="12" y="113"/>
                </a:cubicBezTo>
                <a:cubicBezTo>
                  <a:pt x="9" y="117"/>
                  <a:pt x="7" y="121"/>
                  <a:pt x="5" y="126"/>
                </a:cubicBezTo>
                <a:cubicBezTo>
                  <a:pt x="3" y="130"/>
                  <a:pt x="2" y="134"/>
                  <a:pt x="1" y="139"/>
                </a:cubicBezTo>
                <a:cubicBezTo>
                  <a:pt x="0" y="143"/>
                  <a:pt x="0" y="147"/>
                  <a:pt x="1" y="151"/>
                </a:cubicBezTo>
                <a:cubicBezTo>
                  <a:pt x="1" y="153"/>
                  <a:pt x="1" y="155"/>
                  <a:pt x="2" y="157"/>
                </a:cubicBezTo>
                <a:close/>
                <a:moveTo>
                  <a:pt x="7" y="141"/>
                </a:moveTo>
                <a:cubicBezTo>
                  <a:pt x="8" y="139"/>
                  <a:pt x="8" y="137"/>
                  <a:pt x="8" y="135"/>
                </a:cubicBezTo>
                <a:cubicBezTo>
                  <a:pt x="9" y="133"/>
                  <a:pt x="10" y="131"/>
                  <a:pt x="11" y="128"/>
                </a:cubicBezTo>
                <a:cubicBezTo>
                  <a:pt x="13" y="122"/>
                  <a:pt x="17" y="116"/>
                  <a:pt x="21" y="111"/>
                </a:cubicBezTo>
                <a:cubicBezTo>
                  <a:pt x="28" y="102"/>
                  <a:pt x="36" y="94"/>
                  <a:pt x="45" y="88"/>
                </a:cubicBezTo>
                <a:cubicBezTo>
                  <a:pt x="55" y="80"/>
                  <a:pt x="65" y="74"/>
                  <a:pt x="76" y="68"/>
                </a:cubicBezTo>
                <a:cubicBezTo>
                  <a:pt x="87" y="62"/>
                  <a:pt x="99" y="56"/>
                  <a:pt x="110" y="51"/>
                </a:cubicBezTo>
                <a:cubicBezTo>
                  <a:pt x="135" y="41"/>
                  <a:pt x="162" y="33"/>
                  <a:pt x="188" y="26"/>
                </a:cubicBezTo>
                <a:cubicBezTo>
                  <a:pt x="215" y="20"/>
                  <a:pt x="243" y="15"/>
                  <a:pt x="270" y="11"/>
                </a:cubicBezTo>
                <a:cubicBezTo>
                  <a:pt x="270" y="11"/>
                  <a:pt x="270" y="11"/>
                  <a:pt x="270" y="11"/>
                </a:cubicBezTo>
                <a:cubicBezTo>
                  <a:pt x="281" y="10"/>
                  <a:pt x="292" y="9"/>
                  <a:pt x="304" y="8"/>
                </a:cubicBezTo>
                <a:cubicBezTo>
                  <a:pt x="315" y="7"/>
                  <a:pt x="327" y="6"/>
                  <a:pt x="339" y="6"/>
                </a:cubicBezTo>
                <a:cubicBezTo>
                  <a:pt x="361" y="5"/>
                  <a:pt x="384" y="5"/>
                  <a:pt x="406" y="8"/>
                </a:cubicBezTo>
                <a:cubicBezTo>
                  <a:pt x="417" y="10"/>
                  <a:pt x="427" y="12"/>
                  <a:pt x="438" y="15"/>
                </a:cubicBezTo>
                <a:cubicBezTo>
                  <a:pt x="439" y="15"/>
                  <a:pt x="439" y="15"/>
                  <a:pt x="440" y="16"/>
                </a:cubicBezTo>
                <a:cubicBezTo>
                  <a:pt x="431" y="16"/>
                  <a:pt x="421" y="16"/>
                  <a:pt x="412" y="17"/>
                </a:cubicBezTo>
                <a:cubicBezTo>
                  <a:pt x="391" y="18"/>
                  <a:pt x="370" y="20"/>
                  <a:pt x="349" y="23"/>
                </a:cubicBezTo>
                <a:cubicBezTo>
                  <a:pt x="339" y="24"/>
                  <a:pt x="328" y="26"/>
                  <a:pt x="318" y="28"/>
                </a:cubicBezTo>
                <a:cubicBezTo>
                  <a:pt x="313" y="28"/>
                  <a:pt x="308" y="29"/>
                  <a:pt x="303" y="30"/>
                </a:cubicBezTo>
                <a:cubicBezTo>
                  <a:pt x="300" y="31"/>
                  <a:pt x="298" y="31"/>
                  <a:pt x="295" y="32"/>
                </a:cubicBezTo>
                <a:cubicBezTo>
                  <a:pt x="279" y="35"/>
                  <a:pt x="264" y="39"/>
                  <a:pt x="248" y="42"/>
                </a:cubicBezTo>
                <a:cubicBezTo>
                  <a:pt x="240" y="44"/>
                  <a:pt x="231" y="46"/>
                  <a:pt x="223" y="48"/>
                </a:cubicBezTo>
                <a:cubicBezTo>
                  <a:pt x="220" y="49"/>
                  <a:pt x="217" y="49"/>
                  <a:pt x="215" y="50"/>
                </a:cubicBezTo>
                <a:cubicBezTo>
                  <a:pt x="184" y="58"/>
                  <a:pt x="154" y="65"/>
                  <a:pt x="124" y="73"/>
                </a:cubicBezTo>
                <a:cubicBezTo>
                  <a:pt x="112" y="76"/>
                  <a:pt x="100" y="79"/>
                  <a:pt x="88" y="82"/>
                </a:cubicBezTo>
                <a:cubicBezTo>
                  <a:pt x="86" y="83"/>
                  <a:pt x="84" y="86"/>
                  <a:pt x="85" y="88"/>
                </a:cubicBezTo>
                <a:cubicBezTo>
                  <a:pt x="86" y="90"/>
                  <a:pt x="88" y="92"/>
                  <a:pt x="91" y="91"/>
                </a:cubicBezTo>
                <a:cubicBezTo>
                  <a:pt x="98" y="89"/>
                  <a:pt x="105" y="87"/>
                  <a:pt x="112" y="85"/>
                </a:cubicBezTo>
                <a:cubicBezTo>
                  <a:pt x="118" y="84"/>
                  <a:pt x="124" y="82"/>
                  <a:pt x="130" y="81"/>
                </a:cubicBezTo>
                <a:cubicBezTo>
                  <a:pt x="143" y="77"/>
                  <a:pt x="156" y="74"/>
                  <a:pt x="169" y="71"/>
                </a:cubicBezTo>
                <a:cubicBezTo>
                  <a:pt x="186" y="66"/>
                  <a:pt x="203" y="62"/>
                  <a:pt x="220" y="57"/>
                </a:cubicBezTo>
                <a:cubicBezTo>
                  <a:pt x="223" y="57"/>
                  <a:pt x="226" y="56"/>
                  <a:pt x="229" y="55"/>
                </a:cubicBezTo>
                <a:cubicBezTo>
                  <a:pt x="239" y="53"/>
                  <a:pt x="248" y="51"/>
                  <a:pt x="257" y="49"/>
                </a:cubicBezTo>
                <a:cubicBezTo>
                  <a:pt x="269" y="46"/>
                  <a:pt x="281" y="43"/>
                  <a:pt x="294" y="41"/>
                </a:cubicBezTo>
                <a:cubicBezTo>
                  <a:pt x="300" y="39"/>
                  <a:pt x="305" y="38"/>
                  <a:pt x="311" y="37"/>
                </a:cubicBezTo>
                <a:cubicBezTo>
                  <a:pt x="326" y="35"/>
                  <a:pt x="341" y="32"/>
                  <a:pt x="356" y="30"/>
                </a:cubicBezTo>
                <a:cubicBezTo>
                  <a:pt x="380" y="27"/>
                  <a:pt x="405" y="25"/>
                  <a:pt x="430" y="24"/>
                </a:cubicBezTo>
                <a:cubicBezTo>
                  <a:pt x="442" y="23"/>
                  <a:pt x="454" y="23"/>
                  <a:pt x="466" y="24"/>
                </a:cubicBezTo>
                <a:cubicBezTo>
                  <a:pt x="467" y="24"/>
                  <a:pt x="467" y="24"/>
                  <a:pt x="468" y="24"/>
                </a:cubicBezTo>
                <a:cubicBezTo>
                  <a:pt x="468" y="25"/>
                  <a:pt x="469" y="25"/>
                  <a:pt x="470" y="24"/>
                </a:cubicBezTo>
                <a:cubicBezTo>
                  <a:pt x="481" y="25"/>
                  <a:pt x="493" y="25"/>
                  <a:pt x="504" y="27"/>
                </a:cubicBezTo>
                <a:cubicBezTo>
                  <a:pt x="516" y="29"/>
                  <a:pt x="529" y="31"/>
                  <a:pt x="541" y="34"/>
                </a:cubicBezTo>
                <a:cubicBezTo>
                  <a:pt x="553" y="37"/>
                  <a:pt x="564" y="41"/>
                  <a:pt x="575" y="46"/>
                </a:cubicBezTo>
                <a:cubicBezTo>
                  <a:pt x="582" y="49"/>
                  <a:pt x="589" y="52"/>
                  <a:pt x="596" y="56"/>
                </a:cubicBezTo>
                <a:cubicBezTo>
                  <a:pt x="602" y="60"/>
                  <a:pt x="608" y="64"/>
                  <a:pt x="614" y="68"/>
                </a:cubicBezTo>
                <a:cubicBezTo>
                  <a:pt x="617" y="70"/>
                  <a:pt x="620" y="72"/>
                  <a:pt x="622" y="75"/>
                </a:cubicBezTo>
                <a:cubicBezTo>
                  <a:pt x="625" y="77"/>
                  <a:pt x="627" y="80"/>
                  <a:pt x="630" y="84"/>
                </a:cubicBezTo>
                <a:cubicBezTo>
                  <a:pt x="633" y="87"/>
                  <a:pt x="635" y="91"/>
                  <a:pt x="637" y="96"/>
                </a:cubicBezTo>
                <a:cubicBezTo>
                  <a:pt x="638" y="98"/>
                  <a:pt x="639" y="100"/>
                  <a:pt x="639" y="103"/>
                </a:cubicBezTo>
                <a:cubicBezTo>
                  <a:pt x="639" y="106"/>
                  <a:pt x="639" y="108"/>
                  <a:pt x="639" y="111"/>
                </a:cubicBezTo>
                <a:cubicBezTo>
                  <a:pt x="639" y="115"/>
                  <a:pt x="638" y="118"/>
                  <a:pt x="637" y="121"/>
                </a:cubicBezTo>
                <a:cubicBezTo>
                  <a:pt x="635" y="124"/>
                  <a:pt x="633" y="126"/>
                  <a:pt x="632" y="129"/>
                </a:cubicBezTo>
                <a:cubicBezTo>
                  <a:pt x="627" y="134"/>
                  <a:pt x="623" y="139"/>
                  <a:pt x="617" y="143"/>
                </a:cubicBezTo>
                <a:cubicBezTo>
                  <a:pt x="608" y="150"/>
                  <a:pt x="599" y="155"/>
                  <a:pt x="588" y="160"/>
                </a:cubicBezTo>
                <a:cubicBezTo>
                  <a:pt x="574" y="166"/>
                  <a:pt x="559" y="170"/>
                  <a:pt x="544" y="174"/>
                </a:cubicBezTo>
                <a:cubicBezTo>
                  <a:pt x="536" y="175"/>
                  <a:pt x="527" y="177"/>
                  <a:pt x="519" y="178"/>
                </a:cubicBezTo>
                <a:cubicBezTo>
                  <a:pt x="511" y="180"/>
                  <a:pt x="503" y="181"/>
                  <a:pt x="495" y="182"/>
                </a:cubicBezTo>
                <a:cubicBezTo>
                  <a:pt x="485" y="184"/>
                  <a:pt x="475" y="185"/>
                  <a:pt x="465" y="186"/>
                </a:cubicBezTo>
                <a:cubicBezTo>
                  <a:pt x="459" y="186"/>
                  <a:pt x="454" y="187"/>
                  <a:pt x="448" y="187"/>
                </a:cubicBezTo>
                <a:cubicBezTo>
                  <a:pt x="441" y="188"/>
                  <a:pt x="434" y="189"/>
                  <a:pt x="427" y="189"/>
                </a:cubicBezTo>
                <a:cubicBezTo>
                  <a:pt x="411" y="190"/>
                  <a:pt x="395" y="192"/>
                  <a:pt x="378" y="193"/>
                </a:cubicBezTo>
                <a:cubicBezTo>
                  <a:pt x="374" y="194"/>
                  <a:pt x="370" y="194"/>
                  <a:pt x="366" y="194"/>
                </a:cubicBezTo>
                <a:cubicBezTo>
                  <a:pt x="356" y="195"/>
                  <a:pt x="346" y="195"/>
                  <a:pt x="337" y="196"/>
                </a:cubicBezTo>
                <a:cubicBezTo>
                  <a:pt x="327" y="197"/>
                  <a:pt x="318" y="197"/>
                  <a:pt x="309" y="198"/>
                </a:cubicBezTo>
                <a:cubicBezTo>
                  <a:pt x="306" y="198"/>
                  <a:pt x="303" y="198"/>
                  <a:pt x="300" y="198"/>
                </a:cubicBezTo>
                <a:cubicBezTo>
                  <a:pt x="283" y="199"/>
                  <a:pt x="265" y="200"/>
                  <a:pt x="247" y="201"/>
                </a:cubicBezTo>
                <a:cubicBezTo>
                  <a:pt x="241" y="201"/>
                  <a:pt x="234" y="202"/>
                  <a:pt x="228" y="202"/>
                </a:cubicBezTo>
                <a:cubicBezTo>
                  <a:pt x="227" y="202"/>
                  <a:pt x="226" y="202"/>
                  <a:pt x="226" y="202"/>
                </a:cubicBezTo>
                <a:cubicBezTo>
                  <a:pt x="222" y="202"/>
                  <a:pt x="219" y="202"/>
                  <a:pt x="216" y="202"/>
                </a:cubicBezTo>
                <a:cubicBezTo>
                  <a:pt x="200" y="202"/>
                  <a:pt x="183" y="202"/>
                  <a:pt x="166" y="202"/>
                </a:cubicBezTo>
                <a:cubicBezTo>
                  <a:pt x="164" y="202"/>
                  <a:pt x="162" y="202"/>
                  <a:pt x="160" y="202"/>
                </a:cubicBezTo>
                <a:cubicBezTo>
                  <a:pt x="156" y="202"/>
                  <a:pt x="151" y="202"/>
                  <a:pt x="146" y="202"/>
                </a:cubicBezTo>
                <a:cubicBezTo>
                  <a:pt x="138" y="201"/>
                  <a:pt x="129" y="201"/>
                  <a:pt x="120" y="200"/>
                </a:cubicBezTo>
                <a:cubicBezTo>
                  <a:pt x="111" y="199"/>
                  <a:pt x="103" y="198"/>
                  <a:pt x="94" y="197"/>
                </a:cubicBezTo>
                <a:cubicBezTo>
                  <a:pt x="84" y="196"/>
                  <a:pt x="75" y="194"/>
                  <a:pt x="65" y="192"/>
                </a:cubicBezTo>
                <a:cubicBezTo>
                  <a:pt x="61" y="191"/>
                  <a:pt x="56" y="190"/>
                  <a:pt x="52" y="188"/>
                </a:cubicBezTo>
                <a:cubicBezTo>
                  <a:pt x="48" y="187"/>
                  <a:pt x="44" y="185"/>
                  <a:pt x="40" y="184"/>
                </a:cubicBezTo>
                <a:cubicBezTo>
                  <a:pt x="34" y="181"/>
                  <a:pt x="29" y="179"/>
                  <a:pt x="24" y="175"/>
                </a:cubicBezTo>
                <a:cubicBezTo>
                  <a:pt x="20" y="172"/>
                  <a:pt x="17" y="168"/>
                  <a:pt x="14" y="165"/>
                </a:cubicBezTo>
                <a:cubicBezTo>
                  <a:pt x="12" y="162"/>
                  <a:pt x="10" y="159"/>
                  <a:pt x="9" y="157"/>
                </a:cubicBezTo>
                <a:cubicBezTo>
                  <a:pt x="8" y="155"/>
                  <a:pt x="8" y="153"/>
                  <a:pt x="7" y="151"/>
                </a:cubicBezTo>
                <a:cubicBezTo>
                  <a:pt x="7" y="148"/>
                  <a:pt x="7" y="144"/>
                  <a:pt x="7" y="1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7"/>
          <p:cNvSpPr txBox="1"/>
          <p:nvPr/>
        </p:nvSpPr>
        <p:spPr>
          <a:xfrm>
            <a:off x="4972571" y="771764"/>
            <a:ext cx="2262734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0" dirty="0">
                <a:latin typeface="Times New Roman" panose="02020603050405020304" charset="0"/>
                <a:ea typeface="微软雅黑" panose="020B0503020204020204" pitchFamily="34" charset="-122"/>
              </a:rPr>
              <a:t>MAE</a:t>
            </a:r>
            <a:r>
              <a:rPr lang="zh-CN" altLang="en-US" sz="3200" b="1" kern="0" dirty="0">
                <a:latin typeface="Times New Roman" panose="02020603050405020304" charset="0"/>
                <a:ea typeface="微软雅黑" panose="020B0503020204020204" pitchFamily="34" charset="-122"/>
              </a:rPr>
              <a:t>模型</a:t>
            </a:r>
          </a:p>
        </p:txBody>
      </p:sp>
      <p:grpSp>
        <p:nvGrpSpPr>
          <p:cNvPr id="5" name="组合"/>
          <p:cNvGrpSpPr/>
          <p:nvPr/>
        </p:nvGrpSpPr>
        <p:grpSpPr>
          <a:xfrm>
            <a:off x="1546860" y="3996690"/>
            <a:ext cx="4595328" cy="1723528"/>
            <a:chOff x="2386013" y="2570097"/>
            <a:chExt cx="3773160" cy="995803"/>
          </a:xfrm>
        </p:grpSpPr>
        <p:grpSp>
          <p:nvGrpSpPr>
            <p:cNvPr id="8" name="组合"/>
            <p:cNvGrpSpPr/>
            <p:nvPr/>
          </p:nvGrpSpPr>
          <p:grpSpPr>
            <a:xfrm>
              <a:off x="2386013" y="2948034"/>
              <a:ext cx="2487612" cy="262260"/>
              <a:chOff x="1207" y="1822"/>
              <a:chExt cx="1290" cy="136"/>
            </a:xfrm>
            <a:solidFill>
              <a:schemeClr val="tx1"/>
            </a:solidFill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>
              <a:xfrm>
                <a:off x="1379" y="1822"/>
                <a:ext cx="1118" cy="136"/>
              </a:xfrm>
              <a:custGeom>
                <a:avLst/>
                <a:gdLst>
                  <a:gd name="T0" fmla="*/ 158 w 163"/>
                  <a:gd name="T1" fmla="*/ 2 h 19"/>
                  <a:gd name="T2" fmla="*/ 159 w 163"/>
                  <a:gd name="T3" fmla="*/ 13 h 19"/>
                  <a:gd name="T4" fmla="*/ 163 w 163"/>
                  <a:gd name="T5" fmla="*/ 15 h 19"/>
                  <a:gd name="T6" fmla="*/ 161 w 163"/>
                  <a:gd name="T7" fmla="*/ 15 h 19"/>
                  <a:gd name="T8" fmla="*/ 160 w 163"/>
                  <a:gd name="T9" fmla="*/ 17 h 19"/>
                  <a:gd name="T10" fmla="*/ 158 w 163"/>
                  <a:gd name="T11" fmla="*/ 15 h 19"/>
                  <a:gd name="T12" fmla="*/ 115 w 163"/>
                  <a:gd name="T13" fmla="*/ 15 h 19"/>
                  <a:gd name="T14" fmla="*/ 109 w 163"/>
                  <a:gd name="T15" fmla="*/ 15 h 19"/>
                  <a:gd name="T16" fmla="*/ 106 w 163"/>
                  <a:gd name="T17" fmla="*/ 14 h 19"/>
                  <a:gd name="T18" fmla="*/ 98 w 163"/>
                  <a:gd name="T19" fmla="*/ 15 h 19"/>
                  <a:gd name="T20" fmla="*/ 57 w 163"/>
                  <a:gd name="T21" fmla="*/ 17 h 19"/>
                  <a:gd name="T22" fmla="*/ 49 w 163"/>
                  <a:gd name="T23" fmla="*/ 18 h 19"/>
                  <a:gd name="T24" fmla="*/ 39 w 163"/>
                  <a:gd name="T25" fmla="*/ 18 h 19"/>
                  <a:gd name="T26" fmla="*/ 39 w 163"/>
                  <a:gd name="T27" fmla="*/ 17 h 19"/>
                  <a:gd name="T28" fmla="*/ 24 w 163"/>
                  <a:gd name="T29" fmla="*/ 18 h 19"/>
                  <a:gd name="T30" fmla="*/ 23 w 163"/>
                  <a:gd name="T31" fmla="*/ 17 h 19"/>
                  <a:gd name="T32" fmla="*/ 2 w 163"/>
                  <a:gd name="T33" fmla="*/ 17 h 19"/>
                  <a:gd name="T34" fmla="*/ 3 w 163"/>
                  <a:gd name="T35" fmla="*/ 11 h 19"/>
                  <a:gd name="T36" fmla="*/ 5 w 163"/>
                  <a:gd name="T37" fmla="*/ 0 h 19"/>
                  <a:gd name="T38" fmla="*/ 41 w 163"/>
                  <a:gd name="T39" fmla="*/ 3 h 19"/>
                  <a:gd name="T40" fmla="*/ 46 w 163"/>
                  <a:gd name="T41" fmla="*/ 3 h 19"/>
                  <a:gd name="T42" fmla="*/ 66 w 163"/>
                  <a:gd name="T43" fmla="*/ 2 h 19"/>
                  <a:gd name="T44" fmla="*/ 98 w 163"/>
                  <a:gd name="T45" fmla="*/ 4 h 19"/>
                  <a:gd name="T46" fmla="*/ 107 w 163"/>
                  <a:gd name="T47" fmla="*/ 3 h 19"/>
                  <a:gd name="T48" fmla="*/ 116 w 163"/>
                  <a:gd name="T49" fmla="*/ 2 h 19"/>
                  <a:gd name="T50" fmla="*/ 119 w 163"/>
                  <a:gd name="T51" fmla="*/ 3 h 19"/>
                  <a:gd name="T52" fmla="*/ 124 w 163"/>
                  <a:gd name="T53" fmla="*/ 3 h 19"/>
                  <a:gd name="T54" fmla="*/ 138 w 163"/>
                  <a:gd name="T55" fmla="*/ 3 h 19"/>
                  <a:gd name="T56" fmla="*/ 140 w 163"/>
                  <a:gd name="T57" fmla="*/ 2 h 19"/>
                  <a:gd name="T58" fmla="*/ 158 w 163"/>
                  <a:gd name="T59" fmla="*/ 2 h 19"/>
                  <a:gd name="T60" fmla="*/ 143 w 163"/>
                  <a:gd name="T61" fmla="*/ 4 h 19"/>
                  <a:gd name="T62" fmla="*/ 132 w 163"/>
                  <a:gd name="T63" fmla="*/ 4 h 19"/>
                  <a:gd name="T64" fmla="*/ 121 w 163"/>
                  <a:gd name="T65" fmla="*/ 5 h 19"/>
                  <a:gd name="T66" fmla="*/ 114 w 163"/>
                  <a:gd name="T67" fmla="*/ 5 h 19"/>
                  <a:gd name="T68" fmla="*/ 81 w 163"/>
                  <a:gd name="T69" fmla="*/ 5 h 19"/>
                  <a:gd name="T70" fmla="*/ 77 w 163"/>
                  <a:gd name="T71" fmla="*/ 5 h 19"/>
                  <a:gd name="T72" fmla="*/ 54 w 163"/>
                  <a:gd name="T73" fmla="*/ 4 h 19"/>
                  <a:gd name="T74" fmla="*/ 44 w 163"/>
                  <a:gd name="T75" fmla="*/ 3 h 19"/>
                  <a:gd name="T76" fmla="*/ 8 w 163"/>
                  <a:gd name="T77" fmla="*/ 3 h 19"/>
                  <a:gd name="T78" fmla="*/ 7 w 163"/>
                  <a:gd name="T79" fmla="*/ 4 h 19"/>
                  <a:gd name="T80" fmla="*/ 6 w 163"/>
                  <a:gd name="T81" fmla="*/ 3 h 19"/>
                  <a:gd name="T82" fmla="*/ 5 w 163"/>
                  <a:gd name="T83" fmla="*/ 15 h 19"/>
                  <a:gd name="T84" fmla="*/ 40 w 163"/>
                  <a:gd name="T85" fmla="*/ 16 h 19"/>
                  <a:gd name="T86" fmla="*/ 61 w 163"/>
                  <a:gd name="T87" fmla="*/ 15 h 19"/>
                  <a:gd name="T88" fmla="*/ 63 w 163"/>
                  <a:gd name="T89" fmla="*/ 16 h 19"/>
                  <a:gd name="T90" fmla="*/ 72 w 163"/>
                  <a:gd name="T91" fmla="*/ 14 h 19"/>
                  <a:gd name="T92" fmla="*/ 97 w 163"/>
                  <a:gd name="T93" fmla="*/ 14 h 19"/>
                  <a:gd name="T94" fmla="*/ 113 w 163"/>
                  <a:gd name="T95" fmla="*/ 14 h 19"/>
                  <a:gd name="T96" fmla="*/ 157 w 163"/>
                  <a:gd name="T97" fmla="*/ 13 h 19"/>
                  <a:gd name="T98" fmla="*/ 155 w 163"/>
                  <a:gd name="T99" fmla="*/ 4 h 19"/>
                  <a:gd name="T100" fmla="*/ 143 w 163"/>
                  <a:gd name="T10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" h="19">
                    <a:moveTo>
                      <a:pt x="158" y="2"/>
                    </a:moveTo>
                    <a:cubicBezTo>
                      <a:pt x="159" y="6"/>
                      <a:pt x="159" y="9"/>
                      <a:pt x="159" y="13"/>
                    </a:cubicBezTo>
                    <a:cubicBezTo>
                      <a:pt x="161" y="13"/>
                      <a:pt x="163" y="13"/>
                      <a:pt x="163" y="15"/>
                    </a:cubicBezTo>
                    <a:cubicBezTo>
                      <a:pt x="162" y="17"/>
                      <a:pt x="162" y="15"/>
                      <a:pt x="161" y="15"/>
                    </a:cubicBezTo>
                    <a:cubicBezTo>
                      <a:pt x="160" y="16"/>
                      <a:pt x="161" y="16"/>
                      <a:pt x="160" y="17"/>
                    </a:cubicBezTo>
                    <a:cubicBezTo>
                      <a:pt x="160" y="16"/>
                      <a:pt x="159" y="16"/>
                      <a:pt x="158" y="15"/>
                    </a:cubicBezTo>
                    <a:cubicBezTo>
                      <a:pt x="144" y="15"/>
                      <a:pt x="130" y="13"/>
                      <a:pt x="115" y="15"/>
                    </a:cubicBezTo>
                    <a:cubicBezTo>
                      <a:pt x="115" y="14"/>
                      <a:pt x="112" y="15"/>
                      <a:pt x="109" y="15"/>
                    </a:cubicBezTo>
                    <a:cubicBezTo>
                      <a:pt x="108" y="15"/>
                      <a:pt x="107" y="14"/>
                      <a:pt x="106" y="14"/>
                    </a:cubicBezTo>
                    <a:cubicBezTo>
                      <a:pt x="103" y="14"/>
                      <a:pt x="99" y="16"/>
                      <a:pt x="98" y="15"/>
                    </a:cubicBezTo>
                    <a:cubicBezTo>
                      <a:pt x="85" y="17"/>
                      <a:pt x="69" y="15"/>
                      <a:pt x="57" y="17"/>
                    </a:cubicBezTo>
                    <a:cubicBezTo>
                      <a:pt x="54" y="17"/>
                      <a:pt x="51" y="17"/>
                      <a:pt x="49" y="18"/>
                    </a:cubicBezTo>
                    <a:cubicBezTo>
                      <a:pt x="46" y="17"/>
                      <a:pt x="42" y="17"/>
                      <a:pt x="39" y="18"/>
                    </a:cubicBezTo>
                    <a:cubicBezTo>
                      <a:pt x="40" y="17"/>
                      <a:pt x="39" y="18"/>
                      <a:pt x="39" y="17"/>
                    </a:cubicBezTo>
                    <a:cubicBezTo>
                      <a:pt x="32" y="18"/>
                      <a:pt x="30" y="16"/>
                      <a:pt x="24" y="18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7" y="18"/>
                      <a:pt x="7" y="19"/>
                      <a:pt x="2" y="17"/>
                    </a:cubicBezTo>
                    <a:cubicBezTo>
                      <a:pt x="0" y="14"/>
                      <a:pt x="2" y="13"/>
                      <a:pt x="3" y="11"/>
                    </a:cubicBezTo>
                    <a:cubicBezTo>
                      <a:pt x="4" y="8"/>
                      <a:pt x="2" y="3"/>
                      <a:pt x="5" y="0"/>
                    </a:cubicBezTo>
                    <a:cubicBezTo>
                      <a:pt x="17" y="3"/>
                      <a:pt x="30" y="1"/>
                      <a:pt x="41" y="3"/>
                    </a:cubicBezTo>
                    <a:cubicBezTo>
                      <a:pt x="42" y="1"/>
                      <a:pt x="44" y="3"/>
                      <a:pt x="46" y="3"/>
                    </a:cubicBezTo>
                    <a:cubicBezTo>
                      <a:pt x="51" y="3"/>
                      <a:pt x="58" y="2"/>
                      <a:pt x="66" y="2"/>
                    </a:cubicBezTo>
                    <a:cubicBezTo>
                      <a:pt x="77" y="3"/>
                      <a:pt x="89" y="4"/>
                      <a:pt x="98" y="4"/>
                    </a:cubicBezTo>
                    <a:cubicBezTo>
                      <a:pt x="100" y="4"/>
                      <a:pt x="105" y="3"/>
                      <a:pt x="107" y="3"/>
                    </a:cubicBezTo>
                    <a:cubicBezTo>
                      <a:pt x="109" y="3"/>
                      <a:pt x="113" y="3"/>
                      <a:pt x="116" y="2"/>
                    </a:cubicBezTo>
                    <a:cubicBezTo>
                      <a:pt x="117" y="2"/>
                      <a:pt x="118" y="3"/>
                      <a:pt x="119" y="3"/>
                    </a:cubicBezTo>
                    <a:cubicBezTo>
                      <a:pt x="121" y="3"/>
                      <a:pt x="122" y="3"/>
                      <a:pt x="124" y="3"/>
                    </a:cubicBezTo>
                    <a:cubicBezTo>
                      <a:pt x="128" y="3"/>
                      <a:pt x="134" y="3"/>
                      <a:pt x="138" y="3"/>
                    </a:cubicBezTo>
                    <a:cubicBezTo>
                      <a:pt x="139" y="3"/>
                      <a:pt x="139" y="2"/>
                      <a:pt x="140" y="2"/>
                    </a:cubicBezTo>
                    <a:cubicBezTo>
                      <a:pt x="145" y="2"/>
                      <a:pt x="152" y="2"/>
                      <a:pt x="158" y="2"/>
                    </a:cubicBezTo>
                    <a:close/>
                    <a:moveTo>
                      <a:pt x="143" y="4"/>
                    </a:moveTo>
                    <a:cubicBezTo>
                      <a:pt x="139" y="5"/>
                      <a:pt x="136" y="4"/>
                      <a:pt x="132" y="4"/>
                    </a:cubicBezTo>
                    <a:cubicBezTo>
                      <a:pt x="128" y="4"/>
                      <a:pt x="125" y="5"/>
                      <a:pt x="121" y="5"/>
                    </a:cubicBezTo>
                    <a:cubicBezTo>
                      <a:pt x="118" y="4"/>
                      <a:pt x="116" y="5"/>
                      <a:pt x="114" y="5"/>
                    </a:cubicBezTo>
                    <a:cubicBezTo>
                      <a:pt x="102" y="4"/>
                      <a:pt x="91" y="5"/>
                      <a:pt x="81" y="5"/>
                    </a:cubicBezTo>
                    <a:cubicBezTo>
                      <a:pt x="80" y="5"/>
                      <a:pt x="78" y="5"/>
                      <a:pt x="77" y="5"/>
                    </a:cubicBezTo>
                    <a:cubicBezTo>
                      <a:pt x="69" y="4"/>
                      <a:pt x="61" y="5"/>
                      <a:pt x="54" y="4"/>
                    </a:cubicBezTo>
                    <a:cubicBezTo>
                      <a:pt x="51" y="4"/>
                      <a:pt x="47" y="5"/>
                      <a:pt x="44" y="3"/>
                    </a:cubicBezTo>
                    <a:cubicBezTo>
                      <a:pt x="32" y="4"/>
                      <a:pt x="20" y="4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3" y="7"/>
                      <a:pt x="7" y="11"/>
                      <a:pt x="5" y="15"/>
                    </a:cubicBezTo>
                    <a:cubicBezTo>
                      <a:pt x="16" y="16"/>
                      <a:pt x="29" y="16"/>
                      <a:pt x="40" y="16"/>
                    </a:cubicBezTo>
                    <a:cubicBezTo>
                      <a:pt x="47" y="16"/>
                      <a:pt x="55" y="16"/>
                      <a:pt x="61" y="15"/>
                    </a:cubicBezTo>
                    <a:cubicBezTo>
                      <a:pt x="61" y="15"/>
                      <a:pt x="63" y="14"/>
                      <a:pt x="63" y="16"/>
                    </a:cubicBezTo>
                    <a:cubicBezTo>
                      <a:pt x="66" y="15"/>
                      <a:pt x="69" y="14"/>
                      <a:pt x="72" y="14"/>
                    </a:cubicBezTo>
                    <a:cubicBezTo>
                      <a:pt x="80" y="14"/>
                      <a:pt x="89" y="15"/>
                      <a:pt x="97" y="14"/>
                    </a:cubicBezTo>
                    <a:cubicBezTo>
                      <a:pt x="102" y="14"/>
                      <a:pt x="108" y="13"/>
                      <a:pt x="113" y="14"/>
                    </a:cubicBezTo>
                    <a:cubicBezTo>
                      <a:pt x="127" y="11"/>
                      <a:pt x="140" y="14"/>
                      <a:pt x="157" y="13"/>
                    </a:cubicBezTo>
                    <a:cubicBezTo>
                      <a:pt x="157" y="10"/>
                      <a:pt x="156" y="7"/>
                      <a:pt x="155" y="4"/>
                    </a:cubicBezTo>
                    <a:cubicBezTo>
                      <a:pt x="151" y="4"/>
                      <a:pt x="146" y="4"/>
                      <a:pt x="14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>
              <a:xfrm>
                <a:off x="1207" y="1829"/>
                <a:ext cx="124" cy="108"/>
              </a:xfrm>
              <a:custGeom>
                <a:avLst/>
                <a:gdLst>
                  <a:gd name="T0" fmla="*/ 0 w 18"/>
                  <a:gd name="T1" fmla="*/ 6 h 15"/>
                  <a:gd name="T2" fmla="*/ 10 w 18"/>
                  <a:gd name="T3" fmla="*/ 0 h 15"/>
                  <a:gd name="T4" fmla="*/ 18 w 18"/>
                  <a:gd name="T5" fmla="*/ 7 h 15"/>
                  <a:gd name="T6" fmla="*/ 7 w 18"/>
                  <a:gd name="T7" fmla="*/ 12 h 15"/>
                  <a:gd name="T8" fmla="*/ 0 w 18"/>
                  <a:gd name="T9" fmla="*/ 6 h 15"/>
                  <a:gd name="T10" fmla="*/ 16 w 18"/>
                  <a:gd name="T11" fmla="*/ 8 h 15"/>
                  <a:gd name="T12" fmla="*/ 7 w 18"/>
                  <a:gd name="T13" fmla="*/ 2 h 15"/>
                  <a:gd name="T14" fmla="*/ 7 w 18"/>
                  <a:gd name="T15" fmla="*/ 3 h 15"/>
                  <a:gd name="T16" fmla="*/ 6 w 18"/>
                  <a:gd name="T17" fmla="*/ 5 h 15"/>
                  <a:gd name="T18" fmla="*/ 4 w 18"/>
                  <a:gd name="T19" fmla="*/ 4 h 15"/>
                  <a:gd name="T20" fmla="*/ 3 w 18"/>
                  <a:gd name="T21" fmla="*/ 8 h 15"/>
                  <a:gd name="T22" fmla="*/ 16 w 18"/>
                  <a:gd name="T2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cubicBezTo>
                      <a:pt x="2" y="3"/>
                      <a:pt x="6" y="0"/>
                      <a:pt x="10" y="0"/>
                    </a:cubicBezTo>
                    <a:cubicBezTo>
                      <a:pt x="13" y="0"/>
                      <a:pt x="18" y="6"/>
                      <a:pt x="18" y="7"/>
                    </a:cubicBezTo>
                    <a:cubicBezTo>
                      <a:pt x="18" y="10"/>
                      <a:pt x="12" y="15"/>
                      <a:pt x="7" y="12"/>
                    </a:cubicBezTo>
                    <a:cubicBezTo>
                      <a:pt x="3" y="13"/>
                      <a:pt x="2" y="9"/>
                      <a:pt x="0" y="6"/>
                    </a:cubicBezTo>
                    <a:close/>
                    <a:moveTo>
                      <a:pt x="16" y="8"/>
                    </a:moveTo>
                    <a:cubicBezTo>
                      <a:pt x="17" y="4"/>
                      <a:pt x="10" y="0"/>
                      <a:pt x="7" y="2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5"/>
                      <a:pt x="3" y="7"/>
                      <a:pt x="3" y="8"/>
                    </a:cubicBezTo>
                    <a:cubicBezTo>
                      <a:pt x="4" y="12"/>
                      <a:pt x="15" y="13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"/>
            <p:cNvGrpSpPr/>
            <p:nvPr/>
          </p:nvGrpSpPr>
          <p:grpSpPr>
            <a:xfrm>
              <a:off x="2386398" y="2570097"/>
              <a:ext cx="3772775" cy="995803"/>
              <a:chOff x="8078360" y="2972099"/>
              <a:chExt cx="3772775" cy="995803"/>
            </a:xfrm>
          </p:grpSpPr>
          <p:sp>
            <p:nvSpPr>
              <p:cNvPr id="15" name="文本框 6"/>
              <p:cNvSpPr txBox="1"/>
              <p:nvPr/>
            </p:nvSpPr>
            <p:spPr>
              <a:xfrm>
                <a:off x="8078360" y="3683934"/>
                <a:ext cx="3209290" cy="283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损失函数：</a:t>
                </a:r>
                <a:r>
                  <a:rPr lang="en-US" alt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微软雅黑 Light" panose="020B0502040204020203" charset="-122"/>
                  </a:rPr>
                  <a:t>MSE</a:t>
                </a:r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8402664" y="2972099"/>
                <a:ext cx="3448471" cy="37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latin typeface="Times New Roman" panose="02020603050405020304" charset="0"/>
                    <a:ea typeface="微软雅黑 Light" panose="020B0502040204020203" charset="-122"/>
                    <a:cs typeface="Times New Roman" panose="02020603050405020304" charset="0"/>
                  </a:rPr>
                  <a:t>Reconstruction target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T]W`N__S`N02IHJLC~98(V"/>
          <p:cNvPicPr>
            <a:picLocks noChangeAspect="1"/>
          </p:cNvPicPr>
          <p:nvPr/>
        </p:nvPicPr>
        <p:blipFill>
          <a:blip r:embed="rId2"/>
          <a:srcRect l="932" t="2512"/>
          <a:stretch>
            <a:fillRect/>
          </a:stretch>
        </p:blipFill>
        <p:spPr>
          <a:xfrm>
            <a:off x="57785" y="627522"/>
            <a:ext cx="12134215" cy="5348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}@}_H`FC9C7R9]0K3@}JEX"/>
          <p:cNvPicPr>
            <a:picLocks noChangeAspect="1"/>
          </p:cNvPicPr>
          <p:nvPr/>
        </p:nvPicPr>
        <p:blipFill>
          <a:blip r:embed="rId2"/>
          <a:srcRect r="765" b="20838"/>
          <a:stretch>
            <a:fillRect/>
          </a:stretch>
        </p:blipFill>
        <p:spPr>
          <a:xfrm>
            <a:off x="325755" y="83185"/>
            <a:ext cx="8598535" cy="6410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72880" y="1383030"/>
            <a:ext cx="280225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Figure 4. Reconstructions of ImageNet validation images using</a:t>
            </a:r>
          </a:p>
          <a:p>
            <a:pPr algn="l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an MAE pre-trained with a masking ratio of 75% but applied on</a:t>
            </a:r>
          </a:p>
          <a:p>
            <a:pPr algn="l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inputs with higher masking ratios. The predictions differ plausibly</a:t>
            </a:r>
          </a:p>
          <a:p>
            <a:pPr algn="l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from the original images, showing that the method can generalize.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512Z{)K$%5RDB00I1TQ$)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8" y="1361089"/>
            <a:ext cx="5663930" cy="3869625"/>
          </a:xfrm>
          <a:prstGeom prst="rect">
            <a:avLst/>
          </a:prstGeom>
        </p:spPr>
      </p:pic>
      <p:pic>
        <p:nvPicPr>
          <p:cNvPr id="4" name="图片 3" descr="MU99JRX7IRI5Y%X$ZI%7_0K">
            <a:extLst>
              <a:ext uri="{FF2B5EF4-FFF2-40B4-BE49-F238E27FC236}">
                <a16:creationId xmlns:a16="http://schemas.microsoft.com/office/drawing/2014/main" id="{588808FC-CE20-B693-1138-026C4ACC0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6930"/>
            <a:ext cx="5811677" cy="4263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)NU7LE6014N~3(F3EM_PK[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6" y="562305"/>
            <a:ext cx="5924867" cy="4377846"/>
          </a:xfrm>
          <a:prstGeom prst="rect">
            <a:avLst/>
          </a:prstGeom>
        </p:spPr>
      </p:pic>
      <p:pic>
        <p:nvPicPr>
          <p:cNvPr id="3" name="图片 2" descr="`VJQOPCYMEQN~`85S`58GR1">
            <a:extLst>
              <a:ext uri="{FF2B5EF4-FFF2-40B4-BE49-F238E27FC236}">
                <a16:creationId xmlns:a16="http://schemas.microsoft.com/office/drawing/2014/main" id="{8699F7EA-CE72-B89F-72FD-D10EB89AF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19" y="861848"/>
            <a:ext cx="5809466" cy="3951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VGES]X(UPU303DFWF}KMXA"/>
          <p:cNvPicPr>
            <a:picLocks noChangeAspect="1"/>
          </p:cNvPicPr>
          <p:nvPr/>
        </p:nvPicPr>
        <p:blipFill>
          <a:blip r:embed="rId2"/>
          <a:srcRect r="1395" b="58579"/>
          <a:stretch>
            <a:fillRect/>
          </a:stretch>
        </p:blipFill>
        <p:spPr>
          <a:xfrm>
            <a:off x="158115" y="827238"/>
            <a:ext cx="5596299" cy="1453310"/>
          </a:xfrm>
          <a:prstGeom prst="rect">
            <a:avLst/>
          </a:prstGeom>
        </p:spPr>
      </p:pic>
      <p:pic>
        <p:nvPicPr>
          <p:cNvPr id="4" name="图片 3" descr=")([WG]7}I)BK]2STAF`C$1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" y="2969747"/>
            <a:ext cx="5536665" cy="3554878"/>
          </a:xfrm>
          <a:prstGeom prst="rect">
            <a:avLst/>
          </a:prstGeom>
        </p:spPr>
      </p:pic>
      <p:pic>
        <p:nvPicPr>
          <p:cNvPr id="5" name="图片 4" descr="X[$U@OOZ9Z%V5J{T5E`R8L1">
            <a:extLst>
              <a:ext uri="{FF2B5EF4-FFF2-40B4-BE49-F238E27FC236}">
                <a16:creationId xmlns:a16="http://schemas.microsoft.com/office/drawing/2014/main" id="{EA8F1290-E793-C15D-2443-5AC3CC5E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392" y="693684"/>
            <a:ext cx="5694459" cy="2589770"/>
          </a:xfrm>
          <a:prstGeom prst="rect">
            <a:avLst/>
          </a:prstGeom>
        </p:spPr>
      </p:pic>
      <p:pic>
        <p:nvPicPr>
          <p:cNvPr id="6" name="图片 5" descr="1ZS5X%EQ9(9M`J%}V68(L~T">
            <a:extLst>
              <a:ext uri="{FF2B5EF4-FFF2-40B4-BE49-F238E27FC236}">
                <a16:creationId xmlns:a16="http://schemas.microsoft.com/office/drawing/2014/main" id="{AE0510B4-865B-AA14-8CFF-018F87883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73" y="3940434"/>
            <a:ext cx="5842278" cy="2386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374</Words>
  <Application>Microsoft Office PowerPoint</Application>
  <PresentationFormat>宽屏</PresentationFormat>
  <Paragraphs>32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等线</vt:lpstr>
      <vt:lpstr>等线 Light</vt:lpstr>
      <vt:lpstr>Arial</vt:lpstr>
      <vt:lpstr>Times New Roman</vt:lpstr>
      <vt:lpstr>Office 主题​​</vt:lpstr>
      <vt:lpstr>PowerPoint 演示文稿</vt:lpstr>
      <vt:lpstr>Main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汤 宗衡</dc:creator>
  <cp:lastModifiedBy>汤 宗衡</cp:lastModifiedBy>
  <cp:revision>12</cp:revision>
  <dcterms:created xsi:type="dcterms:W3CDTF">2022-07-05T03:57:11Z</dcterms:created>
  <dcterms:modified xsi:type="dcterms:W3CDTF">2022-07-05T08:43:42Z</dcterms:modified>
</cp:coreProperties>
</file>