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263525" y="955040"/>
            <a:ext cx="11811000" cy="25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 panose="020F0502020204030204"/>
              <a:buNone/>
            </a:pPr>
            <a:r>
              <a:rPr sz="3200" b="1" i="0" u="none" strike="noStrike" cap="none" dirty="0"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Compound Word Transformer: Learning to Compose Full-Song Music</a:t>
            </a:r>
            <a:endParaRPr sz="3200" b="1" i="0" u="none" strike="noStrike" cap="none" dirty="0"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 panose="020F0502020204030204"/>
              <a:buNone/>
            </a:pPr>
            <a:r>
              <a:rPr sz="3200" b="1" i="0" u="none" strike="noStrike" cap="none" dirty="0"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over Dynamic Directed Hypergraphs</a:t>
            </a:r>
            <a:endParaRPr sz="3200" b="1" i="0" u="none" strike="noStrike" cap="none" dirty="0"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 panose="020F0502020204030204"/>
              <a:buNone/>
            </a:pPr>
            <a:r>
              <a:rPr lang="en-US" sz="3200" b="1" i="0" u="none" strike="noStrike" cap="none" dirty="0"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&amp;</a:t>
            </a:r>
            <a:endParaRPr lang="en-US" sz="3200" b="1" i="0" u="none" strike="noStrike" cap="none" dirty="0"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 panose="020F0502020204030204"/>
              <a:buNone/>
            </a:pPr>
            <a:r>
              <a:rPr lang="en-US" sz="3200" b="1" i="0" u="none" strike="noStrike" cap="none" dirty="0"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Structure-Enhanced Pop Music Generation via Harmony-Aware Learning</a:t>
            </a:r>
            <a:endParaRPr lang="en-US" sz="3200" b="1" i="0" u="none" strike="noStrike" cap="none" dirty="0"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467390" y="4792462"/>
            <a:ext cx="9144000" cy="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i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Aaron H</a:t>
            </a:r>
            <a:r>
              <a:rPr lang="en-US" i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uang</a:t>
            </a:r>
            <a:endParaRPr lang="en-US" i="1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" name="Google Shape;89;p13"/>
          <p:cNvSpPr txBox="1">
            <a:spLocks noGrp="1"/>
          </p:cNvSpPr>
          <p:nvPr/>
        </p:nvSpPr>
        <p:spPr>
          <a:xfrm>
            <a:off x="1523905" y="5870057"/>
            <a:ext cx="9144000" cy="67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00" rIns="91433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000" i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Hsiao W Y, Liu J Y, Yeh Y C, et al. Compound word transformer: Learning to compose full-song music over dynamic directed hypergraphs[C]//Proceedings of the AAAI Conference on Artificial Intelligence. 2021, 35(1): 178-186.</a:t>
            </a:r>
            <a:endParaRPr lang="en-US" sz="1000" i="1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000" i="1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Zhang X, Zhang J, Qiu Y, et al. Structure-enhanced pop music generation via harmony-aware learning[J]. arXiv preprint arXiv:2109.06441, 2021.</a:t>
            </a:r>
            <a:endParaRPr lang="en-US" sz="1000" i="1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000" i="1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Implementation</a:t>
            </a:r>
            <a:endParaRPr kumimoji="1" lang="en-US" altLang="zh-CN" sz="3200" b="1" dirty="0">
              <a:latin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1825" y="1885950"/>
            <a:ext cx="8884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Transformer XL/ linear:12 self-attention layers with 8 attention heads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图片 1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490" y="2541905"/>
            <a:ext cx="11196955" cy="27190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3364" cy="1325563"/>
          </a:xfrm>
        </p:spPr>
        <p:txBody>
          <a:bodyPr>
            <a:normAutofit/>
          </a:bodyPr>
          <a:lstStyle/>
          <a:p>
            <a:r>
              <a:rPr kumimoji="1" lang="en-US" altLang="zh-CN" sz="2800" b="1" dirty="0">
                <a:latin typeface="+mn-lt"/>
                <a:sym typeface="+mn-ea"/>
              </a:rPr>
              <a:t>HA</a:t>
            </a:r>
            <a:r>
              <a:rPr kumimoji="1" lang="en-US" altLang="zh-CN" sz="2800" dirty="0">
                <a:latin typeface="+mn-lt"/>
                <a:sym typeface="+mn-ea"/>
              </a:rPr>
              <a:t>(harmony-aware hierarchical )</a:t>
            </a:r>
            <a:r>
              <a:rPr kumimoji="1" lang="en-US" altLang="zh-CN" sz="2800" b="1" dirty="0">
                <a:latin typeface="+mn-lt"/>
              </a:rPr>
              <a:t>T</a:t>
            </a:r>
            <a:r>
              <a:rPr kumimoji="1" lang="en-US" altLang="zh-CN" sz="2800" dirty="0">
                <a:latin typeface="+mn-lt"/>
              </a:rPr>
              <a:t>(transformer)</a:t>
            </a:r>
            <a:endParaRPr kumimoji="1" lang="en-US" altLang="zh-CN" sz="2800" dirty="0">
              <a:latin typeface="+mn-lt"/>
            </a:endParaRPr>
          </a:p>
        </p:txBody>
      </p:sp>
      <p:pic>
        <p:nvPicPr>
          <p:cNvPr id="6" name="图片 5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1605" y="2469515"/>
            <a:ext cx="9128760" cy="24917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718185" y="1085850"/>
            <a:ext cx="1348740" cy="1073785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Target</a:t>
            </a:r>
            <a:endParaRPr kumimoji="1" lang="en-US" altLang="zh-CN" sz="3200" b="1" dirty="0"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0280" y="1392555"/>
            <a:ext cx="9711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2400" b="1" dirty="0"/>
              <a:t>capture the highly mutual dependency be-tween form and texture</a:t>
            </a:r>
            <a:endParaRPr kumimoji="1" lang="en-US" altLang="zh-CN" sz="2400" b="1" dirty="0"/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718185" y="2465705"/>
            <a:ext cx="1894205" cy="1020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200" b="1" dirty="0">
                <a:latin typeface="+mn-lt"/>
              </a:rPr>
              <a:t>Metohd</a:t>
            </a:r>
            <a:endParaRPr kumimoji="1" lang="en-US" altLang="zh-CN" sz="3200" b="1" dirty="0">
              <a:latin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72995" y="2745740"/>
            <a:ext cx="9711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2400" b="1" dirty="0"/>
              <a:t>leverage the evolution from chord to chord progression</a:t>
            </a:r>
            <a:endParaRPr kumimoji="1" lang="en-US" altLang="zh-CN" sz="2400" b="1" dirty="0"/>
          </a:p>
        </p:txBody>
      </p:sp>
      <p:pic>
        <p:nvPicPr>
          <p:cNvPr id="15" name="图片 14" descr="22"/>
          <p:cNvPicPr>
            <a:picLocks noChangeAspect="1"/>
          </p:cNvPicPr>
          <p:nvPr/>
        </p:nvPicPr>
        <p:blipFill>
          <a:blip r:embed="rId1"/>
          <a:srcRect t="5462" r="679"/>
          <a:stretch>
            <a:fillRect/>
          </a:stretch>
        </p:blipFill>
        <p:spPr>
          <a:xfrm>
            <a:off x="589915" y="4011930"/>
            <a:ext cx="11602085" cy="15386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91515" y="392430"/>
            <a:ext cx="1654810" cy="1047115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Tokenize</a:t>
            </a:r>
            <a:endParaRPr kumimoji="1" lang="en-US" altLang="zh-CN" sz="3200" b="1" dirty="0">
              <a:latin typeface="+mn-lt"/>
            </a:endParaRPr>
          </a:p>
        </p:txBody>
      </p:sp>
      <p:pic>
        <p:nvPicPr>
          <p:cNvPr id="2" name="图片 1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190" y="118745"/>
            <a:ext cx="5929630" cy="6620510"/>
          </a:xfrm>
          <a:prstGeom prst="rect">
            <a:avLst/>
          </a:prstGeom>
        </p:spPr>
      </p:pic>
      <p:pic>
        <p:nvPicPr>
          <p:cNvPr id="3" name="图片 2" descr="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3514725"/>
            <a:ext cx="4681220" cy="499110"/>
          </a:xfrm>
          <a:prstGeom prst="rect">
            <a:avLst/>
          </a:prstGeom>
        </p:spPr>
      </p:pic>
      <p:pic>
        <p:nvPicPr>
          <p:cNvPr id="6" name="图片 5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4674235"/>
            <a:ext cx="2927985" cy="355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91515" y="392430"/>
            <a:ext cx="4384675" cy="886460"/>
          </a:xfrm>
        </p:spPr>
        <p:txBody>
          <a:bodyPr>
            <a:normAutofit fontScale="90000"/>
          </a:bodyPr>
          <a:lstStyle/>
          <a:p>
            <a:r>
              <a:rPr kumimoji="1" lang="en-US" altLang="zh-CN" sz="3200" b="1" dirty="0">
                <a:latin typeface="+mn-lt"/>
              </a:rPr>
              <a:t>Bottom Song Transformer</a:t>
            </a:r>
            <a:endParaRPr kumimoji="1" lang="en-US" altLang="zh-CN" sz="3200" b="1" dirty="0">
              <a:latin typeface="+mn-lt"/>
            </a:endParaRPr>
          </a:p>
        </p:txBody>
      </p:sp>
      <p:pic>
        <p:nvPicPr>
          <p:cNvPr id="5" name="图片 4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1769110"/>
            <a:ext cx="11854180" cy="2119630"/>
          </a:xfrm>
          <a:prstGeom prst="rect">
            <a:avLst/>
          </a:prstGeom>
        </p:spPr>
      </p:pic>
      <p:pic>
        <p:nvPicPr>
          <p:cNvPr id="9" name="图片 8" descr="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5119370"/>
            <a:ext cx="3469640" cy="1574165"/>
          </a:xfrm>
          <a:prstGeom prst="rect">
            <a:avLst/>
          </a:prstGeom>
        </p:spPr>
      </p:pic>
      <p:pic>
        <p:nvPicPr>
          <p:cNvPr id="10" name="图片 9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" y="4175125"/>
            <a:ext cx="4530725" cy="657860"/>
          </a:xfrm>
          <a:prstGeom prst="rect">
            <a:avLst/>
          </a:prstGeom>
        </p:spPr>
      </p:pic>
      <p:pic>
        <p:nvPicPr>
          <p:cNvPr id="11" name="图片 10" descr="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435" y="4091940"/>
            <a:ext cx="3551555" cy="2494280"/>
          </a:xfrm>
          <a:prstGeom prst="rect">
            <a:avLst/>
          </a:prstGeom>
        </p:spPr>
      </p:pic>
      <p:cxnSp>
        <p:nvCxnSpPr>
          <p:cNvPr id="12" name="直接箭头连接符 11"/>
          <p:cNvCxnSpPr>
            <a:stCxn id="10" idx="2"/>
            <a:endCxn id="11" idx="1"/>
          </p:cNvCxnSpPr>
          <p:nvPr/>
        </p:nvCxnSpPr>
        <p:spPr>
          <a:xfrm>
            <a:off x="2434590" y="4832985"/>
            <a:ext cx="4093845" cy="506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2118360" y="4707255"/>
            <a:ext cx="1158875" cy="559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91515" y="392430"/>
            <a:ext cx="10459720" cy="726440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Hierarchical Structure-Enhanced Module</a:t>
            </a:r>
            <a:endParaRPr kumimoji="1" lang="zh-CN" altLang="en-US" sz="3200" dirty="0">
              <a:latin typeface="+mn-lt"/>
            </a:endParaRPr>
          </a:p>
        </p:txBody>
      </p:sp>
      <p:pic>
        <p:nvPicPr>
          <p:cNvPr id="3" name="图片 2" descr="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632585"/>
            <a:ext cx="11575415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91515" y="392430"/>
            <a:ext cx="10459720" cy="726440"/>
          </a:xfrm>
        </p:spPr>
        <p:txBody>
          <a:bodyPr>
            <a:normAutofit fontScale="90000"/>
          </a:bodyPr>
          <a:lstStyle/>
          <a:p>
            <a:r>
              <a:rPr kumimoji="1" lang="en-US" altLang="zh-CN" sz="3200" b="1" dirty="0">
                <a:latin typeface="+mn-lt"/>
              </a:rPr>
              <a:t>Hierarchical Structure-Enhanced Module- </a:t>
            </a:r>
            <a:r>
              <a:rPr kumimoji="1" lang="en-US" altLang="zh-CN" sz="3200" dirty="0">
                <a:latin typeface="+mn-lt"/>
              </a:rPr>
              <a:t>Texture Transformer</a:t>
            </a:r>
            <a:endParaRPr kumimoji="1" lang="zh-CN" altLang="en-US" sz="3200" dirty="0">
              <a:latin typeface="+mn-lt"/>
            </a:endParaRPr>
          </a:p>
        </p:txBody>
      </p:sp>
      <p:pic>
        <p:nvPicPr>
          <p:cNvPr id="5" name="图片 4" descr="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0" y="2714625"/>
            <a:ext cx="10197465" cy="1937385"/>
          </a:xfrm>
          <a:prstGeom prst="rect">
            <a:avLst/>
          </a:prstGeom>
        </p:spPr>
      </p:pic>
      <p:pic>
        <p:nvPicPr>
          <p:cNvPr id="6" name="图片 5" descr="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235" y="5126990"/>
            <a:ext cx="4518660" cy="5867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91515" y="392430"/>
            <a:ext cx="10459720" cy="726440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Hierarchical Structure-Enhanced Module- </a:t>
            </a:r>
            <a:r>
              <a:rPr kumimoji="1" lang="en-US" altLang="zh-CN" sz="3200" dirty="0">
                <a:latin typeface="+mn-lt"/>
              </a:rPr>
              <a:t>Form Transformer</a:t>
            </a:r>
            <a:endParaRPr kumimoji="1" lang="zh-CN" altLang="en-US" sz="3200" dirty="0">
              <a:latin typeface="+mn-lt"/>
            </a:endParaRPr>
          </a:p>
        </p:txBody>
      </p:sp>
      <p:pic>
        <p:nvPicPr>
          <p:cNvPr id="2" name="图片 1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885" y="1490345"/>
            <a:ext cx="8348980" cy="2614295"/>
          </a:xfrm>
          <a:prstGeom prst="rect">
            <a:avLst/>
          </a:prstGeom>
        </p:spPr>
      </p:pic>
      <p:pic>
        <p:nvPicPr>
          <p:cNvPr id="3" name="图片 2" descr="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845" y="4476115"/>
            <a:ext cx="1310640" cy="419100"/>
          </a:xfrm>
          <a:prstGeom prst="rect">
            <a:avLst/>
          </a:prstGeom>
        </p:spPr>
      </p:pic>
      <p:pic>
        <p:nvPicPr>
          <p:cNvPr id="7" name="图片 6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615" y="5266690"/>
            <a:ext cx="2697480" cy="320040"/>
          </a:xfrm>
          <a:prstGeom prst="rect">
            <a:avLst/>
          </a:prstGeom>
        </p:spPr>
      </p:pic>
      <p:pic>
        <p:nvPicPr>
          <p:cNvPr id="9" name="图片 8" descr="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590" y="5958205"/>
            <a:ext cx="4179570" cy="4756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91515" y="392430"/>
            <a:ext cx="11272520" cy="726440"/>
          </a:xfrm>
        </p:spPr>
        <p:txBody>
          <a:bodyPr>
            <a:normAutofit fontScale="90000"/>
          </a:bodyPr>
          <a:lstStyle/>
          <a:p>
            <a:r>
              <a:rPr kumimoji="1" lang="en-US" altLang="zh-CN" sz="3200" b="1" dirty="0">
                <a:latin typeface="+mn-lt"/>
              </a:rPr>
              <a:t>Hierarchical Structure-Enhanced Module- </a:t>
            </a:r>
            <a:r>
              <a:rPr kumimoji="1" lang="en-US" altLang="zh-CN" sz="3200" dirty="0">
                <a:latin typeface="+mn-lt"/>
              </a:rPr>
              <a:t>Update Tokens Representations</a:t>
            </a:r>
            <a:endParaRPr kumimoji="1" lang="en-US" altLang="zh-CN" sz="3200" dirty="0">
              <a:latin typeface="+mn-lt"/>
            </a:endParaRPr>
          </a:p>
        </p:txBody>
      </p:sp>
      <p:pic>
        <p:nvPicPr>
          <p:cNvPr id="6" name="图片 5" descr="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7285" y="1536700"/>
            <a:ext cx="5765165" cy="1332230"/>
          </a:xfrm>
          <a:prstGeom prst="rect">
            <a:avLst/>
          </a:prstGeom>
        </p:spPr>
      </p:pic>
      <p:pic>
        <p:nvPicPr>
          <p:cNvPr id="10" name="图片 9" descr="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40" y="3286760"/>
            <a:ext cx="5393055" cy="1146175"/>
          </a:xfrm>
          <a:prstGeom prst="rect">
            <a:avLst/>
          </a:prstGeom>
        </p:spPr>
      </p:pic>
      <p:pic>
        <p:nvPicPr>
          <p:cNvPr id="11" name="图片 10" descr="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110" y="5347335"/>
            <a:ext cx="4446905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91515" y="392430"/>
            <a:ext cx="11272520" cy="726440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Training</a:t>
            </a:r>
            <a:endParaRPr kumimoji="1" lang="en-US" altLang="zh-CN" sz="3200" b="1" dirty="0">
              <a:latin typeface="+mn-lt"/>
            </a:endParaRPr>
          </a:p>
        </p:txBody>
      </p:sp>
      <p:pic>
        <p:nvPicPr>
          <p:cNvPr id="2" name="图片 1" descr="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7180" y="4535170"/>
            <a:ext cx="6164580" cy="1277620"/>
          </a:xfrm>
          <a:prstGeom prst="rect">
            <a:avLst/>
          </a:prstGeom>
        </p:spPr>
      </p:pic>
      <p:pic>
        <p:nvPicPr>
          <p:cNvPr id="3" name="图片 2" descr="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15" y="1929130"/>
            <a:ext cx="8066405" cy="20618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3364" cy="1325563"/>
          </a:xfrm>
        </p:spPr>
        <p:txBody>
          <a:bodyPr>
            <a:normAutofit/>
          </a:bodyPr>
          <a:lstStyle/>
          <a:p>
            <a:r>
              <a:rPr kumimoji="1" lang="en-US" altLang="zh-CN" sz="2800" b="1" dirty="0">
                <a:latin typeface="+mn-lt"/>
              </a:rPr>
              <a:t>CP</a:t>
            </a:r>
            <a:r>
              <a:rPr kumimoji="1" lang="en-US" altLang="zh-CN" sz="2800" dirty="0">
                <a:latin typeface="+mn-lt"/>
                <a:sym typeface="+mn-ea"/>
              </a:rPr>
              <a:t>(compound word representation)</a:t>
            </a:r>
            <a:r>
              <a:rPr kumimoji="1" lang="en-US" altLang="zh-CN" sz="2800" b="1" dirty="0">
                <a:latin typeface="+mn-lt"/>
              </a:rPr>
              <a:t>T</a:t>
            </a:r>
            <a:r>
              <a:rPr kumimoji="1" lang="en-US" altLang="zh-CN" sz="2800" dirty="0">
                <a:latin typeface="+mn-lt"/>
              </a:rPr>
              <a:t>(transformer)</a:t>
            </a:r>
            <a:endParaRPr kumimoji="1" lang="en-US" altLang="zh-CN" sz="2800" dirty="0">
              <a:latin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9170" y="2019300"/>
            <a:ext cx="10233660" cy="2819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70" y="2019300"/>
            <a:ext cx="10233660" cy="2819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70" y="2019300"/>
            <a:ext cx="1023366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91515" y="392430"/>
            <a:ext cx="11272520" cy="726440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Evaluation</a:t>
            </a:r>
            <a:endParaRPr kumimoji="1" lang="en-US" altLang="zh-CN" sz="3200" b="1" dirty="0"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0645" y="1886009"/>
            <a:ext cx="14890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2400" b="1" dirty="0"/>
              <a:t>Subjective</a:t>
            </a:r>
            <a:endParaRPr kumimoji="1" lang="en-US" altLang="zh-CN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982245" y="4137719"/>
            <a:ext cx="13874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2400" b="1" dirty="0"/>
              <a:t>Objective</a:t>
            </a:r>
            <a:endParaRPr kumimoji="1" lang="en-US" altLang="zh-CN" sz="2400" b="1" dirty="0"/>
          </a:p>
        </p:txBody>
      </p:sp>
      <p:pic>
        <p:nvPicPr>
          <p:cNvPr id="6" name="图片 5" descr="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9075" y="1576070"/>
            <a:ext cx="4765675" cy="2291080"/>
          </a:xfrm>
          <a:prstGeom prst="rect">
            <a:avLst/>
          </a:prstGeom>
        </p:spPr>
      </p:pic>
      <p:pic>
        <p:nvPicPr>
          <p:cNvPr id="9" name="图片 8" descr="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270" y="1576070"/>
            <a:ext cx="4469765" cy="20370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87675" y="4324350"/>
            <a:ext cx="5891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2400" b="1" dirty="0"/>
              <a:t>AGS</a:t>
            </a:r>
            <a:r>
              <a:rPr kumimoji="1" lang="zh-CN" altLang="en-US" sz="2400" b="1" dirty="0"/>
              <a:t>（Accompaniment Groove Stability）</a:t>
            </a:r>
            <a:endParaRPr kumimoji="1"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2987675" y="5091430"/>
            <a:ext cx="5891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2400" b="1" dirty="0"/>
              <a:t>CPR</a:t>
            </a:r>
            <a:r>
              <a:rPr kumimoji="1" lang="zh-CN" altLang="en-US" sz="2400" b="1" dirty="0"/>
              <a:t>（ Chord Progression Reality）</a:t>
            </a:r>
            <a:endParaRPr kumimoji="1" lang="zh-CN" altLang="en-US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21335" y="3190240"/>
            <a:ext cx="11272520" cy="72644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3200" b="1" dirty="0">
                <a:latin typeface="+mn-lt"/>
              </a:rPr>
              <a:t>T</a:t>
            </a:r>
            <a:r>
              <a:rPr kumimoji="1" lang="en-US" altLang="zh-CN" sz="3200" b="1" dirty="0">
                <a:latin typeface="+mn-lt"/>
              </a:rPr>
              <a:t>hanks for listening!</a:t>
            </a:r>
            <a:endParaRPr kumimoji="1" lang="en-US" altLang="zh-CN" sz="3200" b="1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B</a:t>
            </a:r>
            <a:r>
              <a:rPr kumimoji="1" lang="en-US" altLang="zh-CN" sz="3200" b="1" dirty="0">
                <a:latin typeface="+mn-lt"/>
              </a:rPr>
              <a:t>ackground-MIDI T</a:t>
            </a:r>
            <a:r>
              <a:rPr kumimoji="1" lang="en-US" altLang="zh-CN" sz="3200" b="1" dirty="0">
                <a:latin typeface="+mn-lt"/>
              </a:rPr>
              <a:t>okenize + REMI</a:t>
            </a:r>
            <a:endParaRPr kumimoji="1" lang="en-US" altLang="zh-CN" sz="3200" b="1" dirty="0">
              <a:latin typeface="+mn-lt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9570" y="3168650"/>
            <a:ext cx="8444230" cy="1331595"/>
          </a:xfrm>
          <a:prstGeom prst="rect">
            <a:avLst/>
          </a:prstGeom>
        </p:spPr>
      </p:pic>
      <p:pic>
        <p:nvPicPr>
          <p:cNvPr id="3" name="图片 2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80" y="1529080"/>
            <a:ext cx="9483090" cy="11544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3915" y="1997769"/>
            <a:ext cx="1727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2400" b="1" dirty="0"/>
              <a:t>Music Shee</a:t>
            </a:r>
            <a:r>
              <a:rPr kumimoji="1" lang="en-US" altLang="zh-CN" sz="2400" b="1" dirty="0"/>
              <a:t>t</a:t>
            </a:r>
            <a:endParaRPr kumimoji="1" lang="en-US" altLang="zh-CN" sz="2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73915" y="3604319"/>
            <a:ext cx="13925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2400" b="1" dirty="0"/>
              <a:t>MIDI-Like</a:t>
            </a:r>
            <a:endParaRPr kumimoji="1" lang="en-US" altLang="zh-CN" sz="2400" b="1" dirty="0"/>
          </a:p>
        </p:txBody>
      </p:sp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135" y="5589270"/>
            <a:ext cx="9017635" cy="1132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3915" y="5896034"/>
            <a:ext cx="8509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2400" b="1" dirty="0"/>
              <a:t>REMI</a:t>
            </a:r>
            <a:endParaRPr kumimoji="1" lang="en-US" altLang="zh-CN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659380" y="4565650"/>
            <a:ext cx="86944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Pop Music Transformer: Beat-based Modeling and Generation of Expressive Pop Piano Compositions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418355" y="4985444"/>
            <a:ext cx="20612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2400" b="1" dirty="0"/>
              <a:t>position-based</a:t>
            </a:r>
            <a:endParaRPr kumimoji="1" lang="en-US" altLang="zh-CN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8072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Attention + Relative Attention</a:t>
            </a:r>
            <a:endParaRPr kumimoji="1" lang="en-US" altLang="zh-CN" sz="3200" b="1" dirty="0">
              <a:latin typeface="+mn-lt"/>
            </a:endParaRPr>
          </a:p>
        </p:txBody>
      </p:sp>
      <p:pic>
        <p:nvPicPr>
          <p:cNvPr id="5" name="图片 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36420"/>
            <a:ext cx="6738620" cy="3929380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620" y="1762760"/>
            <a:ext cx="5448935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Compound Word</a:t>
            </a:r>
            <a:endParaRPr kumimoji="1" lang="en-US" altLang="zh-CN" sz="3200" b="1" dirty="0">
              <a:latin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3245" y="1691005"/>
            <a:ext cx="11435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1. Neighboring tokens that define a musical event together are grouped into a super token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6" name="图片 5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385" y="3271520"/>
            <a:ext cx="6605905" cy="1908175"/>
          </a:xfrm>
          <a:prstGeom prst="rect">
            <a:avLst/>
          </a:prstGeom>
        </p:spPr>
      </p:pic>
      <p:pic>
        <p:nvPicPr>
          <p:cNvPr id="7" name="图片 6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50" y="2320290"/>
            <a:ext cx="3507105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Compound Word</a:t>
            </a:r>
            <a:endParaRPr kumimoji="1" lang="en-US" altLang="zh-CN" sz="3200" b="1" dirty="0">
              <a:latin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3245" y="1691005"/>
            <a:ext cx="11435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2. Fill the missing token types per time step with “[ignore]” tokens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" name="图片 6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040" y="2370455"/>
            <a:ext cx="3507105" cy="3867150"/>
          </a:xfrm>
          <a:prstGeom prst="rect">
            <a:avLst/>
          </a:prstGeom>
        </p:spPr>
      </p:pic>
      <p:pic>
        <p:nvPicPr>
          <p:cNvPr id="3" name="图片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2502535"/>
            <a:ext cx="2705100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Embedding Process</a:t>
            </a:r>
            <a:endParaRPr kumimoji="1" lang="en-US" altLang="zh-CN" sz="3200" b="1" dirty="0">
              <a:latin typeface="+mn-lt"/>
            </a:endParaRPr>
          </a:p>
        </p:txBody>
      </p:sp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25495"/>
            <a:ext cx="12192000" cy="3030855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955" y="1691005"/>
            <a:ext cx="4427855" cy="1493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Compond Word Transformer-Two stage</a:t>
            </a:r>
            <a:endParaRPr kumimoji="1" lang="en-US" altLang="zh-CN" sz="3200" b="1" dirty="0">
              <a:latin typeface="+mn-lt"/>
            </a:endParaRPr>
          </a:p>
        </p:txBody>
      </p:sp>
      <p:pic>
        <p:nvPicPr>
          <p:cNvPr id="5" name="图片 4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" y="1927860"/>
            <a:ext cx="7750810" cy="3775075"/>
          </a:xfrm>
          <a:prstGeom prst="rect">
            <a:avLst/>
          </a:prstGeom>
        </p:spPr>
      </p:pic>
      <p:pic>
        <p:nvPicPr>
          <p:cNvPr id="6" name="图片 5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460" y="2675255"/>
            <a:ext cx="3707130" cy="851535"/>
          </a:xfrm>
          <a:prstGeom prst="rect">
            <a:avLst/>
          </a:prstGeom>
        </p:spPr>
      </p:pic>
      <p:pic>
        <p:nvPicPr>
          <p:cNvPr id="9" name="图片 8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460" y="3988435"/>
            <a:ext cx="4567555" cy="6356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79465" y="5554980"/>
            <a:ext cx="5367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easier for the model to predict [ignore]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Sampling</a:t>
            </a:r>
            <a:endParaRPr kumimoji="1" lang="en-US" altLang="zh-CN" sz="3200" b="1" dirty="0">
              <a:latin typeface="+mn-lt"/>
            </a:endParaRPr>
          </a:p>
        </p:txBody>
      </p:sp>
      <p:pic>
        <p:nvPicPr>
          <p:cNvPr id="3" name="图片 2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470" y="1996440"/>
            <a:ext cx="8455660" cy="44862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41190" y="971550"/>
            <a:ext cx="568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stochastic temperature-controlled sampling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" name="图片 6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365" y="2485390"/>
            <a:ext cx="2222500" cy="890905"/>
          </a:xfrm>
          <a:prstGeom prst="rect">
            <a:avLst/>
          </a:prstGeom>
        </p:spPr>
      </p:pic>
      <p:pic>
        <p:nvPicPr>
          <p:cNvPr id="9" name="图片 8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715" y="4170680"/>
            <a:ext cx="2209800" cy="929640"/>
          </a:xfrm>
          <a:prstGeom prst="rect">
            <a:avLst/>
          </a:prstGeom>
        </p:spPr>
      </p:pic>
      <p:cxnSp>
        <p:nvCxnSpPr>
          <p:cNvPr id="11" name="直接箭头连接符 10"/>
          <p:cNvCxnSpPr>
            <a:stCxn id="7" idx="2"/>
            <a:endCxn id="9" idx="0"/>
          </p:cNvCxnSpPr>
          <p:nvPr/>
        </p:nvCxnSpPr>
        <p:spPr>
          <a:xfrm>
            <a:off x="10381615" y="3376295"/>
            <a:ext cx="0" cy="794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441190" y="1483995"/>
            <a:ext cx="568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nucleus sampling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440,&quot;width&quot;:1611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1767</Words>
  <Application>WPS 演示</Application>
  <PresentationFormat>宽屏</PresentationFormat>
  <Paragraphs>125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微软雅黑</vt:lpstr>
      <vt:lpstr>Arial Unicode MS</vt:lpstr>
      <vt:lpstr>Calibri</vt:lpstr>
      <vt:lpstr>Open Sans</vt:lpstr>
      <vt:lpstr>Office 主题</vt:lpstr>
      <vt:lpstr>PowerPoint 演示文稿</vt:lpstr>
      <vt:lpstr>CTRL: A from-scratch controllable model published in ICLR-2019</vt:lpstr>
      <vt:lpstr>Background-MIDE Tokenize</vt:lpstr>
      <vt:lpstr>Background-MIDE Tokenize</vt:lpstr>
      <vt:lpstr>Background-MIDE Tokenize</vt:lpstr>
      <vt:lpstr>Compond Word</vt:lpstr>
      <vt:lpstr>Compond Word</vt:lpstr>
      <vt:lpstr>Compond Word</vt:lpstr>
      <vt:lpstr>Embedding Process</vt:lpstr>
      <vt:lpstr>Train-Sampling</vt:lpstr>
      <vt:lpstr>CP(compound word representation)T(transformer)</vt:lpstr>
      <vt:lpstr>Target</vt:lpstr>
      <vt:lpstr>Target</vt:lpstr>
      <vt:lpstr>Tokenize</vt:lpstr>
      <vt:lpstr>Bottom Song Transformer</vt:lpstr>
      <vt:lpstr>Hierarchical Structure-Enhanced Module- Texture Transformer</vt:lpstr>
      <vt:lpstr>Hierarchical Structure-Enhanced Module- Texture Transformer</vt:lpstr>
      <vt:lpstr>Hierarchical Structure-Enhanced Module- Form Transformer</vt:lpstr>
      <vt:lpstr>Hierarchical Structure-Enhanced Module- Update Tokens Representations</vt:lpstr>
      <vt:lpstr>Training</vt:lpstr>
      <vt:lpstr>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MECHREVO</dc:creator>
  <cp:lastModifiedBy>19373174</cp:lastModifiedBy>
  <cp:revision>55</cp:revision>
  <dcterms:created xsi:type="dcterms:W3CDTF">2022-06-28T05:47:00Z</dcterms:created>
  <dcterms:modified xsi:type="dcterms:W3CDTF">2022-06-28T13:39:23Z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58F545AD6E5F434682988B6FF511D763</vt:lpwstr>
  </property>
  <property fmtid="{D5CDD505-2E9C-101B-9397-08002B2CF9AE}" pid="3" name="KSOProductBuildVer">
    <vt:lpwstr>2052-11.1.0.10463</vt:lpwstr>
  </property>
</Properties>
</file>