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260" r:id="rId4"/>
    <p:sldId id="261" r:id="rId5"/>
    <p:sldId id="274" r:id="rId6"/>
    <p:sldId id="259" r:id="rId7"/>
    <p:sldId id="300" r:id="rId8"/>
    <p:sldId id="263" r:id="rId9"/>
    <p:sldId id="264" r:id="rId10"/>
    <p:sldId id="266" r:id="rId11"/>
    <p:sldId id="267" r:id="rId12"/>
    <p:sldId id="268" r:id="rId13"/>
    <p:sldId id="269" r:id="rId14"/>
    <p:sldId id="275" r:id="rId15"/>
    <p:sldId id="262" r:id="rId16"/>
    <p:sldId id="270" r:id="rId17"/>
    <p:sldId id="272" r:id="rId18"/>
    <p:sldId id="279" r:id="rId19"/>
    <p:sldId id="278" r:id="rId20"/>
    <p:sldId id="280" r:id="rId21"/>
    <p:sldId id="276" r:id="rId22"/>
    <p:sldId id="281" r:id="rId23"/>
    <p:sldId id="282" r:id="rId24"/>
    <p:sldId id="283" r:id="rId25"/>
    <p:sldId id="285" r:id="rId26"/>
    <p:sldId id="284" r:id="rId27"/>
    <p:sldId id="286" r:id="rId28"/>
    <p:sldId id="288" r:id="rId29"/>
    <p:sldId id="290" r:id="rId30"/>
    <p:sldId id="289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75"/>
    <p:restoredTop sz="96018"/>
  </p:normalViewPr>
  <p:slideViewPr>
    <p:cSldViewPr snapToGrid="0" snapToObjects="1">
      <p:cViewPr varScale="1">
        <p:scale>
          <a:sx n="118" d="100"/>
          <a:sy n="118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72F3F-13D1-AF4C-ADED-8842FCFCA5EA}" type="datetimeFigureOut">
              <a:rPr kumimoji="1" lang="zh-CN" altLang="en-US" smtClean="0"/>
              <a:t>2022/6/18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6EEB6-78DE-F349-A6E4-4E64D4DC8BD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27714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6EEB6-78DE-F349-A6E4-4E64D4DC8BDE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5617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6EEB6-78DE-F349-A6E4-4E64D4DC8BDE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52790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6EEB6-78DE-F349-A6E4-4E64D4DC8BDE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75261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6EEB6-78DE-F349-A6E4-4E64D4DC8BDE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3432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BE2DAD-BE2A-6440-9E76-A14356C6B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59D7BF0-2E7D-E941-AB04-C13A72937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0E8623-63B3-2143-9CC0-E96CCE043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A665-D8DA-6145-A909-0C79CCC878D9}" type="datetime1">
              <a:rPr kumimoji="1" lang="zh-CN" altLang="en-US" smtClean="0"/>
              <a:t>2022/6/18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D99720-EC14-E54F-B01B-20EE8F508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68628F-76AE-244E-8671-23D2224AA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132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5A1E52-52EB-2146-8271-046802424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58B4075-B42C-BC46-8F41-A2341FC56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03ADBB-4F01-0745-B4E5-B4261A95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EFAE7-0D87-AA46-815D-EB7E45F0C2DC}" type="datetime1">
              <a:rPr kumimoji="1" lang="zh-CN" altLang="en-US" smtClean="0"/>
              <a:t>2022/6/18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66AB18-044C-3E48-A82E-F9BF4C68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5482D3-64CB-C74B-8064-DEF4B979C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49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24B162-49B2-5445-82EA-B92E4A0DAA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B496B40-F466-3C45-9966-6E8955DE7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FC6FF6-7146-D740-9CEE-6016B6893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3F8C-D83C-3A48-A594-79EFDF6781E8}" type="datetime1">
              <a:rPr kumimoji="1" lang="zh-CN" altLang="en-US" smtClean="0"/>
              <a:t>2022/6/18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BDF53E-6A9A-8A4C-ADD6-01D839302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107449-F29B-3A4B-AF13-B7430DCC4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2207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A184D4-CBA2-934A-9025-E04FD8E7B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8A6C3F-4433-D344-B1F4-64D0A7D05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20A137-1FA6-E148-88CC-5322AD4B1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1034-A347-144D-9F13-41733256FF2B}" type="datetime1">
              <a:rPr kumimoji="1" lang="zh-CN" altLang="en-US" smtClean="0"/>
              <a:t>2022/6/18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8E16E0-039E-1A43-9F6F-39B1EC713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6D50A1-93C6-C747-9297-F669A3EB5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688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34BA36-35EF-4E4A-A714-5FFC3743B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EB0BA5F-68EC-D04D-8681-3AE5B78CE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B3002B-8DE4-F943-B935-E7CFB7D5F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238F-0E71-F94B-B178-856C69A1E731}" type="datetime1">
              <a:rPr kumimoji="1" lang="zh-CN" altLang="en-US" smtClean="0"/>
              <a:t>2022/6/18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0201DD-4E4F-C344-AA36-156E46D81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E2C69B-26FF-5546-B68C-7B3BC21F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410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3081BC-97FF-804B-B67A-47670F355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C5D1F6-4717-454D-BF05-E593631F8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08174B6-B4E1-A240-AED6-7C6A267E7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A7E064-818B-9944-A5B5-980155754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9ED4-C55E-EC43-BD7E-13E7C16D5DB5}" type="datetime1">
              <a:rPr kumimoji="1" lang="zh-CN" altLang="en-US" smtClean="0"/>
              <a:t>2022/6/18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9377B45-A86D-4C40-B824-F73119AC6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DBC1D2-7955-974D-BDEB-3CC419E93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401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3FE519-1580-F149-8B56-074F3379A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C8F666D-F434-934A-AEBA-F4292EABD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631FDC7-8842-C146-BBD7-3DAE28121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D4E94D6-C817-384F-ACD3-972373E472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7775495-7800-E046-ADFD-D849E9AFA6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685812C-6CA8-6C49-961D-D22FF0036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10B3-8B51-FF41-BA61-F6F36DAE6315}" type="datetime1">
              <a:rPr kumimoji="1" lang="zh-CN" altLang="en-US" smtClean="0"/>
              <a:t>2022/6/18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9D2EC7F-851C-CD44-91B8-B1CAC489F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92D98EC-A6B6-9049-B332-FFF7AB41A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115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5829FD-E87B-E84F-B6CE-B49045943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2492F28-A2AE-7C4D-8025-E25EE701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607D-FBF4-834F-ADB6-C89B02C59D9C}" type="datetime1">
              <a:rPr kumimoji="1" lang="zh-CN" altLang="en-US" smtClean="0"/>
              <a:t>2022/6/18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0BC06FB-6C33-054F-AB02-5D79D44E2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0C8B4DD-800E-644B-A477-BC6D14C08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44714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B500868-DB68-6D4E-AD95-727F0C4E9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00DB-0091-F843-A185-41A5A565210C}" type="datetime1">
              <a:rPr kumimoji="1" lang="zh-CN" altLang="en-US" smtClean="0"/>
              <a:t>2022/6/18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C049010-2396-F146-9F52-6643A34B5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F96A10-E516-4B46-932B-F22AB2C0A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662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316AEC-CA36-4544-9BDB-C4DF0A944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D5DD36-28F2-E244-81B0-7E78A0624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8BEE2F7-2C06-6040-BC2C-5C564CA467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5E13C7C-D6EE-4C4F-8A7C-D0C5586D6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D5D7-BCD9-C049-BDB1-007836A5A933}" type="datetime1">
              <a:rPr kumimoji="1" lang="zh-CN" altLang="en-US" smtClean="0"/>
              <a:t>2022/6/18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1B7D991-25B5-1246-B9BA-AD9FD5787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2BEB5DA-2BC1-1945-B911-F7C5DB16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0002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F21B68-E167-9F42-B4DB-4D26CF69F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A65526C-8CF7-0843-94B4-9D8CCDC351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DF0B67F-58C8-DC4D-9EB6-D5522E67E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3076EE-5792-E149-B4BF-523C7E092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E149-937F-9A40-9320-95B1787B4B1D}" type="datetime1">
              <a:rPr kumimoji="1" lang="zh-CN" altLang="en-US" smtClean="0"/>
              <a:t>2022/6/18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877280F-48B3-B141-BBFD-5D208C73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F1587E-362E-234D-846D-6C9B55BCF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08490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A873C3C-6514-C446-95A2-559BE5547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E53F706-A1FF-8346-A28D-6ADDCF2BD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2635B0-BE2C-434C-B576-7EBB77A57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3BBE9-5647-A64F-BB09-9A816BFF338D}" type="datetime1">
              <a:rPr kumimoji="1" lang="zh-CN" altLang="en-US" smtClean="0"/>
              <a:t>2022/6/18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6B49C3-76CF-C247-A1C6-CC77D142F0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69A546-314D-9E43-9CA4-4AC50F2F2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CB484-F3AD-E44F-B000-6AA7DBC6516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990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codataset.org/#hom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0DF153-002E-824E-B4EA-D09D51EA9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7691"/>
            <a:ext cx="9144000" cy="2387600"/>
          </a:xfrm>
        </p:spPr>
        <p:txBody>
          <a:bodyPr>
            <a:noAutofit/>
          </a:bodyPr>
          <a:lstStyle/>
          <a:p>
            <a:r>
              <a:rPr lang="en-US" altLang="zh-CN" sz="4800" b="1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Controllable Text Generation</a:t>
            </a:r>
            <a:br>
              <a:rPr lang="en-US" altLang="zh-CN" sz="4800" b="1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</a:br>
            <a:r>
              <a:rPr lang="en-US" altLang="zh-CN" sz="4800" b="1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(CTG) Warm-up</a:t>
            </a:r>
            <a:endParaRPr lang="zh-CN" altLang="en-US" sz="4800" b="1" dirty="0">
              <a:solidFill>
                <a:srgbClr val="000000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91C9F0-88E1-BC46-9CDB-90FBEF13DA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>
            <a:normAutofit lnSpcReduction="10000"/>
          </a:bodyPr>
          <a:lstStyle/>
          <a:p>
            <a:pPr defTabSz="825500" hangingPunct="0">
              <a:lnSpc>
                <a:spcPct val="100000"/>
              </a:lnSpc>
              <a:spcBef>
                <a:spcPts val="0"/>
              </a:spcBef>
              <a:defRPr sz="4000" b="0">
                <a:solidFill>
                  <a:srgbClr val="5E5E5E"/>
                </a:solidFill>
              </a:defRPr>
            </a:pPr>
            <a:endParaRPr lang="en-US" altLang="zh-CN" sz="2800" dirty="0">
              <a:solidFill>
                <a:srgbClr val="5E5E5E"/>
              </a:solidFill>
              <a:sym typeface="Calibri"/>
            </a:endParaRPr>
          </a:p>
          <a:p>
            <a:pPr defTabSz="825500" hangingPunct="0">
              <a:lnSpc>
                <a:spcPct val="100000"/>
              </a:lnSpc>
              <a:spcBef>
                <a:spcPts val="0"/>
              </a:spcBef>
              <a:defRPr sz="4000" b="0">
                <a:solidFill>
                  <a:srgbClr val="5E5E5E"/>
                </a:solidFill>
              </a:defRPr>
            </a:pPr>
            <a:r>
              <a:rPr lang="en-US" altLang="zh-CN" sz="2800" dirty="0">
                <a:solidFill>
                  <a:srgbClr val="5E5E5E"/>
                </a:solidFill>
                <a:sym typeface="Calibri"/>
              </a:rPr>
              <a:t>Stanley Peng</a:t>
            </a:r>
          </a:p>
          <a:p>
            <a:pPr defTabSz="825500" hangingPunct="0">
              <a:lnSpc>
                <a:spcPct val="100000"/>
              </a:lnSpc>
              <a:spcBef>
                <a:spcPts val="0"/>
              </a:spcBef>
              <a:defRPr sz="4000" b="0">
                <a:solidFill>
                  <a:srgbClr val="5E5E5E"/>
                </a:solidFill>
              </a:defRPr>
            </a:pPr>
            <a:r>
              <a:rPr lang="en-US" altLang="zh-CN" sz="2800" dirty="0">
                <a:solidFill>
                  <a:srgbClr val="5E5E5E"/>
                </a:solidFill>
                <a:sym typeface="Calibri"/>
              </a:rPr>
              <a:t>Beihang University</a:t>
            </a:r>
          </a:p>
          <a:p>
            <a:pPr defTabSz="825500" hangingPunct="0">
              <a:lnSpc>
                <a:spcPct val="100000"/>
              </a:lnSpc>
              <a:spcBef>
                <a:spcPts val="0"/>
              </a:spcBef>
              <a:defRPr sz="4000" b="0">
                <a:solidFill>
                  <a:srgbClr val="5E5E5E"/>
                </a:solidFill>
              </a:defRPr>
            </a:pPr>
            <a:endParaRPr lang="en-US" altLang="zh-CN" sz="2800" dirty="0">
              <a:solidFill>
                <a:srgbClr val="5E5E5E"/>
              </a:solidFill>
              <a:sym typeface="Calibri"/>
            </a:endParaRPr>
          </a:p>
          <a:p>
            <a:pPr defTabSz="825500" hangingPunct="0">
              <a:lnSpc>
                <a:spcPct val="100000"/>
              </a:lnSpc>
              <a:spcBef>
                <a:spcPts val="0"/>
              </a:spcBef>
              <a:defRPr sz="4000" b="0">
                <a:solidFill>
                  <a:srgbClr val="5E5E5E"/>
                </a:solidFill>
              </a:defRPr>
            </a:pPr>
            <a:r>
              <a:rPr lang="en-US" altLang="zh-CN" sz="2800" dirty="0">
                <a:solidFill>
                  <a:srgbClr val="5E5E5E"/>
                </a:solidFill>
                <a:sym typeface="Calibri"/>
              </a:rPr>
              <a:t>2022.6</a:t>
            </a:r>
            <a:endParaRPr lang="zh-CN" altLang="en-US" sz="2800" dirty="0">
              <a:solidFill>
                <a:srgbClr val="5E5E5E"/>
              </a:solidFill>
              <a:sym typeface="Calibri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F9ED8D8-CAC9-464D-918B-7C2AE85E0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6810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灯片编号占位符 3">
            <a:extLst>
              <a:ext uri="{FF2B5EF4-FFF2-40B4-BE49-F238E27FC236}">
                <a16:creationId xmlns:a16="http://schemas.microsoft.com/office/drawing/2014/main" id="{57025B43-11E6-8D49-9384-61E19BDD1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7CB484-F3AD-E44F-B000-6AA7DBC6516F}" type="slidenum">
              <a:rPr kumimoji="1" lang="zh-CN" altLang="en-US" smtClean="0"/>
              <a:t>10</a:t>
            </a:fld>
            <a:endParaRPr kumimoji="1" lang="zh-CN" altLang="en-US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137A2505-9C4E-0743-8835-2F24D02CD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3200" b="1" dirty="0">
                <a:latin typeface="+mn-lt"/>
              </a:rPr>
              <a:t>Dataset &amp; Training of CTRL</a:t>
            </a:r>
            <a:endParaRPr kumimoji="1" lang="zh-CN" altLang="en-US" sz="3200" b="1" dirty="0">
              <a:latin typeface="+mn-lt"/>
            </a:endParaRPr>
          </a:p>
        </p:txBody>
      </p:sp>
      <p:pic>
        <p:nvPicPr>
          <p:cNvPr id="14" name="图片 13" descr="图示&#10;&#10;描述已自动生成">
            <a:extLst>
              <a:ext uri="{FF2B5EF4-FFF2-40B4-BE49-F238E27FC236}">
                <a16:creationId xmlns:a16="http://schemas.microsoft.com/office/drawing/2014/main" id="{6BBED8CF-F63A-DA4C-9C1D-0E330FC1C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4120"/>
            <a:ext cx="5385853" cy="3028806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40AF4B16-29E3-D644-B6F8-1325C429B84B}"/>
              </a:ext>
            </a:extLst>
          </p:cNvPr>
          <p:cNvSpPr txBox="1"/>
          <p:nvPr/>
        </p:nvSpPr>
        <p:spPr>
          <a:xfrm>
            <a:off x="1888860" y="6430092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Control Codes</a:t>
            </a:r>
            <a:endParaRPr kumimoji="1" lang="zh-CN" altLang="en-US" b="1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79CB066-D5F9-9D4C-B063-0D83429A2FAF}"/>
              </a:ext>
            </a:extLst>
          </p:cNvPr>
          <p:cNvSpPr txBox="1"/>
          <p:nvPr/>
        </p:nvSpPr>
        <p:spPr>
          <a:xfrm>
            <a:off x="1620357" y="4320143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Model Architecture</a:t>
            </a:r>
            <a:endParaRPr kumimoji="1" lang="zh-CN" altLang="en-US" b="1" dirty="0"/>
          </a:p>
        </p:txBody>
      </p:sp>
      <p:pic>
        <p:nvPicPr>
          <p:cNvPr id="18" name="图片 17" descr="图片包含 文本&#10;&#10;描述已自动生成">
            <a:extLst>
              <a:ext uri="{FF2B5EF4-FFF2-40B4-BE49-F238E27FC236}">
                <a16:creationId xmlns:a16="http://schemas.microsoft.com/office/drawing/2014/main" id="{987A4A59-BDE8-9741-B9B2-10998985E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38" y="4717185"/>
            <a:ext cx="4533900" cy="1803400"/>
          </a:xfrm>
          <a:prstGeom prst="rect">
            <a:avLst/>
          </a:prstGeom>
        </p:spPr>
      </p:pic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8E4BC597-FB3F-B54A-AB9F-10A864E76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7346" y="2418124"/>
            <a:ext cx="6095999" cy="3210790"/>
          </a:xfrm>
        </p:spPr>
        <p:txBody>
          <a:bodyPr>
            <a:normAutofit fontScale="92500"/>
          </a:bodyPr>
          <a:lstStyle/>
          <a:p>
            <a:pPr marL="661458" indent="-661458" defTabSz="825500" hangingPunct="0">
              <a:lnSpc>
                <a:spcPct val="150000"/>
              </a:lnSpc>
              <a:spcBef>
                <a:spcPts val="0"/>
              </a:spcBef>
              <a:buSzPct val="125000"/>
              <a:buFontTx/>
              <a:buChar char="•"/>
              <a:defRPr sz="5000" b="0"/>
            </a:pPr>
            <a:r>
              <a:rPr lang="en-US" altLang="zh-C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140GB corpus</a:t>
            </a:r>
          </a:p>
          <a:p>
            <a:pPr marL="661458" indent="-661458" defTabSz="825500" hangingPunct="0">
              <a:lnSpc>
                <a:spcPct val="150000"/>
              </a:lnSpc>
              <a:spcBef>
                <a:spcPts val="0"/>
              </a:spcBef>
              <a:buSzPct val="125000"/>
              <a:buFontTx/>
              <a:buChar char="•"/>
              <a:defRPr sz="5000" b="0"/>
            </a:pPr>
            <a:r>
              <a:rPr lang="en-US" altLang="zh-C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250k vocabulary</a:t>
            </a:r>
          </a:p>
          <a:p>
            <a:pPr marL="661458" indent="-661458" defTabSz="825500" hangingPunct="0">
              <a:lnSpc>
                <a:spcPct val="150000"/>
              </a:lnSpc>
              <a:spcBef>
                <a:spcPts val="0"/>
              </a:spcBef>
              <a:buSzPct val="125000"/>
              <a:buFontTx/>
              <a:buChar char="•"/>
              <a:defRPr sz="5000" b="0"/>
            </a:pPr>
            <a:r>
              <a:rPr lang="en-US" altLang="zh-C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1.63 billion parameters</a:t>
            </a:r>
          </a:p>
          <a:p>
            <a:pPr marL="661458" indent="-661458" defTabSz="825500" hangingPunct="0">
              <a:lnSpc>
                <a:spcPct val="150000"/>
              </a:lnSpc>
              <a:spcBef>
                <a:spcPts val="0"/>
              </a:spcBef>
              <a:buSzPct val="125000"/>
              <a:buFontTx/>
              <a:buChar char="•"/>
              <a:defRPr sz="5000" b="0"/>
            </a:pPr>
            <a:r>
              <a:rPr lang="en-US" altLang="zh-C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Almost no novelty in architecture</a:t>
            </a:r>
            <a:endParaRPr lang="zh-CN" altLang="en-US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1819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灯片编号占位符 3">
            <a:extLst>
              <a:ext uri="{FF2B5EF4-FFF2-40B4-BE49-F238E27FC236}">
                <a16:creationId xmlns:a16="http://schemas.microsoft.com/office/drawing/2014/main" id="{57025B43-11E6-8D49-9384-61E19BDD1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7CB484-F3AD-E44F-B000-6AA7DBC6516F}" type="slidenum">
              <a:rPr kumimoji="1" lang="zh-CN" altLang="en-US" smtClean="0"/>
              <a:t>11</a:t>
            </a:fld>
            <a:endParaRPr kumimoji="1" lang="zh-CN" altLang="en-US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137A2505-9C4E-0743-8835-2F24D02CD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3200" b="1" dirty="0">
                <a:latin typeface="+mn-lt"/>
              </a:rPr>
              <a:t>Results of CTRL</a:t>
            </a:r>
            <a:endParaRPr kumimoji="1" lang="zh-CN" altLang="en-US" sz="3200" b="1" dirty="0">
              <a:latin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97694D-2906-8745-8D67-BA910FA63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1370012"/>
            <a:ext cx="9791700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40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灯片编号占位符 3">
            <a:extLst>
              <a:ext uri="{FF2B5EF4-FFF2-40B4-BE49-F238E27FC236}">
                <a16:creationId xmlns:a16="http://schemas.microsoft.com/office/drawing/2014/main" id="{57025B43-11E6-8D49-9384-61E19BDD1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7CB484-F3AD-E44F-B000-6AA7DBC6516F}" type="slidenum">
              <a:rPr kumimoji="1" lang="zh-CN" altLang="en-US" smtClean="0"/>
              <a:t>12</a:t>
            </a:fld>
            <a:endParaRPr kumimoji="1" lang="zh-CN" altLang="en-US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137A2505-9C4E-0743-8835-2F24D02CD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3200" b="1" dirty="0">
                <a:latin typeface="+mn-lt"/>
              </a:rPr>
              <a:t>Results of CTRL</a:t>
            </a:r>
            <a:endParaRPr kumimoji="1" lang="zh-CN" altLang="en-US" sz="3200" b="1" dirty="0">
              <a:latin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4A1FD94-D8FA-3F41-B161-23036CAD8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350" y="1690688"/>
            <a:ext cx="98933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79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灯片编号占位符 3">
            <a:extLst>
              <a:ext uri="{FF2B5EF4-FFF2-40B4-BE49-F238E27FC236}">
                <a16:creationId xmlns:a16="http://schemas.microsoft.com/office/drawing/2014/main" id="{57025B43-11E6-8D49-9384-61E19BDD1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7CB484-F3AD-E44F-B000-6AA7DBC6516F}" type="slidenum">
              <a:rPr kumimoji="1" lang="zh-CN" altLang="en-US" smtClean="0"/>
              <a:t>13</a:t>
            </a:fld>
            <a:endParaRPr kumimoji="1" lang="zh-CN" altLang="en-US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137A2505-9C4E-0743-8835-2F24D02CD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3200" b="1" dirty="0">
                <a:latin typeface="+mn-lt"/>
              </a:rPr>
              <a:t>Results of CTRL</a:t>
            </a:r>
            <a:endParaRPr kumimoji="1" lang="zh-CN" altLang="en-US" sz="3200" b="1" dirty="0">
              <a:latin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F1816CA-4772-854F-9C63-48142C40F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305719"/>
            <a:ext cx="97536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97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D597CA7-5411-094B-8071-786FA43D0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14</a:t>
            </a:fld>
            <a:endParaRPr kumimoji="1" lang="zh-CN" altLang="en-US"/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80A6461D-26E1-5644-A415-0995D5236E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517756"/>
              </p:ext>
            </p:extLst>
          </p:nvPr>
        </p:nvGraphicFramePr>
        <p:xfrm>
          <a:off x="838200" y="1825624"/>
          <a:ext cx="10515600" cy="3357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80664849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70794067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85543061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79033065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775954780"/>
                    </a:ext>
                  </a:extLst>
                </a:gridCol>
              </a:tblGrid>
              <a:tr h="651799"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LM of Model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Pretrained ?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Control Target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Control</a:t>
                      </a:r>
                    </a:p>
                    <a:p>
                      <a:pPr algn="ctr"/>
                      <a:r>
                        <a:rPr lang="en-US" altLang="zh-CN" sz="2000" dirty="0"/>
                        <a:t>Conditions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375957"/>
                  </a:ext>
                </a:extLst>
              </a:tr>
              <a:tr h="65179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CTRL</a:t>
                      </a:r>
                      <a:endParaRPr lang="zh-CN" altLang="en-US" sz="2000" b="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Transformer</a:t>
                      </a:r>
                    </a:p>
                    <a:p>
                      <a:pPr algn="ctr"/>
                      <a:r>
                        <a:rPr lang="en-US" altLang="zh-CN" sz="20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Decoder</a:t>
                      </a:r>
                      <a:endParaRPr lang="zh-CN" altLang="en-US" sz="2000" b="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zh-CN" altLang="en-US" sz="2000" b="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Input</a:t>
                      </a:r>
                      <a:endParaRPr lang="zh-CN" altLang="en-US" sz="2000" b="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Domain</a:t>
                      </a:r>
                    </a:p>
                    <a:p>
                      <a:pPr algn="ctr"/>
                      <a:r>
                        <a:rPr lang="en-US" altLang="zh-CN" sz="20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 Codes</a:t>
                      </a:r>
                      <a:endParaRPr lang="zh-CN" altLang="en-US" sz="2000" b="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768761"/>
                  </a:ext>
                </a:extLst>
              </a:tr>
              <a:tr h="651799">
                <a:tc>
                  <a:txBody>
                    <a:bodyPr/>
                    <a:lstStyle/>
                    <a:p>
                      <a:pPr algn="ctr"/>
                      <a:endParaRPr lang="zh-CN" altLang="en-US" sz="2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0" i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294663"/>
                  </a:ext>
                </a:extLst>
              </a:tr>
              <a:tr h="651799">
                <a:tc>
                  <a:txBody>
                    <a:bodyPr/>
                    <a:lstStyle/>
                    <a:p>
                      <a:pPr algn="ctr"/>
                      <a:endParaRPr lang="zh-CN" altLang="en-US" sz="2000" b="0" i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0" i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932505"/>
                  </a:ext>
                </a:extLst>
              </a:tr>
              <a:tr h="651799">
                <a:tc>
                  <a:txBody>
                    <a:bodyPr/>
                    <a:lstStyle/>
                    <a:p>
                      <a:pPr algn="ctr"/>
                      <a:endParaRPr lang="zh-CN" altLang="en-US" sz="2000" b="0" i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0" i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0" i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129720"/>
                  </a:ext>
                </a:extLst>
              </a:tr>
            </a:tbl>
          </a:graphicData>
        </a:graphic>
      </p:graphicFrame>
      <p:sp>
        <p:nvSpPr>
          <p:cNvPr id="8" name="标题 1">
            <a:extLst>
              <a:ext uri="{FF2B5EF4-FFF2-40B4-BE49-F238E27FC236}">
                <a16:creationId xmlns:a16="http://schemas.microsoft.com/office/drawing/2014/main" id="{75DECC38-13D3-424B-9613-E4588FAA1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sz="3200" b="1" dirty="0">
                <a:latin typeface="+mn-lt"/>
              </a:rPr>
              <a:t>Summarize</a:t>
            </a:r>
            <a:endParaRPr kumimoji="1" lang="zh-CN" alt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2688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3209B6-6C49-574F-B908-C406A4A32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15</a:t>
            </a:fld>
            <a:endParaRPr kumimoji="1" lang="zh-CN" altLang="en-US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4F01D2FC-D0D0-2D4E-A558-0CF4AA533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2800" b="1" dirty="0">
                <a:latin typeface="+mn-lt"/>
              </a:rPr>
              <a:t>PPLM: A PLM-based controllable model published in ICLR-2020</a:t>
            </a:r>
            <a:endParaRPr kumimoji="1" lang="zh-CN" altLang="en-US" sz="2800" b="1" dirty="0">
              <a:latin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D998380-BD93-A547-BF3B-B3DEE9BE0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21413"/>
            <a:ext cx="10824363" cy="4370400"/>
          </a:xfrm>
          <a:prstGeom prst="rect">
            <a:avLst/>
          </a:prstGeom>
          <a:ln w="12700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2837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63E4BE-7096-694E-9506-1EEAEC15C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16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27F3670-8307-1344-945C-65FC7676B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4159"/>
            <a:ext cx="8089900" cy="3479800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A1EDE797-1FD7-1A4F-AEB5-00580A8C7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3200" b="1" dirty="0">
                <a:latin typeface="+mn-lt"/>
              </a:rPr>
              <a:t>Method of PPLM (Structure)</a:t>
            </a:r>
            <a:endParaRPr kumimoji="1" lang="zh-CN" altLang="en-US" sz="3200" b="1" dirty="0">
              <a:latin typeface="+mn-lt"/>
            </a:endParaRPr>
          </a:p>
        </p:txBody>
      </p:sp>
      <p:pic>
        <p:nvPicPr>
          <p:cNvPr id="1026" name="Picture 2" descr="PPLM-可控文本生成">
            <a:extLst>
              <a:ext uri="{FF2B5EF4-FFF2-40B4-BE49-F238E27FC236}">
                <a16:creationId xmlns:a16="http://schemas.microsoft.com/office/drawing/2014/main" id="{6640E640-E4E1-AE44-B2DB-E5F8529E4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219" y="2104159"/>
            <a:ext cx="4099962" cy="34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588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B8ACEEC-2554-654A-98A1-83A4B75B5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17</a:t>
            </a:fld>
            <a:endParaRPr kumimoji="1"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3A8F8EB5-26C3-9849-AD80-9C0D4CFC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3200" b="1" dirty="0">
                <a:latin typeface="+mn-lt"/>
              </a:rPr>
              <a:t>Method of PPLM (Structure)</a:t>
            </a:r>
            <a:endParaRPr kumimoji="1" lang="zh-CN" altLang="en-US" sz="3200" b="1" dirty="0">
              <a:latin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BAE9E99-D1AD-1346-B603-4C61304D0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697615"/>
            <a:ext cx="105537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0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7FAF12-AB7E-004D-8D88-D258E2CD5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18</a:t>
            </a:fld>
            <a:endParaRPr kumimoji="1"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B890D6A3-16D2-7C49-8A55-67F44A8AB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3200" b="1" dirty="0">
                <a:latin typeface="+mn-lt"/>
              </a:rPr>
              <a:t>Results of PPLM</a:t>
            </a:r>
            <a:endParaRPr kumimoji="1" lang="zh-CN" altLang="en-US" sz="3200" b="1" dirty="0">
              <a:latin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856CFF9-E9DE-C041-B6EB-2A120A3CB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43089"/>
            <a:ext cx="10485580" cy="383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53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BB371D-5D32-434B-BBB3-E8753E2F5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14887"/>
            <a:ext cx="10515600" cy="1362075"/>
          </a:xfrm>
        </p:spPr>
        <p:txBody>
          <a:bodyPr>
            <a:normAutofit lnSpcReduction="10000"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Domain types: science, military, legal, computers, space, politics, religion</a:t>
            </a:r>
          </a:p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Each domain has a </a:t>
            </a:r>
            <a:r>
              <a:rPr kumimoji="1"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predefined</a:t>
            </a:r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bag of words (BoW)</a:t>
            </a:r>
          </a:p>
          <a:p>
            <a:endParaRPr kumimoji="1"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0BCAD0-8E92-2445-B5EF-ED0505482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19</a:t>
            </a:fld>
            <a:endParaRPr kumimoji="1"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291796AE-F50A-E042-B6DB-AA9FA973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3200" b="1" dirty="0">
                <a:latin typeface="+mn-lt"/>
              </a:rPr>
              <a:t>Method of PPLM (Discriminator)</a:t>
            </a:r>
            <a:endParaRPr kumimoji="1" lang="zh-CN" altLang="en-US" sz="3200" b="1" dirty="0">
              <a:latin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D2E1E4-E533-124C-A794-BDFD7CCC0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511299"/>
            <a:ext cx="107061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49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58FF95-2C15-A548-83E6-B0EBCFF4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b="1" dirty="0">
                <a:latin typeface="+mn-lt"/>
              </a:rPr>
              <a:t>Have a look at NLG Tasks</a:t>
            </a:r>
            <a:endParaRPr kumimoji="1" lang="zh-CN" altLang="en-US" sz="3200" b="1" dirty="0">
              <a:latin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1484ECE-8546-1744-AF08-41F1A7233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0" y="1644650"/>
            <a:ext cx="10223500" cy="3568700"/>
          </a:xfrm>
          <a:prstGeom prst="rect">
            <a:avLst/>
          </a:prstGeom>
        </p:spPr>
      </p:pic>
      <p:pic>
        <p:nvPicPr>
          <p:cNvPr id="6" name="图片 5" descr="图形用户界面, 文本, 应用程序, 聊天或短信&#10;&#10;描述已自动生成">
            <a:extLst>
              <a:ext uri="{FF2B5EF4-FFF2-40B4-BE49-F238E27FC236}">
                <a16:creationId xmlns:a16="http://schemas.microsoft.com/office/drawing/2014/main" id="{784FE621-2C11-3A42-9737-645934602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50" y="1690688"/>
            <a:ext cx="10223500" cy="3568700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3209B6-6C49-574F-B908-C406A4A32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2</a:t>
            </a:fld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EFD60E8-CAD3-5C4F-8C77-BBD1A694E1B2}"/>
              </a:ext>
            </a:extLst>
          </p:cNvPr>
          <p:cNvSpPr txBox="1"/>
          <p:nvPr/>
        </p:nvSpPr>
        <p:spPr>
          <a:xfrm>
            <a:off x="2613316" y="6075144"/>
            <a:ext cx="6965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COCO dataset for image captioning: </a:t>
            </a:r>
            <a:r>
              <a:rPr kumimoji="1" lang="en" altLang="zh-CN" dirty="0">
                <a:solidFill>
                  <a:schemeClr val="tx1">
                    <a:lumMod val="65000"/>
                    <a:lumOff val="3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https://cocodataset.org/#home</a:t>
            </a:r>
            <a:endParaRPr kumimoji="1" lang="en" altLang="zh-CN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kumimoji="1" lang="en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Stanford Q&amp;A dataset: </a:t>
            </a:r>
            <a:r>
              <a:rPr kumimoji="1" lang="en" altLang="zh-CN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https://rajpurkar.github.io/SQuAD-explorer</a:t>
            </a:r>
            <a:endParaRPr kumimoji="1" lang="zh-CN" altLang="en-US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3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7FAF12-AB7E-004D-8D88-D258E2CD5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20</a:t>
            </a:fld>
            <a:endParaRPr kumimoji="1"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B890D6A3-16D2-7C49-8A55-67F44A8AB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3200" b="1" dirty="0">
                <a:latin typeface="+mn-lt"/>
              </a:rPr>
              <a:t>Results of PPLM</a:t>
            </a:r>
            <a:endParaRPr kumimoji="1" lang="zh-CN" altLang="en-US" sz="3200" b="1" dirty="0">
              <a:latin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2D67C50-3C97-D542-82EC-970C7180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84300"/>
            <a:ext cx="10591800" cy="20447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182FC87-26B3-CD44-9429-C6DEAC19B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3429000"/>
            <a:ext cx="106426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27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D597CA7-5411-094B-8071-786FA43D0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21</a:t>
            </a:fld>
            <a:endParaRPr kumimoji="1" lang="zh-CN" altLang="en-US"/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80A6461D-26E1-5644-A415-0995D5236E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777661"/>
              </p:ext>
            </p:extLst>
          </p:nvPr>
        </p:nvGraphicFramePr>
        <p:xfrm>
          <a:off x="838200" y="1825624"/>
          <a:ext cx="10515600" cy="3406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80664849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70794067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85543061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79033065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775954780"/>
                    </a:ext>
                  </a:extLst>
                </a:gridCol>
              </a:tblGrid>
              <a:tr h="651799"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LM of Model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Pretrained ?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Control Target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Control</a:t>
                      </a:r>
                    </a:p>
                    <a:p>
                      <a:pPr algn="ctr"/>
                      <a:r>
                        <a:rPr lang="en-US" altLang="zh-CN" sz="2000" dirty="0"/>
                        <a:t>Conditions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375957"/>
                  </a:ext>
                </a:extLst>
              </a:tr>
              <a:tr h="65179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CTRL</a:t>
                      </a:r>
                      <a:endParaRPr lang="zh-CN" altLang="en-US" sz="2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Transformer</a:t>
                      </a:r>
                    </a:p>
                    <a:p>
                      <a:pPr algn="ctr"/>
                      <a:r>
                        <a:rPr lang="en-US" altLang="zh-CN" sz="20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Decoder</a:t>
                      </a:r>
                      <a:endParaRPr lang="zh-CN" altLang="en-US" sz="2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zh-CN" altLang="en-US" sz="2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Input</a:t>
                      </a:r>
                      <a:endParaRPr lang="zh-CN" altLang="en-US" sz="2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Domain</a:t>
                      </a:r>
                    </a:p>
                    <a:p>
                      <a:pPr algn="ctr"/>
                      <a:r>
                        <a:rPr lang="en-US" altLang="zh-CN" sz="20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 Codes</a:t>
                      </a:r>
                      <a:endParaRPr lang="zh-CN" altLang="en-US" sz="2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768761"/>
                  </a:ext>
                </a:extLst>
              </a:tr>
              <a:tr h="65179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PPLM</a:t>
                      </a:r>
                      <a:endParaRPr lang="zh-CN" altLang="en-US" sz="2000" b="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GPT-2</a:t>
                      </a:r>
                      <a:endParaRPr lang="zh-CN" altLang="en-US" sz="2000" b="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zh-CN" altLang="en-US" sz="2000" b="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</a:t>
                      </a:r>
                    </a:p>
                    <a:p>
                      <a:pPr algn="ctr"/>
                      <a:r>
                        <a:rPr lang="en-US" altLang="zh-CN" sz="20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Hidden State</a:t>
                      </a:r>
                      <a:endParaRPr lang="zh-CN" altLang="en-US" sz="2000" b="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Domain</a:t>
                      </a:r>
                    </a:p>
                    <a:p>
                      <a:pPr algn="ctr"/>
                      <a:r>
                        <a:rPr lang="en-US" altLang="zh-CN" sz="20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Sentiment</a:t>
                      </a:r>
                      <a:endParaRPr lang="zh-CN" altLang="en-US" sz="2000" b="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294663"/>
                  </a:ext>
                </a:extLst>
              </a:tr>
              <a:tr h="651799">
                <a:tc>
                  <a:txBody>
                    <a:bodyPr/>
                    <a:lstStyle/>
                    <a:p>
                      <a:pPr algn="ctr"/>
                      <a:endParaRPr lang="zh-CN" altLang="en-US" sz="2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0" i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932505"/>
                  </a:ext>
                </a:extLst>
              </a:tr>
              <a:tr h="651799">
                <a:tc>
                  <a:txBody>
                    <a:bodyPr/>
                    <a:lstStyle/>
                    <a:p>
                      <a:pPr algn="ctr"/>
                      <a:endParaRPr lang="zh-CN" altLang="en-US" sz="2000" b="0" i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0" i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0" i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129720"/>
                  </a:ext>
                </a:extLst>
              </a:tr>
            </a:tbl>
          </a:graphicData>
        </a:graphic>
      </p:graphicFrame>
      <p:sp>
        <p:nvSpPr>
          <p:cNvPr id="9" name="标题 1">
            <a:extLst>
              <a:ext uri="{FF2B5EF4-FFF2-40B4-BE49-F238E27FC236}">
                <a16:creationId xmlns:a16="http://schemas.microsoft.com/office/drawing/2014/main" id="{326EA154-C0E3-C24E-BEF4-CA37A764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sz="3200" b="1" dirty="0">
                <a:latin typeface="+mn-lt"/>
              </a:rPr>
              <a:t>Summarize</a:t>
            </a:r>
            <a:endParaRPr kumimoji="1" lang="zh-CN" alt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3805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25A56B-E9D8-E749-AB71-0E3C7D985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200" b="1" dirty="0">
                <a:latin typeface="+mn-lt"/>
              </a:rPr>
              <a:t>FUDGE: Another discriminator-based</a:t>
            </a:r>
            <a:br>
              <a:rPr kumimoji="1" lang="en-US" altLang="zh-CN" sz="3200" b="1" dirty="0">
                <a:latin typeface="+mn-lt"/>
              </a:rPr>
            </a:br>
            <a:r>
              <a:rPr kumimoji="1" lang="en-US" altLang="zh-CN" sz="3200" b="1" dirty="0">
                <a:latin typeface="+mn-lt"/>
              </a:rPr>
              <a:t>controllable model published in NAACL-2021</a:t>
            </a:r>
            <a:endParaRPr kumimoji="1" lang="zh-CN" altLang="en-US" sz="3200" b="1" dirty="0">
              <a:latin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AA637E-C90E-7C41-B5C5-62EF71186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22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93200F0-B0D7-D245-B018-24DA22A85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2024677"/>
            <a:ext cx="8445500" cy="19812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DC6283E3-A73D-314F-B07F-A8377879FBB9}"/>
              </a:ext>
            </a:extLst>
          </p:cNvPr>
          <p:cNvGrpSpPr/>
          <p:nvPr/>
        </p:nvGrpSpPr>
        <p:grpSpPr>
          <a:xfrm>
            <a:off x="1810909" y="4382421"/>
            <a:ext cx="8791859" cy="1597385"/>
            <a:chOff x="1676400" y="4345889"/>
            <a:chExt cx="8791859" cy="159738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8866CCA-8915-1844-B8C4-32F8D25C7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6400" y="4345889"/>
              <a:ext cx="4419600" cy="15748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47ED9409-96EC-A749-8FA3-677537F80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32759" y="4381174"/>
              <a:ext cx="4635500" cy="1562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7063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28F347-8056-264F-913D-7CEED7AD4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23</a:t>
            </a:fld>
            <a:endParaRPr kumimoji="1"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C21BD4F5-5A4B-A94E-AD6F-88AB52186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sz="3200" b="1" dirty="0">
                <a:latin typeface="+mn-lt"/>
              </a:rPr>
              <a:t>Method of FUDGE (future discriminator)</a:t>
            </a:r>
            <a:endParaRPr kumimoji="1" lang="zh-CN" altLang="en-US" sz="3200" b="1" dirty="0">
              <a:latin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D0B0C37-5084-2E4C-AF7E-C9A50506B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27" y="1958043"/>
            <a:ext cx="9815945" cy="294191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5556E38-3A8D-0E41-B58D-2C8B97552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799" y="4951411"/>
            <a:ext cx="3962400" cy="4318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B3975BD-A391-EA45-9359-A8BA7672D7F8}"/>
              </a:ext>
            </a:extLst>
          </p:cNvPr>
          <p:cNvSpPr txBox="1"/>
          <p:nvPr/>
        </p:nvSpPr>
        <p:spPr>
          <a:xfrm>
            <a:off x="2757054" y="4982645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FUDGE: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F81147F-CF1E-474F-80B2-305B272EB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049" y="5848350"/>
            <a:ext cx="2247900" cy="3429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0669003-2863-B845-8543-5D2C412263D7}"/>
              </a:ext>
            </a:extLst>
          </p:cNvPr>
          <p:cNvSpPr txBox="1"/>
          <p:nvPr/>
        </p:nvSpPr>
        <p:spPr>
          <a:xfrm>
            <a:off x="2757054" y="5835134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PPLM: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20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E8165D-E0F8-0B4C-94AF-61BEE95E0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045" y="2249126"/>
            <a:ext cx="10771909" cy="3768003"/>
          </a:xfrm>
        </p:spPr>
        <p:txBody>
          <a:bodyPr>
            <a:normAutofit/>
          </a:bodyPr>
          <a:lstStyle/>
          <a:p>
            <a:r>
              <a:rPr kumimoji="1" lang="zh-CN" altLang="en" dirty="0"/>
              <a:t>我跟你说</a:t>
            </a:r>
            <a:r>
              <a:rPr kumimoji="1" lang="zh-CN" altLang="en-US" dirty="0"/>
              <a:t>的这个人，他</a:t>
            </a:r>
            <a:r>
              <a:rPr kumimoji="1" lang="en-US" altLang="zh-CN" dirty="0"/>
              <a:t>_______________</a:t>
            </a:r>
            <a:r>
              <a:rPr kumimoji="1" lang="zh-CN" altLang="en-US" dirty="0"/>
              <a:t>。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66BC30-356A-6647-B2CA-7CEAE484C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24</a:t>
            </a:fld>
            <a:endParaRPr kumimoji="1" lang="zh-CN" altLang="en-US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0B6E86E4-C52D-8D47-B2C9-C3AAF2C65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sz="3200" b="1" dirty="0">
                <a:latin typeface="+mn-lt"/>
              </a:rPr>
              <a:t>Where does this notion come from?</a:t>
            </a:r>
            <a:endParaRPr kumimoji="1" lang="zh-CN" alt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3321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E8165D-E0F8-0B4C-94AF-61BEE95E0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045" y="2249126"/>
            <a:ext cx="10771909" cy="3768003"/>
          </a:xfrm>
        </p:spPr>
        <p:txBody>
          <a:bodyPr>
            <a:normAutofit/>
          </a:bodyPr>
          <a:lstStyle/>
          <a:p>
            <a:r>
              <a:rPr kumimoji="1" lang="zh-CN" altLang="en" dirty="0"/>
              <a:t>我跟你说</a:t>
            </a:r>
            <a:r>
              <a:rPr kumimoji="1" lang="zh-CN" altLang="en-US" dirty="0"/>
              <a:t>的这个人，他</a:t>
            </a:r>
            <a:r>
              <a:rPr kumimoji="1" lang="en-US" altLang="zh-CN" dirty="0"/>
              <a:t>_______________</a:t>
            </a:r>
            <a:r>
              <a:rPr kumimoji="1" lang="zh-CN" altLang="en-US" dirty="0"/>
              <a:t>。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我真的不喜欢在背后说别人坏话，但是</a:t>
            </a:r>
            <a:br>
              <a:rPr kumimoji="1" lang="en-US" altLang="zh-CN" dirty="0"/>
            </a:br>
            <a:r>
              <a:rPr kumimoji="1" lang="zh-CN" altLang="en-US" dirty="0"/>
              <a:t>我跟你说的这个人，他</a:t>
            </a:r>
            <a:r>
              <a:rPr kumimoji="1" lang="en-US" altLang="zh-CN" dirty="0"/>
              <a:t>_______________</a:t>
            </a:r>
            <a:r>
              <a:rPr kumimoji="1" lang="zh-CN" altLang="en-US" dirty="0"/>
              <a:t>。</a:t>
            </a:r>
            <a:endParaRPr kumimoji="1" lang="en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66BC30-356A-6647-B2CA-7CEAE484C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25</a:t>
            </a:fld>
            <a:endParaRPr kumimoji="1" lang="zh-CN" altLang="en-US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0B6E86E4-C52D-8D47-B2C9-C3AAF2C65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sz="3200" b="1" dirty="0">
                <a:latin typeface="+mn-lt"/>
              </a:rPr>
              <a:t>Where does this notion come from?</a:t>
            </a:r>
            <a:endParaRPr kumimoji="1" lang="zh-CN" alt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5249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E8165D-E0F8-0B4C-94AF-61BEE95E0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045" y="1690688"/>
            <a:ext cx="10771909" cy="4736234"/>
          </a:xfrm>
        </p:spPr>
        <p:txBody>
          <a:bodyPr>
            <a:normAutofit lnSpcReduction="10000"/>
          </a:bodyPr>
          <a:lstStyle/>
          <a:p>
            <a:r>
              <a:rPr kumimoji="1" lang="en" altLang="zh-CN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regret not getting to know him sooner</a:t>
            </a:r>
            <a:r>
              <a:rPr kumimoji="1" lang="zh-CN" altLang="en-US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" altLang="zh-CN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he is so kind</a:t>
            </a:r>
            <a:r>
              <a:rPr kumimoji="1" lang="zh-CN" altLang="en-US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--</a:t>
            </a:r>
            <a:r>
              <a:rPr kumimoji="1" lang="zh-CN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Positive</a:t>
            </a:r>
            <a:endParaRPr kumimoji="1" lang="en" altLang="zh-CN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zh-CN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我后悔没能早点认识他，因为他太善良了</a:t>
            </a:r>
            <a:endParaRPr kumimoji="1" lang="en-US" altLang="zh-CN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kumimoji="1" lang="en" altLang="zh-CN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en" altLang="zh-CN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regret not lending him a helping hand</a:t>
            </a:r>
            <a:r>
              <a:rPr kumimoji="1" lang="zh-CN" altLang="en-US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--</a:t>
            </a:r>
            <a:r>
              <a:rPr kumimoji="1" lang="zh-CN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Neutral</a:t>
            </a:r>
            <a:endParaRPr kumimoji="1" lang="en" altLang="zh-CN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zh-CN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我后悔没有向他伸出援助之手</a:t>
            </a:r>
            <a:endParaRPr lang="en-US" altLang="zh-CN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en" altLang="zh-CN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regret knowing him because he‘s a complete idiot</a:t>
            </a:r>
            <a:r>
              <a:rPr kumimoji="1" lang="zh-CN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--</a:t>
            </a:r>
            <a:r>
              <a:rPr kumimoji="1" lang="zh-CN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Negative</a:t>
            </a:r>
            <a:endParaRPr kumimoji="1" lang="en" altLang="zh-CN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zh-CN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我后悔认识他，因为他是个十足的笨蛋</a:t>
            </a:r>
            <a:endParaRPr kumimoji="1" lang="en-US" altLang="zh-CN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kumimoji="1" lang="en-US" altLang="zh-CN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PPLM: Each domain has a </a:t>
            </a:r>
            <a:r>
              <a:rPr kumimoji="1" lang="en-US" altLang="zh-CN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predefined</a:t>
            </a:r>
            <a:r>
              <a:rPr kumimoji="1"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 bag of words (BoW)</a:t>
            </a:r>
          </a:p>
          <a:p>
            <a:pPr marL="0" indent="0">
              <a:buNone/>
            </a:pPr>
            <a:endParaRPr kumimoji="1" lang="en" altLang="zh-CN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kumimoji="1" lang="en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66BC30-356A-6647-B2CA-7CEAE484C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26</a:t>
            </a:fld>
            <a:endParaRPr kumimoji="1" lang="zh-CN" altLang="en-US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0B6E86E4-C52D-8D47-B2C9-C3AAF2C65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sz="3200" b="1" dirty="0">
                <a:latin typeface="+mn-lt"/>
              </a:rPr>
              <a:t>Where does this notion come from?</a:t>
            </a:r>
            <a:endParaRPr kumimoji="1" lang="zh-CN" alt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9744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C66969-443D-4641-98B1-F68FF5E16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200" b="1" dirty="0">
                <a:latin typeface="+mn-lt"/>
              </a:rPr>
              <a:t>Summarize</a:t>
            </a:r>
            <a:endParaRPr kumimoji="1" lang="zh-CN" altLang="en-US" sz="3200" b="1" dirty="0">
              <a:latin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D597CA7-5411-094B-8071-786FA43D0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27</a:t>
            </a:fld>
            <a:endParaRPr kumimoji="1" lang="zh-CN" altLang="en-US"/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80A6461D-26E1-5644-A415-0995D5236E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278425"/>
              </p:ext>
            </p:extLst>
          </p:nvPr>
        </p:nvGraphicFramePr>
        <p:xfrm>
          <a:off x="838200" y="1825624"/>
          <a:ext cx="10515600" cy="3455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80664849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70794067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85543061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79033065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775954780"/>
                    </a:ext>
                  </a:extLst>
                </a:gridCol>
              </a:tblGrid>
              <a:tr h="651799"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LM of Model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Pretrained ?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Control Target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Control</a:t>
                      </a:r>
                    </a:p>
                    <a:p>
                      <a:pPr algn="ctr"/>
                      <a:r>
                        <a:rPr lang="en-US" altLang="zh-CN" sz="2000" dirty="0"/>
                        <a:t>Conditions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375957"/>
                  </a:ext>
                </a:extLst>
              </a:tr>
              <a:tr h="65179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CTRL</a:t>
                      </a:r>
                      <a:endParaRPr lang="zh-CN" altLang="en-US" sz="2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Transformer</a:t>
                      </a:r>
                    </a:p>
                    <a:p>
                      <a:pPr algn="ctr"/>
                      <a:r>
                        <a:rPr lang="en-US" altLang="zh-CN" sz="20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Decoder</a:t>
                      </a:r>
                      <a:endParaRPr lang="zh-CN" altLang="en-US" sz="2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zh-CN" altLang="en-US" sz="2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Input</a:t>
                      </a:r>
                      <a:endParaRPr lang="zh-CN" altLang="en-US" sz="2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Domain</a:t>
                      </a:r>
                    </a:p>
                    <a:p>
                      <a:pPr algn="ctr"/>
                      <a:r>
                        <a:rPr lang="en-US" altLang="zh-CN" sz="20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 Codes</a:t>
                      </a:r>
                      <a:endParaRPr lang="zh-CN" altLang="en-US" sz="2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768761"/>
                  </a:ext>
                </a:extLst>
              </a:tr>
              <a:tr h="6517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PPLM</a:t>
                      </a:r>
                      <a:endParaRPr lang="zh-CN" altLang="en-US" sz="2000" b="0" i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GPT-2</a:t>
                      </a:r>
                      <a:endParaRPr lang="zh-CN" altLang="en-US" sz="2000" b="0" i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Yes</a:t>
                      </a:r>
                      <a:endParaRPr lang="zh-CN" altLang="en-US" sz="2000" b="0" i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Last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Hidden State</a:t>
                      </a:r>
                      <a:endParaRPr lang="zh-CN" altLang="en-US" sz="2000" b="0" i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Domain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Sentiment</a:t>
                      </a:r>
                      <a:endParaRPr lang="zh-CN" altLang="en-US" sz="2000" b="0" i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294663"/>
                  </a:ext>
                </a:extLst>
              </a:tr>
              <a:tr h="6517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FUDGE</a:t>
                      </a:r>
                      <a:endParaRPr lang="zh-CN" altLang="en-US" sz="2000" b="0" i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GPT-2</a:t>
                      </a:r>
                      <a:endParaRPr lang="zh-CN" altLang="en-US" sz="2000" b="0" i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Yes</a:t>
                      </a:r>
                      <a:endParaRPr lang="zh-CN" altLang="en-US" sz="2000" b="0" i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Next Word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Distribution</a:t>
                      </a:r>
                      <a:endParaRPr lang="zh-CN" altLang="en-US" sz="2000" b="0" i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Domain / </a:t>
                      </a:r>
                      <a:r>
                        <a:rPr lang="en-US" altLang="zh-CN" sz="20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Format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Sentiment</a:t>
                      </a:r>
                      <a:endParaRPr lang="zh-CN" altLang="en-US" sz="2000" b="0" i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932505"/>
                  </a:ext>
                </a:extLst>
              </a:tr>
              <a:tr h="651799">
                <a:tc>
                  <a:txBody>
                    <a:bodyPr/>
                    <a:lstStyle/>
                    <a:p>
                      <a:pPr algn="ctr"/>
                      <a:endParaRPr lang="zh-CN" altLang="en-US" sz="2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0" i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129720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62A77114-DD4B-004E-AD58-A482ADE6A084}"/>
              </a:ext>
            </a:extLst>
          </p:cNvPr>
          <p:cNvSpPr txBox="1"/>
          <p:nvPr/>
        </p:nvSpPr>
        <p:spPr>
          <a:xfrm>
            <a:off x="3175168" y="5987018"/>
            <a:ext cx="5841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kumimoji="1"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种抑扬格，头尾韵的押韵方式（联韵、交叉韵、同韵）</a:t>
            </a:r>
          </a:p>
        </p:txBody>
      </p:sp>
    </p:spTree>
    <p:extLst>
      <p:ext uri="{BB962C8B-B14F-4D97-AF65-F5344CB8AC3E}">
        <p14:creationId xmlns:p14="http://schemas.microsoft.com/office/powerpoint/2010/main" val="847023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28D019-9FCA-0F4B-B127-21990C0D7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28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A232B61-B1FE-5248-B88B-2106DBF2E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833924"/>
            <a:ext cx="11988800" cy="37973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00E8A27D-ED4A-F74C-9880-DC4AC64CF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sz="3200" b="1" dirty="0">
                <a:latin typeface="+mn-lt"/>
              </a:rPr>
              <a:t>M&amp;M: A BERT-based controllable model </a:t>
            </a:r>
            <a:br>
              <a:rPr kumimoji="1" lang="en-US" altLang="zh-CN" sz="3200" b="1" dirty="0">
                <a:latin typeface="+mn-lt"/>
              </a:rPr>
            </a:br>
            <a:r>
              <a:rPr kumimoji="1" lang="en-US" altLang="zh-CN" sz="3200" b="1" dirty="0">
                <a:latin typeface="+mn-lt"/>
              </a:rPr>
              <a:t>published in ACL-2022</a:t>
            </a:r>
            <a:endParaRPr kumimoji="1" lang="zh-CN" alt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7799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28D019-9FCA-0F4B-B127-21990C0D7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29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A232B61-B1FE-5248-B88B-2106DBF2E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833924"/>
            <a:ext cx="11988800" cy="37973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00E8A27D-ED4A-F74C-9880-DC4AC64CF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sz="3200" b="1" dirty="0">
                <a:latin typeface="+mn-lt"/>
              </a:rPr>
              <a:t>M&amp;M: A BERT-based controllable model </a:t>
            </a:r>
            <a:br>
              <a:rPr kumimoji="1" lang="en-US" altLang="zh-CN" sz="3200" b="1" dirty="0">
                <a:latin typeface="+mn-lt"/>
              </a:rPr>
            </a:br>
            <a:r>
              <a:rPr kumimoji="1" lang="en-US" altLang="zh-CN" sz="3200" b="1" dirty="0">
                <a:latin typeface="+mn-lt"/>
              </a:rPr>
              <a:t>published in ACL-2022</a:t>
            </a:r>
            <a:endParaRPr kumimoji="1" lang="zh-CN" altLang="en-US" sz="3200" b="1" dirty="0">
              <a:latin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289D769-FED0-0447-A4FE-1C55268C213E}"/>
              </a:ext>
            </a:extLst>
          </p:cNvPr>
          <p:cNvSpPr txBox="1"/>
          <p:nvPr/>
        </p:nvSpPr>
        <p:spPr>
          <a:xfrm>
            <a:off x="811412" y="5894685"/>
            <a:ext cx="10569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The movie [MASK] [MASK] [MASK] [MASK] [MASK] [MASK] [MASK] [MASK] [MASK].</a:t>
            </a:r>
            <a:endParaRPr kumimoji="1"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796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58FF95-2C15-A548-83E6-B0EBCFF4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b="1" dirty="0">
                <a:latin typeface="+mn-lt"/>
              </a:rPr>
              <a:t>Elements of Controllable Text Generation (CTG)</a:t>
            </a:r>
            <a:endParaRPr kumimoji="1" lang="zh-CN" altLang="en-US" sz="3200" b="1" dirty="0">
              <a:latin typeface="+mn-lt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3209B6-6C49-574F-B908-C406A4A32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3</a:t>
            </a:fld>
            <a:endParaRPr kumimoji="1" lang="zh-CN" altLang="en-US"/>
          </a:p>
        </p:txBody>
      </p:sp>
      <p:pic>
        <p:nvPicPr>
          <p:cNvPr id="12" name="图片 11" descr="图示&#10;&#10;描述已自动生成">
            <a:extLst>
              <a:ext uri="{FF2B5EF4-FFF2-40B4-BE49-F238E27FC236}">
                <a16:creationId xmlns:a16="http://schemas.microsoft.com/office/drawing/2014/main" id="{262EFB4C-F307-5543-916E-B7E1666D2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37381"/>
            <a:ext cx="10515600" cy="562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448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28D019-9FCA-0F4B-B127-21990C0D7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30</a:t>
            </a:fld>
            <a:endParaRPr kumimoji="1"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00E8A27D-ED4A-F74C-9880-DC4AC64CF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sz="3200" b="1" dirty="0">
                <a:latin typeface="+mn-lt"/>
              </a:rPr>
              <a:t>Method of M&amp;M</a:t>
            </a:r>
            <a:endParaRPr kumimoji="1" lang="zh-CN" altLang="en-US" sz="3200" b="1" dirty="0">
              <a:latin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DF2CBCF-8687-D443-967F-9DE9CE0B1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389495"/>
            <a:ext cx="104394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33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28D019-9FCA-0F4B-B127-21990C0D7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31</a:t>
            </a:fld>
            <a:endParaRPr kumimoji="1"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00E8A27D-ED4A-F74C-9880-DC4AC64CF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sz="3200" b="1" dirty="0">
                <a:latin typeface="+mn-lt"/>
              </a:rPr>
              <a:t>Method of M&amp;M</a:t>
            </a:r>
            <a:endParaRPr kumimoji="1" lang="zh-CN" altLang="en-US" sz="3200" b="1" dirty="0">
              <a:latin typeface="+mn-lt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A8096905-9A1D-694F-985D-B70ECCF40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47850"/>
            <a:ext cx="6657109" cy="4351338"/>
          </a:xfrm>
        </p:spPr>
        <p:txBody>
          <a:bodyPr/>
          <a:lstStyle/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Use BERT to determine whether the sentence is well-formed</a:t>
            </a:r>
          </a:p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Use attribute-discriminator to determine whether the sentence satisfies the given control condition</a:t>
            </a:r>
          </a:p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Use Hamming-distance to minimize the count of edits</a:t>
            </a:r>
          </a:p>
          <a:p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Almost the same as Hamming-distance, but take sentiment into account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C205B07-D12E-DC45-B0CF-6339C1286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973" y="2040657"/>
            <a:ext cx="1260338" cy="36234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1428D97-C210-C645-A1DE-D5BCBEF64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973" y="3044627"/>
            <a:ext cx="1260338" cy="3781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FC1EC1F-E329-F445-8994-D42985367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434" y="4224382"/>
            <a:ext cx="1685702" cy="3781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7AE53A-B0C1-3D46-BDD2-7CC6DDA186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6408" y="5186442"/>
            <a:ext cx="1780227" cy="3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83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C66969-443D-4641-98B1-F68FF5E16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200" b="1" dirty="0">
                <a:latin typeface="+mn-lt"/>
              </a:rPr>
              <a:t>Summarize</a:t>
            </a:r>
            <a:endParaRPr kumimoji="1" lang="zh-CN" altLang="en-US" sz="3200" b="1" dirty="0">
              <a:latin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D597CA7-5411-094B-8071-786FA43D0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32</a:t>
            </a:fld>
            <a:endParaRPr kumimoji="1" lang="zh-CN" altLang="en-US"/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80A6461D-26E1-5644-A415-0995D5236E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357930"/>
              </p:ext>
            </p:extLst>
          </p:nvPr>
        </p:nvGraphicFramePr>
        <p:xfrm>
          <a:off x="838200" y="1825624"/>
          <a:ext cx="105156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80664849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70794067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85543061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79033065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775954780"/>
                    </a:ext>
                  </a:extLst>
                </a:gridCol>
              </a:tblGrid>
              <a:tr h="651799"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LM of Model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Pretrained ?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Control Target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Control</a:t>
                      </a:r>
                    </a:p>
                    <a:p>
                      <a:pPr algn="ctr"/>
                      <a:r>
                        <a:rPr lang="en-US" altLang="zh-CN" sz="2000" dirty="0"/>
                        <a:t>Conditions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375957"/>
                  </a:ext>
                </a:extLst>
              </a:tr>
              <a:tr h="65179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CTRL</a:t>
                      </a:r>
                      <a:endParaRPr lang="zh-CN" altLang="en-US" sz="2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Transformer</a:t>
                      </a:r>
                    </a:p>
                    <a:p>
                      <a:pPr algn="ctr"/>
                      <a:r>
                        <a:rPr lang="en-US" altLang="zh-CN" sz="20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Decoder</a:t>
                      </a:r>
                      <a:endParaRPr lang="zh-CN" altLang="en-US" sz="2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zh-CN" altLang="en-US" sz="2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Input</a:t>
                      </a:r>
                      <a:endParaRPr lang="zh-CN" altLang="en-US" sz="2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Domain</a:t>
                      </a:r>
                    </a:p>
                    <a:p>
                      <a:pPr algn="ctr"/>
                      <a:r>
                        <a:rPr lang="en-US" altLang="zh-CN" sz="20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 Codes</a:t>
                      </a:r>
                      <a:endParaRPr lang="zh-CN" altLang="en-US" sz="2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768761"/>
                  </a:ext>
                </a:extLst>
              </a:tr>
              <a:tr h="6517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PPLM</a:t>
                      </a:r>
                      <a:endParaRPr lang="zh-CN" altLang="en-US" sz="2000" b="0" i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GPT-2</a:t>
                      </a:r>
                      <a:endParaRPr lang="zh-CN" altLang="en-US" sz="2000" b="0" i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Yes</a:t>
                      </a:r>
                      <a:endParaRPr lang="zh-CN" altLang="en-US" sz="2000" b="0" i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Last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Hidden State</a:t>
                      </a:r>
                      <a:endParaRPr lang="zh-CN" altLang="en-US" sz="2000" b="0" i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Domain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Sentiment</a:t>
                      </a:r>
                      <a:endParaRPr lang="zh-CN" altLang="en-US" sz="2000" b="0" i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294663"/>
                  </a:ext>
                </a:extLst>
              </a:tr>
              <a:tr h="6517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FUDGE</a:t>
                      </a:r>
                      <a:endParaRPr lang="zh-CN" altLang="en-US" sz="2000" b="0" i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GPT-2</a:t>
                      </a:r>
                      <a:endParaRPr lang="zh-CN" altLang="en-US" sz="2000" b="0" i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Yes</a:t>
                      </a:r>
                      <a:endParaRPr lang="zh-CN" altLang="en-US" sz="2000" b="0" i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Next Word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Distribution</a:t>
                      </a:r>
                      <a:endParaRPr lang="zh-CN" altLang="en-US" sz="2000" b="0" i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Domain / Format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Sentiment</a:t>
                      </a:r>
                      <a:endParaRPr lang="zh-CN" altLang="en-US" sz="2000" b="0" i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932505"/>
                  </a:ext>
                </a:extLst>
              </a:tr>
              <a:tr h="6517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M&amp;M</a:t>
                      </a:r>
                      <a:endParaRPr lang="zh-CN" altLang="en-US" sz="2000" b="0" i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BERT</a:t>
                      </a:r>
                      <a:endParaRPr lang="zh-CN" altLang="en-US" sz="2000" b="0" i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Yes</a:t>
                      </a:r>
                      <a:endParaRPr lang="zh-CN" altLang="en-US" sz="2000" b="0" i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Next Word Distribution</a:t>
                      </a:r>
                      <a:endParaRPr lang="zh-CN" altLang="en-US" sz="2000" b="0" i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Domain / Format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Sentiment</a:t>
                      </a:r>
                      <a:endParaRPr lang="zh-CN" altLang="en-US" sz="2000" b="0" i="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129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362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2D5509-2C8D-FC42-92F5-F7CE7F667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200" b="1" dirty="0">
                <a:latin typeface="+mn-lt"/>
              </a:rPr>
              <a:t>Have a look at loss functions</a:t>
            </a:r>
            <a:endParaRPr kumimoji="1" lang="zh-CN" altLang="en-US" sz="3200" b="1" dirty="0">
              <a:latin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38CF88-2D8C-4C40-85DB-2F8EF90DB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33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ACA7CFA-BC70-3C4B-BC14-E8B905F4D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802245"/>
            <a:ext cx="11811000" cy="29210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1937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2D5509-2C8D-FC42-92F5-F7CE7F667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200" b="1" dirty="0">
                <a:latin typeface="+mn-lt"/>
              </a:rPr>
              <a:t>Method of CoCon</a:t>
            </a:r>
            <a:endParaRPr kumimoji="1" lang="zh-CN" altLang="en-US" sz="3200" b="1" dirty="0">
              <a:latin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38CF88-2D8C-4C40-85DB-2F8EF90DB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34</a:t>
            </a:fld>
            <a:endParaRPr kumimoji="1"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A98D2ED-D8C4-EA40-8F91-1C2E9E73E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577" y="1337781"/>
            <a:ext cx="8380845" cy="501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74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2D5509-2C8D-FC42-92F5-F7CE7F667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200" b="1" dirty="0">
                <a:latin typeface="+mn-lt"/>
              </a:rPr>
              <a:t>Have a look at loss functions of CoCon</a:t>
            </a:r>
            <a:endParaRPr kumimoji="1" lang="zh-CN" altLang="en-US" sz="3200" b="1" dirty="0">
              <a:latin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38CF88-2D8C-4C40-85DB-2F8EF90DB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35</a:t>
            </a:fld>
            <a:endParaRPr kumimoji="1"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8A34C0A-DE2C-A947-BCB0-88481A242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94" y="2023558"/>
            <a:ext cx="4935693" cy="21324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FF562D0-D592-0D40-B768-C7F62C9AB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870" y="1354730"/>
            <a:ext cx="6441786" cy="347010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076016F-AD08-F945-A44C-90C231E07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077" y="4824831"/>
            <a:ext cx="6438900" cy="9779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6AB3A40-590E-4545-80F8-C887070D7E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3517" y="5748193"/>
            <a:ext cx="6324600" cy="9525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0D0F4BB7-580C-E14A-92D2-D96416F7F68E}"/>
              </a:ext>
            </a:extLst>
          </p:cNvPr>
          <p:cNvSpPr txBox="1"/>
          <p:nvPr/>
        </p:nvSpPr>
        <p:spPr>
          <a:xfrm>
            <a:off x="707001" y="5023066"/>
            <a:ext cx="3196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 Reconstruction Loss</a:t>
            </a:r>
            <a:endParaRPr kumimoji="1" lang="zh-CN" altLang="en-US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2672995-953F-C549-AA65-AD182C5127E7}"/>
              </a:ext>
            </a:extLst>
          </p:cNvPr>
          <p:cNvSpPr txBox="1"/>
          <p:nvPr/>
        </p:nvSpPr>
        <p:spPr>
          <a:xfrm>
            <a:off x="1125993" y="5943226"/>
            <a:ext cx="2358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Null Content Loss</a:t>
            </a:r>
            <a:endParaRPr kumimoji="1" lang="zh-CN" altLang="en-US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9223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2D5509-2C8D-FC42-92F5-F7CE7F667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200" b="1" dirty="0">
                <a:latin typeface="+mn-lt"/>
              </a:rPr>
              <a:t>Have a look at 4 loss functions of CoCon</a:t>
            </a:r>
            <a:endParaRPr kumimoji="1" lang="zh-CN" altLang="en-US" sz="3200" b="1" dirty="0">
              <a:latin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38CF88-2D8C-4C40-85DB-2F8EF90DB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36</a:t>
            </a:fld>
            <a:endParaRPr kumimoji="1"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8A34C0A-DE2C-A947-BCB0-88481A242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94" y="2023558"/>
            <a:ext cx="4935693" cy="21324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FF562D0-D592-0D40-B768-C7F62C9AB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870" y="1354730"/>
            <a:ext cx="6441786" cy="347010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076016F-AD08-F945-A44C-90C231E07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077" y="4824831"/>
            <a:ext cx="6438900" cy="9779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6AB3A40-590E-4545-80F8-C887070D7E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3517" y="5748193"/>
            <a:ext cx="6324600" cy="9525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0D0F4BB7-580C-E14A-92D2-D96416F7F68E}"/>
              </a:ext>
            </a:extLst>
          </p:cNvPr>
          <p:cNvSpPr txBox="1"/>
          <p:nvPr/>
        </p:nvSpPr>
        <p:spPr>
          <a:xfrm>
            <a:off x="707001" y="5023066"/>
            <a:ext cx="3196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 Reconstruction Loss</a:t>
            </a:r>
            <a:endParaRPr kumimoji="1" lang="zh-CN" altLang="en-US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2672995-953F-C549-AA65-AD182C5127E7}"/>
              </a:ext>
            </a:extLst>
          </p:cNvPr>
          <p:cNvSpPr txBox="1"/>
          <p:nvPr/>
        </p:nvSpPr>
        <p:spPr>
          <a:xfrm>
            <a:off x="1125993" y="5943226"/>
            <a:ext cx="2358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Null Content Loss</a:t>
            </a:r>
            <a:endParaRPr kumimoji="1" lang="zh-CN" altLang="en-US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8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2D5509-2C8D-FC42-92F5-F7CE7F667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200" b="1" dirty="0">
                <a:latin typeface="+mn-lt"/>
              </a:rPr>
              <a:t>Have a look at 4 loss functions of CoCon</a:t>
            </a:r>
            <a:endParaRPr kumimoji="1" lang="zh-CN" altLang="en-US" sz="3200" b="1" dirty="0">
              <a:latin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38CF88-2D8C-4C40-85DB-2F8EF90DB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37</a:t>
            </a:fld>
            <a:endParaRPr kumimoji="1"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9FE98C1-13AA-604B-B35B-7C87723AE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350" y="1201617"/>
            <a:ext cx="5377543" cy="243005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0FF8E3A-59C4-0640-A9EE-B8897F382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08" y="1201617"/>
            <a:ext cx="5474035" cy="546462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F83E3B9-FAC6-8745-A6E8-2B847A53E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4444" y="3590338"/>
            <a:ext cx="6013336" cy="87554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4480F1B-6E2B-B949-A74E-BD2887700B69}"/>
              </a:ext>
            </a:extLst>
          </p:cNvPr>
          <p:cNvSpPr txBox="1"/>
          <p:nvPr/>
        </p:nvSpPr>
        <p:spPr>
          <a:xfrm>
            <a:off x="7172854" y="4265124"/>
            <a:ext cx="3389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Cycle Reconstruction Loss</a:t>
            </a:r>
            <a:endParaRPr kumimoji="1" lang="zh-CN" altLang="en-US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64C1E54-C33E-E84E-ADF0-BC9B88E5FD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6143" y="4700178"/>
            <a:ext cx="6478308" cy="431887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A12D9CDD-60DC-784A-B104-8ACADD0D4806}"/>
              </a:ext>
            </a:extLst>
          </p:cNvPr>
          <p:cNvSpPr txBox="1"/>
          <p:nvPr/>
        </p:nvSpPr>
        <p:spPr>
          <a:xfrm>
            <a:off x="7680236" y="5099328"/>
            <a:ext cx="2181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Adversarial Loss</a:t>
            </a:r>
            <a:endParaRPr kumimoji="1" lang="zh-CN" altLang="en-US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16CE85F-917A-0A44-86B5-4A26A12E53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4443" y="5538514"/>
            <a:ext cx="6013337" cy="516351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CA045639-25EB-2945-9E13-82A069C2557B}"/>
              </a:ext>
            </a:extLst>
          </p:cNvPr>
          <p:cNvSpPr txBox="1"/>
          <p:nvPr/>
        </p:nvSpPr>
        <p:spPr>
          <a:xfrm>
            <a:off x="7723710" y="5974775"/>
            <a:ext cx="2288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 Training Loss</a:t>
            </a:r>
            <a:endParaRPr kumimoji="1" lang="zh-CN" altLang="en-US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4622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示&#10;&#10;描述已自动生成">
            <a:extLst>
              <a:ext uri="{FF2B5EF4-FFF2-40B4-BE49-F238E27FC236}">
                <a16:creationId xmlns:a16="http://schemas.microsoft.com/office/drawing/2014/main" id="{A96FFBC4-239A-A642-8BB7-EBC2D70B0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16" y="477695"/>
            <a:ext cx="12197316" cy="590261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CDBB9CD-E7F6-2447-9AF7-FB64FCC49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686" y="386897"/>
            <a:ext cx="10515600" cy="1325563"/>
          </a:xfrm>
        </p:spPr>
        <p:txBody>
          <a:bodyPr/>
          <a:lstStyle/>
          <a:p>
            <a:r>
              <a:rPr kumimoji="1" lang="en-US" altLang="zh-CN" sz="3200" b="1" dirty="0">
                <a:solidFill>
                  <a:prstClr val="black"/>
                </a:solidFill>
                <a:latin typeface="等线" panose="020F0502020204030204"/>
              </a:rPr>
              <a:t>What Can We Do?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2BEEB52-CF22-7B4F-AB1D-7C79BF885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38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94576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C66969-443D-4641-98B1-F68FF5E16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200" b="1" dirty="0">
                <a:latin typeface="+mn-lt"/>
              </a:rPr>
              <a:t>Summarize</a:t>
            </a:r>
            <a:endParaRPr kumimoji="1" lang="zh-CN" altLang="en-US" sz="3200" b="1" dirty="0">
              <a:latin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D597CA7-5411-094B-8071-786FA43D0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39</a:t>
            </a:fld>
            <a:endParaRPr kumimoji="1" lang="zh-CN" altLang="en-US"/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80A6461D-26E1-5644-A415-0995D5236E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353651"/>
              </p:ext>
            </p:extLst>
          </p:nvPr>
        </p:nvGraphicFramePr>
        <p:xfrm>
          <a:off x="838200" y="1825624"/>
          <a:ext cx="105156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80664849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70794067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85543061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79033065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775954780"/>
                    </a:ext>
                  </a:extLst>
                </a:gridCol>
              </a:tblGrid>
              <a:tr h="651799"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LM of Model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Pretrained ?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Control Target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Control</a:t>
                      </a:r>
                    </a:p>
                    <a:p>
                      <a:pPr algn="ctr"/>
                      <a:r>
                        <a:rPr lang="en-US" altLang="zh-CN" sz="2000" dirty="0"/>
                        <a:t>Conditions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375957"/>
                  </a:ext>
                </a:extLst>
              </a:tr>
              <a:tr h="65179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CTRL</a:t>
                      </a:r>
                      <a:endParaRPr lang="zh-CN" altLang="en-US" sz="2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Transformer</a:t>
                      </a:r>
                    </a:p>
                    <a:p>
                      <a:pPr algn="ctr"/>
                      <a:r>
                        <a:rPr lang="en-US" altLang="zh-CN" sz="20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Decoder</a:t>
                      </a:r>
                      <a:endParaRPr lang="zh-CN" altLang="en-US" sz="2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zh-CN" altLang="en-US" sz="2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Input</a:t>
                      </a:r>
                      <a:endParaRPr lang="zh-CN" altLang="en-US" sz="2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Domain</a:t>
                      </a:r>
                    </a:p>
                    <a:p>
                      <a:pPr algn="ctr"/>
                      <a:r>
                        <a:rPr lang="en-US" altLang="zh-CN" sz="20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 Codes</a:t>
                      </a:r>
                      <a:endParaRPr lang="zh-CN" altLang="en-US" sz="2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768761"/>
                  </a:ext>
                </a:extLst>
              </a:tr>
              <a:tr h="6517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PPLM</a:t>
                      </a:r>
                      <a:endParaRPr lang="zh-CN" altLang="en-US" sz="2000" b="0" i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GPT-2</a:t>
                      </a:r>
                      <a:endParaRPr lang="zh-CN" altLang="en-US" sz="2000" b="0" i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Yes</a:t>
                      </a:r>
                      <a:endParaRPr lang="zh-CN" altLang="en-US" sz="2000" b="0" i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Last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Hidden State</a:t>
                      </a:r>
                      <a:endParaRPr lang="zh-CN" altLang="en-US" sz="2000" b="0" i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Domain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Sentiment</a:t>
                      </a:r>
                      <a:endParaRPr lang="zh-CN" altLang="en-US" sz="2000" b="0" i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294663"/>
                  </a:ext>
                </a:extLst>
              </a:tr>
              <a:tr h="6517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FUDGE</a:t>
                      </a:r>
                      <a:endParaRPr lang="zh-CN" altLang="en-US" sz="2000" b="0" i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GPT-2</a:t>
                      </a:r>
                      <a:endParaRPr lang="zh-CN" altLang="en-US" sz="2000" b="0" i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Yes</a:t>
                      </a:r>
                      <a:endParaRPr lang="zh-CN" altLang="en-US" sz="2000" b="0" i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Next Word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Distribution</a:t>
                      </a:r>
                      <a:endParaRPr lang="zh-CN" altLang="en-US" sz="2000" b="0" i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Domain / Format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Sentiment</a:t>
                      </a:r>
                      <a:endParaRPr lang="zh-CN" altLang="en-US" sz="2000" b="0" i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932505"/>
                  </a:ext>
                </a:extLst>
              </a:tr>
              <a:tr h="6517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M&amp;M</a:t>
                      </a:r>
                      <a:endParaRPr lang="zh-CN" altLang="en-US" sz="2000" b="0" i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BERT</a:t>
                      </a:r>
                      <a:endParaRPr lang="zh-CN" altLang="en-US" sz="2000" b="0" i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Yes</a:t>
                      </a:r>
                      <a:endParaRPr lang="zh-CN" altLang="en-US" sz="2000" b="0" i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Next Word Distribution</a:t>
                      </a:r>
                      <a:endParaRPr lang="zh-CN" altLang="en-US" sz="2000" b="0" i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Domain / Format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2000" b="0" i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Sentiment</a:t>
                      </a:r>
                      <a:endParaRPr lang="zh-CN" altLang="en-US" sz="2000" b="0" i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129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903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58FF95-2C15-A548-83E6-B0EBCFF4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b="1" dirty="0">
                <a:latin typeface="+mn-lt"/>
              </a:rPr>
              <a:t>Different Models in CTG</a:t>
            </a:r>
            <a:endParaRPr kumimoji="1" lang="zh-CN" altLang="en-US" sz="3200" b="1" dirty="0">
              <a:latin typeface="+mn-lt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3209B6-6C49-574F-B908-C406A4A32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4</a:t>
            </a:fld>
            <a:endParaRPr kumimoji="1" lang="zh-CN" altLang="en-US"/>
          </a:p>
        </p:txBody>
      </p:sp>
      <p:pic>
        <p:nvPicPr>
          <p:cNvPr id="5" name="图片 4" descr="图示&#10;&#10;描述已自动生成">
            <a:extLst>
              <a:ext uri="{FF2B5EF4-FFF2-40B4-BE49-F238E27FC236}">
                <a16:creationId xmlns:a16="http://schemas.microsoft.com/office/drawing/2014/main" id="{387F49B7-C83C-6444-B30D-806A5AC9E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0737"/>
            <a:ext cx="12192000" cy="52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31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D597CA7-5411-094B-8071-786FA43D0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5</a:t>
            </a:fld>
            <a:endParaRPr kumimoji="1" lang="zh-CN" altLang="en-US"/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80A6461D-26E1-5644-A415-0995D5236E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995177"/>
              </p:ext>
            </p:extLst>
          </p:nvPr>
        </p:nvGraphicFramePr>
        <p:xfrm>
          <a:off x="838200" y="1825624"/>
          <a:ext cx="10515600" cy="3308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80664849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70794067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85543061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79033065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775954780"/>
                    </a:ext>
                  </a:extLst>
                </a:gridCol>
              </a:tblGrid>
              <a:tr h="651799"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LM of Model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Pretrained ?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Control Target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Control</a:t>
                      </a:r>
                    </a:p>
                    <a:p>
                      <a:pPr algn="ctr"/>
                      <a:r>
                        <a:rPr lang="en-US" altLang="zh-CN" sz="2000" dirty="0"/>
                        <a:t>Conditions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375957"/>
                  </a:ext>
                </a:extLst>
              </a:tr>
              <a:tr h="651799"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768761"/>
                  </a:ext>
                </a:extLst>
              </a:tr>
              <a:tr h="651799"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294663"/>
                  </a:ext>
                </a:extLst>
              </a:tr>
              <a:tr h="651799"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932505"/>
                  </a:ext>
                </a:extLst>
              </a:tr>
              <a:tr h="651799"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129720"/>
                  </a:ext>
                </a:extLst>
              </a:tr>
            </a:tbl>
          </a:graphicData>
        </a:graphic>
      </p:graphicFrame>
      <p:sp>
        <p:nvSpPr>
          <p:cNvPr id="8" name="标题 1">
            <a:extLst>
              <a:ext uri="{FF2B5EF4-FFF2-40B4-BE49-F238E27FC236}">
                <a16:creationId xmlns:a16="http://schemas.microsoft.com/office/drawing/2014/main" id="{224FF72C-F18F-9B45-A7AD-CECB45E0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sz="3200" b="1" dirty="0">
                <a:latin typeface="+mn-lt"/>
              </a:rPr>
              <a:t>Summarize</a:t>
            </a:r>
            <a:endParaRPr kumimoji="1" lang="zh-CN" alt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9305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C26CBF-D966-2F4A-B89E-0EC0BED0A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6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49296E9-F6B6-494B-9D10-A90F0B333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578841"/>
            <a:ext cx="11239500" cy="3949700"/>
          </a:xfrm>
          <a:prstGeom prst="rect">
            <a:avLst/>
          </a:prstGeom>
          <a:ln w="12700">
            <a:solidFill>
              <a:schemeClr val="bg2">
                <a:lumMod val="75000"/>
              </a:schemeClr>
            </a:solidFill>
          </a:ln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0A99A208-6BC8-0A4F-9591-2E6231E18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33364" cy="1325563"/>
          </a:xfrm>
        </p:spPr>
        <p:txBody>
          <a:bodyPr>
            <a:normAutofit/>
          </a:bodyPr>
          <a:lstStyle/>
          <a:p>
            <a:r>
              <a:rPr kumimoji="1" lang="en-US" altLang="zh-CN" sz="2800" b="1" dirty="0">
                <a:latin typeface="+mn-lt"/>
              </a:rPr>
              <a:t>CTRL: A from-scratch controllable model published in ICLR-2019</a:t>
            </a:r>
            <a:endParaRPr kumimoji="1" lang="zh-CN" alt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6354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9A631D-DCE4-B442-8747-88B63D189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7</a:t>
            </a:fld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754BB429-3FDA-B54C-B6FE-211270372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3200" b="1" dirty="0">
                <a:latin typeface="+mn-lt"/>
              </a:rPr>
              <a:t>Method of CTRL</a:t>
            </a:r>
            <a:endParaRPr kumimoji="1" lang="zh-CN" altLang="en-US" sz="3200" b="1" dirty="0">
              <a:latin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1920D0D-2122-5442-BC3D-BADA5E275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1599624"/>
            <a:ext cx="5778500" cy="16383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EB1F907-D865-2646-B0EA-14EED9C9F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0" y="3182504"/>
            <a:ext cx="3009900" cy="520700"/>
          </a:xfrm>
          <a:prstGeom prst="rect">
            <a:avLst/>
          </a:prstGeom>
          <a:ln w="19050">
            <a:noFill/>
          </a:ln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A6422C5-48D2-604E-B387-A5F7D9969BA1}"/>
              </a:ext>
            </a:extLst>
          </p:cNvPr>
          <p:cNvSpPr txBox="1"/>
          <p:nvPr/>
        </p:nvSpPr>
        <p:spPr>
          <a:xfrm>
            <a:off x="1044475" y="2418774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CTRL:</a:t>
            </a:r>
            <a:endParaRPr kumimoji="1"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31339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9A631D-DCE4-B442-8747-88B63D189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8</a:t>
            </a:fld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754BB429-3FDA-B54C-B6FE-211270372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3200" b="1" dirty="0">
                <a:latin typeface="+mn-lt"/>
              </a:rPr>
              <a:t>Method of CTRL</a:t>
            </a:r>
            <a:endParaRPr kumimoji="1" lang="zh-CN" altLang="en-US" sz="3200" b="1" dirty="0">
              <a:latin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1920D0D-2122-5442-BC3D-BADA5E275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1599624"/>
            <a:ext cx="5778500" cy="16383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F476D47-4C0F-9D44-BE70-AB8299140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4021860"/>
            <a:ext cx="5130800" cy="10922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43D086B-023D-6E4D-B308-BE1D3A043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750" y="4919662"/>
            <a:ext cx="6946900" cy="10033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EB1F907-D865-2646-B0EA-14EED9C9F0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250" y="3182504"/>
            <a:ext cx="3009900" cy="520700"/>
          </a:xfrm>
          <a:prstGeom prst="rect">
            <a:avLst/>
          </a:prstGeom>
          <a:ln w="19050">
            <a:noFill/>
          </a:ln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A6422C5-48D2-604E-B387-A5F7D9969BA1}"/>
              </a:ext>
            </a:extLst>
          </p:cNvPr>
          <p:cNvSpPr txBox="1"/>
          <p:nvPr/>
        </p:nvSpPr>
        <p:spPr>
          <a:xfrm>
            <a:off x="1044475" y="2418774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CTRL:</a:t>
            </a:r>
            <a:endParaRPr kumimoji="1" lang="zh-CN" altLang="en-US" sz="2400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0669E6D-EA61-EA4E-BE83-AC636C8BB3CC}"/>
              </a:ext>
            </a:extLst>
          </p:cNvPr>
          <p:cNvSpPr txBox="1"/>
          <p:nvPr/>
        </p:nvSpPr>
        <p:spPr>
          <a:xfrm>
            <a:off x="541133" y="4830180"/>
            <a:ext cx="1968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b="1" dirty="0"/>
              <a:t>Vanilla</a:t>
            </a:r>
          </a:p>
          <a:p>
            <a:pPr algn="ctr"/>
            <a:r>
              <a:rPr kumimoji="1" lang="en-US" altLang="zh-CN" sz="2400" b="1" dirty="0"/>
              <a:t>Transformer:</a:t>
            </a:r>
            <a:endParaRPr kumimoji="1" lang="zh-CN" altLang="en-US" sz="2400" b="1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36AE402-2107-A241-AEC3-A440083B14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5300" y="5908674"/>
            <a:ext cx="4749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34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9A631D-DCE4-B442-8747-88B63D189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B484-F3AD-E44F-B000-6AA7DBC6516F}" type="slidenum">
              <a:rPr kumimoji="1" lang="zh-CN" altLang="en-US" smtClean="0"/>
              <a:t>9</a:t>
            </a:fld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754BB429-3FDA-B54C-B6FE-211270372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3200" b="1" dirty="0">
                <a:latin typeface="+mn-lt"/>
              </a:rPr>
              <a:t>Method of CTRL</a:t>
            </a:r>
            <a:endParaRPr kumimoji="1" lang="zh-CN" altLang="en-US" sz="3200" b="1" dirty="0">
              <a:latin typeface="+mn-lt"/>
            </a:endParaRPr>
          </a:p>
        </p:txBody>
      </p:sp>
      <p:pic>
        <p:nvPicPr>
          <p:cNvPr id="3" name="图片 2" descr="图示&#10;&#10;描述已自动生成">
            <a:extLst>
              <a:ext uri="{FF2B5EF4-FFF2-40B4-BE49-F238E27FC236}">
                <a16:creationId xmlns:a16="http://schemas.microsoft.com/office/drawing/2014/main" id="{E9651883-5B05-5D45-B0EF-C756304CC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4120"/>
            <a:ext cx="5385853" cy="302880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46A3B8B-DFBF-BF45-8303-09B796BA5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853" y="262803"/>
            <a:ext cx="6804994" cy="6276109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2991D3A-4B5C-6944-867F-F650524675AB}"/>
              </a:ext>
            </a:extLst>
          </p:cNvPr>
          <p:cNvSpPr txBox="1"/>
          <p:nvPr/>
        </p:nvSpPr>
        <p:spPr>
          <a:xfrm>
            <a:off x="1888860" y="6430092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Control Codes</a:t>
            </a:r>
            <a:endParaRPr kumimoji="1" lang="zh-CN" altLang="en-US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3B301DD-1F2A-EB42-BE97-CAF06BD1F32A}"/>
              </a:ext>
            </a:extLst>
          </p:cNvPr>
          <p:cNvSpPr txBox="1"/>
          <p:nvPr/>
        </p:nvSpPr>
        <p:spPr>
          <a:xfrm>
            <a:off x="1620357" y="4320143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Model Architecture</a:t>
            </a:r>
            <a:endParaRPr kumimoji="1" lang="zh-CN" altLang="en-US" b="1" dirty="0"/>
          </a:p>
        </p:txBody>
      </p:sp>
      <p:pic>
        <p:nvPicPr>
          <p:cNvPr id="17" name="图片 16" descr="图片包含 文本&#10;&#10;描述已自动生成">
            <a:extLst>
              <a:ext uri="{FF2B5EF4-FFF2-40B4-BE49-F238E27FC236}">
                <a16:creationId xmlns:a16="http://schemas.microsoft.com/office/drawing/2014/main" id="{BE4330F4-6C11-0B4F-BEAD-40EE4AE6C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38" y="4717185"/>
            <a:ext cx="45339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7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4019</TotalTime>
  <Words>762</Words>
  <Application>Microsoft Macintosh PowerPoint</Application>
  <PresentationFormat>宽屏</PresentationFormat>
  <Paragraphs>263</Paragraphs>
  <Slides>39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4" baseType="lpstr">
      <vt:lpstr>等线</vt:lpstr>
      <vt:lpstr>等线 Light</vt:lpstr>
      <vt:lpstr>Arial</vt:lpstr>
      <vt:lpstr>Calibri</vt:lpstr>
      <vt:lpstr>Office 主题​​</vt:lpstr>
      <vt:lpstr>Controllable Text Generation (CTG) Warm-up</vt:lpstr>
      <vt:lpstr>Have a look at NLG Tasks</vt:lpstr>
      <vt:lpstr>Elements of Controllable Text Generation (CTG)</vt:lpstr>
      <vt:lpstr>Different Models in CTG</vt:lpstr>
      <vt:lpstr>Summarize</vt:lpstr>
      <vt:lpstr>CTRL: A from-scratch controllable model published in ICLR-2019</vt:lpstr>
      <vt:lpstr>Method of CTRL</vt:lpstr>
      <vt:lpstr>Method of CTRL</vt:lpstr>
      <vt:lpstr>Method of CTRL</vt:lpstr>
      <vt:lpstr>Dataset &amp; Training of CTRL</vt:lpstr>
      <vt:lpstr>Results of CTRL</vt:lpstr>
      <vt:lpstr>Results of CTRL</vt:lpstr>
      <vt:lpstr>Results of CTRL</vt:lpstr>
      <vt:lpstr>Summarize</vt:lpstr>
      <vt:lpstr>PPLM: A PLM-based controllable model published in ICLR-2020</vt:lpstr>
      <vt:lpstr>Method of PPLM (Structure)</vt:lpstr>
      <vt:lpstr>Method of PPLM (Structure)</vt:lpstr>
      <vt:lpstr>Results of PPLM</vt:lpstr>
      <vt:lpstr>Method of PPLM (Discriminator)</vt:lpstr>
      <vt:lpstr>Results of PPLM</vt:lpstr>
      <vt:lpstr>Summarize</vt:lpstr>
      <vt:lpstr>FUDGE: Another discriminator-based controllable model published in NAACL-2021</vt:lpstr>
      <vt:lpstr>Method of FUDGE (future discriminator)</vt:lpstr>
      <vt:lpstr>Where does this notion come from?</vt:lpstr>
      <vt:lpstr>Where does this notion come from?</vt:lpstr>
      <vt:lpstr>Where does this notion come from?</vt:lpstr>
      <vt:lpstr>Summarize</vt:lpstr>
      <vt:lpstr>M&amp;M: A BERT-based controllable model  published in ACL-2022</vt:lpstr>
      <vt:lpstr>M&amp;M: A BERT-based controllable model  published in ACL-2022</vt:lpstr>
      <vt:lpstr>Method of M&amp;M</vt:lpstr>
      <vt:lpstr>Method of M&amp;M</vt:lpstr>
      <vt:lpstr>Summarize</vt:lpstr>
      <vt:lpstr>Have a look at loss functions</vt:lpstr>
      <vt:lpstr>Method of CoCon</vt:lpstr>
      <vt:lpstr>Have a look at loss functions of CoCon</vt:lpstr>
      <vt:lpstr>Have a look at 4 loss functions of CoCon</vt:lpstr>
      <vt:lpstr>Have a look at 4 loss functions of CoCon</vt:lpstr>
      <vt:lpstr>What Can We Do?</vt:lpstr>
      <vt:lpstr>Summarize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Controllable Text Generation (CTG) Warm-up</dc:title>
  <dc:creator>Peng Stanley</dc:creator>
  <cp:lastModifiedBy>Peng Stanley</cp:lastModifiedBy>
  <cp:revision>2</cp:revision>
  <dcterms:created xsi:type="dcterms:W3CDTF">2022-06-18T14:41:13Z</dcterms:created>
  <dcterms:modified xsi:type="dcterms:W3CDTF">2022-06-21T09:40:40Z</dcterms:modified>
</cp:coreProperties>
</file>