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9" r:id="rId23"/>
    <p:sldId id="280" r:id="rId24"/>
    <p:sldId id="281" r:id="rId25"/>
    <p:sldId id="282" r:id="rId26"/>
    <p:sldId id="283" r:id="rId27"/>
    <p:sldId id="284" r:id="rId28"/>
    <p:sldId id="285" r:id="rId29"/>
    <p:sldId id="286" r:id="rId30"/>
    <p:sldId id="287" r:id="rId31"/>
    <p:sldId id="288" r:id="rId32"/>
    <p:sldId id="289"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2"/>
    <p:restoredTop sz="94694"/>
  </p:normalViewPr>
  <p:slideViewPr>
    <p:cSldViewPr snapToGrid="0" snapToObjects="1">
      <p:cViewPr varScale="1">
        <p:scale>
          <a:sx n="41" d="100"/>
          <a:sy n="41" d="100"/>
        </p:scale>
        <p:origin x="232"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778000" y="2298700"/>
            <a:ext cx="20828000" cy="4648200"/>
          </a:xfrm>
          <a:prstGeom prst="rect">
            <a:avLst/>
          </a:prstGeom>
        </p:spPr>
        <p:txBody>
          <a:bodyPr anchor="b"/>
          <a:lstStyle/>
          <a:p>
            <a:r>
              <a:t>标题文本</a:t>
            </a:r>
          </a:p>
        </p:txBody>
      </p:sp>
      <p:sp>
        <p:nvSpPr>
          <p:cNvPr id="12" name="正文级别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苏子柔"/>
          <p:cNvSpPr txBox="1">
            <a:spLocks noGrp="1"/>
          </p:cNvSpPr>
          <p:nvPr>
            <p:ph type="body" sz="quarter" idx="21"/>
          </p:nvPr>
        </p:nvSpPr>
        <p:spPr>
          <a:xfrm>
            <a:off x="2387600" y="8953500"/>
            <a:ext cx="19621500" cy="673100"/>
          </a:xfrm>
          <a:prstGeom prst="rect">
            <a:avLst/>
          </a:prstGeom>
        </p:spPr>
        <p:txBody>
          <a:bodyPr anchor="t">
            <a:spAutoFit/>
          </a:bodyPr>
          <a:lstStyle>
            <a:lvl1pPr marL="0" indent="0" algn="ctr">
              <a:spcBef>
                <a:spcPts val="0"/>
              </a:spcBef>
              <a:buSzTx/>
              <a:buNone/>
              <a:defRPr sz="3200" i="1"/>
            </a:lvl1pPr>
          </a:lstStyle>
          <a:p>
            <a:r>
              <a:t>–苏子柔</a:t>
            </a:r>
          </a:p>
        </p:txBody>
      </p:sp>
      <p:sp>
        <p:nvSpPr>
          <p:cNvPr id="94" name="“在此键入引文。”"/>
          <p:cNvSpPr txBox="1">
            <a:spLocks noGrp="1"/>
          </p:cNvSpPr>
          <p:nvPr>
            <p:ph type="body" sz="quarter" idx="22"/>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从草地沙丘上欣赏海滩和大海的视图"/>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
    <p:spTree>
      <p:nvGrpSpPr>
        <p:cNvPr id="1" name=""/>
        <p:cNvGrpSpPr/>
        <p:nvPr/>
      </p:nvGrpSpPr>
      <p:grpSpPr>
        <a:xfrm>
          <a:off x="0" y="0"/>
          <a:ext cx="0" cy="0"/>
          <a:chOff x="0" y="0"/>
          <a:chExt cx="0" cy="0"/>
        </a:xfrm>
      </p:grpSpPr>
      <p:sp>
        <p:nvSpPr>
          <p:cNvPr id="11" name="作者和日期"/>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701675">
              <a:lnSpc>
                <a:spcPct val="100000"/>
              </a:lnSpc>
              <a:spcBef>
                <a:spcPts val="0"/>
              </a:spcBef>
              <a:buSzTx/>
              <a:buNone/>
              <a:defRPr sz="3060" b="1"/>
            </a:lvl1pPr>
          </a:lstStyle>
          <a:p>
            <a:r>
              <a:t>作者和日期</a:t>
            </a:r>
          </a:p>
        </p:txBody>
      </p:sp>
      <p:sp>
        <p:nvSpPr>
          <p:cNvPr id="12" name="演示文稿标题"/>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演示文稿标题</a:t>
            </a:r>
          </a:p>
        </p:txBody>
      </p:sp>
      <p:sp>
        <p:nvSpPr>
          <p:cNvPr id="13" name="正文级别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演示文稿副标题</a:t>
            </a:r>
          </a:p>
          <a:p>
            <a:pPr lvl="1"/>
            <a:endParaRPr/>
          </a:p>
          <a:p>
            <a:pPr lvl="2"/>
            <a:endParaRPr/>
          </a:p>
          <a:p>
            <a:pPr lvl="3"/>
            <a:endParaRPr/>
          </a:p>
          <a:p>
            <a:pPr lvl="4"/>
            <a:endParaRPr/>
          </a:p>
        </p:txBody>
      </p:sp>
      <p:sp>
        <p:nvSpPr>
          <p:cNvPr id="1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42891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标题与照片">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演示文稿标题"/>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演示文稿标题</a:t>
            </a:r>
          </a:p>
        </p:txBody>
      </p:sp>
      <p:sp>
        <p:nvSpPr>
          <p:cNvPr id="23" name="作者和日期"/>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701675">
              <a:lnSpc>
                <a:spcPct val="100000"/>
              </a:lnSpc>
              <a:spcBef>
                <a:spcPts val="0"/>
              </a:spcBef>
              <a:buSzTx/>
              <a:buNone/>
              <a:defRPr sz="3060" b="1"/>
            </a:lvl1pPr>
          </a:lstStyle>
          <a:p>
            <a:r>
              <a:t>作者和日期</a:t>
            </a:r>
          </a:p>
        </p:txBody>
      </p:sp>
      <p:sp>
        <p:nvSpPr>
          <p:cNvPr id="24" name="正文级别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演示文稿副标题</a:t>
            </a:r>
          </a:p>
          <a:p>
            <a:pPr lvl="1"/>
            <a:endParaRPr/>
          </a:p>
          <a:p>
            <a:pPr lvl="2"/>
            <a:endParaRPr/>
          </a:p>
          <a:p>
            <a:pPr lvl="3"/>
            <a:endParaRPr/>
          </a:p>
          <a:p>
            <a:pPr lvl="4"/>
            <a:endParaRPr/>
          </a:p>
        </p:txBody>
      </p:sp>
      <p:sp>
        <p:nvSpPr>
          <p:cNvPr id="2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07865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标题与照片（备选）">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幻灯片标题"/>
          <p:cNvSpPr txBox="1">
            <a:spLocks noGrp="1"/>
          </p:cNvSpPr>
          <p:nvPr>
            <p:ph type="title" hasCustomPrompt="1"/>
          </p:nvPr>
        </p:nvSpPr>
        <p:spPr>
          <a:xfrm>
            <a:off x="1206500" y="1270000"/>
            <a:ext cx="9779000" cy="5882273"/>
          </a:xfrm>
          <a:prstGeom prst="rect">
            <a:avLst/>
          </a:prstGeom>
        </p:spPr>
        <p:txBody>
          <a:bodyPr anchor="b"/>
          <a:lstStyle/>
          <a:p>
            <a:r>
              <a:t>幻灯片标题</a:t>
            </a:r>
          </a:p>
        </p:txBody>
      </p:sp>
      <p:sp>
        <p:nvSpPr>
          <p:cNvPr id="34" name="正文级别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幻灯片副标题</a:t>
            </a:r>
          </a:p>
          <a:p>
            <a:pPr lvl="1"/>
            <a:endParaRPr/>
          </a:p>
          <a:p>
            <a:pPr lvl="2"/>
            <a:endParaRPr/>
          </a:p>
          <a:p>
            <a:pPr lvl="3"/>
            <a:endParaRPr/>
          </a:p>
          <a:p>
            <a:pPr lvl="4"/>
            <a:endParaRPr/>
          </a:p>
        </p:txBody>
      </p:sp>
      <p:sp>
        <p:nvSpPr>
          <p:cNvPr id="35" name="幻灯片编号"/>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5091120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42" name="幻灯片标题"/>
          <p:cNvSpPr txBox="1">
            <a:spLocks noGrp="1"/>
          </p:cNvSpPr>
          <p:nvPr>
            <p:ph type="title" hasCustomPrompt="1"/>
          </p:nvPr>
        </p:nvSpPr>
        <p:spPr>
          <a:prstGeom prst="rect">
            <a:avLst/>
          </a:prstGeom>
        </p:spPr>
        <p:txBody>
          <a:bodyPr/>
          <a:lstStyle/>
          <a:p>
            <a:r>
              <a:t>幻灯片标题</a:t>
            </a:r>
          </a:p>
        </p:txBody>
      </p:sp>
      <p:sp>
        <p:nvSpPr>
          <p:cNvPr id="43" name="幻灯片副标题"/>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26440">
              <a:lnSpc>
                <a:spcPct val="100000"/>
              </a:lnSpc>
              <a:spcBef>
                <a:spcPts val="0"/>
              </a:spcBef>
              <a:buSzTx/>
              <a:buNone/>
              <a:defRPr sz="4840" b="1"/>
            </a:lvl1pPr>
          </a:lstStyle>
          <a:p>
            <a:r>
              <a:t>幻灯片副标题</a:t>
            </a:r>
          </a:p>
        </p:txBody>
      </p:sp>
      <p:sp>
        <p:nvSpPr>
          <p:cNvPr id="44" name="正文级别 1…"/>
          <p:cNvSpPr txBox="1">
            <a:spLocks noGrp="1"/>
          </p:cNvSpPr>
          <p:nvPr>
            <p:ph type="body" idx="1" hasCustomPrompt="1"/>
          </p:nvPr>
        </p:nvSpPr>
        <p:spPr>
          <a:prstGeom prst="rect">
            <a:avLst/>
          </a:prstGeom>
        </p:spPr>
        <p:txBody>
          <a:bodyPr/>
          <a:lstStyle/>
          <a:p>
            <a:r>
              <a:t>幻灯片项目符号文本</a:t>
            </a:r>
          </a:p>
          <a:p>
            <a:pPr lvl="1"/>
            <a:endParaRPr/>
          </a:p>
          <a:p>
            <a:pPr lvl="2"/>
            <a:endParaRPr/>
          </a:p>
          <a:p>
            <a:pPr lvl="3"/>
            <a:endParaRPr/>
          </a:p>
          <a:p>
            <a:pPr lvl="4"/>
            <a:endParaRPr/>
          </a:p>
        </p:txBody>
      </p:sp>
      <p:sp>
        <p:nvSpPr>
          <p:cNvPr id="4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690113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52" name="正文级别 1…"/>
          <p:cNvSpPr txBox="1">
            <a:spLocks noGrp="1"/>
          </p:cNvSpPr>
          <p:nvPr>
            <p:ph type="body" idx="1" hasCustomPrompt="1"/>
          </p:nvPr>
        </p:nvSpPr>
        <p:spPr>
          <a:prstGeom prst="rect">
            <a:avLst/>
          </a:prstGeom>
        </p:spPr>
        <p:txBody>
          <a:bodyPr numCol="2" spcCol="1098550"/>
          <a:lstStyle/>
          <a:p>
            <a:r>
              <a:t>幻灯片项目符号文本</a:t>
            </a:r>
          </a:p>
          <a:p>
            <a:pPr lvl="1"/>
            <a:endParaRPr/>
          </a:p>
          <a:p>
            <a:pPr lvl="2"/>
            <a:endParaRPr/>
          </a:p>
          <a:p>
            <a:pPr lvl="3"/>
            <a:endParaRPr/>
          </a:p>
          <a:p>
            <a:pPr lvl="4"/>
            <a:endParaRPr/>
          </a:p>
        </p:txBody>
      </p:sp>
      <p:sp>
        <p:nvSpPr>
          <p:cNvPr id="5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9358233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0" name="幻灯片副标题"/>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726440">
              <a:lnSpc>
                <a:spcPct val="100000"/>
              </a:lnSpc>
              <a:spcBef>
                <a:spcPts val="0"/>
              </a:spcBef>
              <a:buSzTx/>
              <a:buNone/>
              <a:defRPr sz="4840" b="1"/>
            </a:lvl1pPr>
          </a:lstStyle>
          <a:p>
            <a:r>
              <a:t>幻灯片副标题</a:t>
            </a:r>
          </a:p>
        </p:txBody>
      </p:sp>
      <p:sp>
        <p:nvSpPr>
          <p:cNvPr id="61" name="正文级别 1…"/>
          <p:cNvSpPr txBox="1">
            <a:spLocks noGrp="1"/>
          </p:cNvSpPr>
          <p:nvPr>
            <p:ph type="body" sz="half" idx="1" hasCustomPrompt="1"/>
          </p:nvPr>
        </p:nvSpPr>
        <p:spPr>
          <a:xfrm>
            <a:off x="1206500" y="4248504"/>
            <a:ext cx="9779000" cy="8256630"/>
          </a:xfrm>
          <a:prstGeom prst="rect">
            <a:avLst/>
          </a:prstGeom>
        </p:spPr>
        <p:txBody>
          <a:bodyPr/>
          <a:lstStyle/>
          <a:p>
            <a:r>
              <a:t>幻灯片项目符号文本</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幻灯片标题"/>
          <p:cNvSpPr txBox="1">
            <a:spLocks noGrp="1"/>
          </p:cNvSpPr>
          <p:nvPr>
            <p:ph type="title" hasCustomPrompt="1"/>
          </p:nvPr>
        </p:nvSpPr>
        <p:spPr>
          <a:xfrm>
            <a:off x="1206500" y="1079500"/>
            <a:ext cx="9779000" cy="1435100"/>
          </a:xfrm>
          <a:prstGeom prst="rect">
            <a:avLst/>
          </a:prstGeom>
        </p:spPr>
        <p:txBody>
          <a:bodyPr/>
          <a:lstStyle/>
          <a:p>
            <a:r>
              <a:t>幻灯片标题</a:t>
            </a:r>
          </a:p>
        </p:txBody>
      </p:sp>
      <p:sp>
        <p:nvSpPr>
          <p:cNvPr id="6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717765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节">
    <p:spTree>
      <p:nvGrpSpPr>
        <p:cNvPr id="1" name=""/>
        <p:cNvGrpSpPr/>
        <p:nvPr/>
      </p:nvGrpSpPr>
      <p:grpSpPr>
        <a:xfrm>
          <a:off x="0" y="0"/>
          <a:ext cx="0" cy="0"/>
          <a:chOff x="0" y="0"/>
          <a:chExt cx="0" cy="0"/>
        </a:xfrm>
      </p:grpSpPr>
      <p:sp>
        <p:nvSpPr>
          <p:cNvPr id="71" name="章节标题"/>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章节标题</a:t>
            </a:r>
          </a:p>
        </p:txBody>
      </p:sp>
      <p:sp>
        <p:nvSpPr>
          <p:cNvPr id="72" name="幻灯片编号"/>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4199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从草地沙丘上欣赏海滩和大海的视图"/>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标题文本"/>
          <p:cNvSpPr txBox="1">
            <a:spLocks noGrp="1"/>
          </p:cNvSpPr>
          <p:nvPr>
            <p:ph type="title"/>
          </p:nvPr>
        </p:nvSpPr>
        <p:spPr>
          <a:xfrm>
            <a:off x="635000" y="9512300"/>
            <a:ext cx="23114000" cy="2006600"/>
          </a:xfrm>
          <a:prstGeom prst="rect">
            <a:avLst/>
          </a:prstGeom>
        </p:spPr>
        <p:txBody>
          <a:bodyPr anchor="b"/>
          <a:lstStyle/>
          <a:p>
            <a:r>
              <a:t>标题文本</a:t>
            </a:r>
          </a:p>
        </p:txBody>
      </p:sp>
      <p:sp>
        <p:nvSpPr>
          <p:cNvPr id="22" name="正文级别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79" name="幻灯片标题"/>
          <p:cNvSpPr txBox="1">
            <a:spLocks noGrp="1"/>
          </p:cNvSpPr>
          <p:nvPr>
            <p:ph type="title" hasCustomPrompt="1"/>
          </p:nvPr>
        </p:nvSpPr>
        <p:spPr>
          <a:xfrm>
            <a:off x="1206500" y="1079500"/>
            <a:ext cx="21971000" cy="1434949"/>
          </a:xfrm>
          <a:prstGeom prst="rect">
            <a:avLst/>
          </a:prstGeom>
        </p:spPr>
        <p:txBody>
          <a:bodyPr/>
          <a:lstStyle/>
          <a:p>
            <a:r>
              <a:t>幻灯片标题</a:t>
            </a:r>
          </a:p>
        </p:txBody>
      </p:sp>
      <p:sp>
        <p:nvSpPr>
          <p:cNvPr id="80" name="幻灯片副标题"/>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26440">
              <a:lnSpc>
                <a:spcPct val="100000"/>
              </a:lnSpc>
              <a:spcBef>
                <a:spcPts val="0"/>
              </a:spcBef>
              <a:buSzTx/>
              <a:buNone/>
              <a:defRPr sz="4840" b="1"/>
            </a:lvl1pPr>
          </a:lstStyle>
          <a:p>
            <a:r>
              <a:t>幻灯片副标题</a:t>
            </a:r>
          </a:p>
        </p:txBody>
      </p:sp>
      <p:sp>
        <p:nvSpPr>
          <p:cNvPr id="8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911849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议程">
    <p:spTree>
      <p:nvGrpSpPr>
        <p:cNvPr id="1" name=""/>
        <p:cNvGrpSpPr/>
        <p:nvPr/>
      </p:nvGrpSpPr>
      <p:grpSpPr>
        <a:xfrm>
          <a:off x="0" y="0"/>
          <a:ext cx="0" cy="0"/>
          <a:chOff x="0" y="0"/>
          <a:chExt cx="0" cy="0"/>
        </a:xfrm>
      </p:grpSpPr>
      <p:sp>
        <p:nvSpPr>
          <p:cNvPr id="88" name="议程标题"/>
          <p:cNvSpPr txBox="1">
            <a:spLocks noGrp="1"/>
          </p:cNvSpPr>
          <p:nvPr>
            <p:ph type="title" hasCustomPrompt="1"/>
          </p:nvPr>
        </p:nvSpPr>
        <p:spPr>
          <a:xfrm>
            <a:off x="1206500" y="1079500"/>
            <a:ext cx="21971000" cy="1435100"/>
          </a:xfrm>
          <a:prstGeom prst="rect">
            <a:avLst/>
          </a:prstGeom>
        </p:spPr>
        <p:txBody>
          <a:bodyPr/>
          <a:lstStyle/>
          <a:p>
            <a:r>
              <a:t>议程标题</a:t>
            </a:r>
          </a:p>
        </p:txBody>
      </p:sp>
      <p:sp>
        <p:nvSpPr>
          <p:cNvPr id="89" name="议程副标题"/>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26440">
              <a:lnSpc>
                <a:spcPct val="100000"/>
              </a:lnSpc>
              <a:spcBef>
                <a:spcPts val="0"/>
              </a:spcBef>
              <a:buSzTx/>
              <a:buNone/>
              <a:defRPr sz="4840" b="1"/>
            </a:lvl1pPr>
          </a:lstStyle>
          <a:p>
            <a:r>
              <a:t>议程副标题</a:t>
            </a:r>
          </a:p>
        </p:txBody>
      </p:sp>
      <p:sp>
        <p:nvSpPr>
          <p:cNvPr id="90" name="正文级别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议程主题</a:t>
            </a:r>
          </a:p>
          <a:p>
            <a:pPr lvl="1"/>
            <a:endParaRPr/>
          </a:p>
          <a:p>
            <a:pPr lvl="2"/>
            <a:endParaRPr/>
          </a:p>
          <a:p>
            <a:pPr lvl="3"/>
            <a:endParaRPr/>
          </a:p>
          <a:p>
            <a:pPr lvl="4"/>
            <a:endParaRPr/>
          </a:p>
        </p:txBody>
      </p:sp>
      <p:sp>
        <p:nvSpPr>
          <p:cNvPr id="9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702145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说明">
    <p:spTree>
      <p:nvGrpSpPr>
        <p:cNvPr id="1" name=""/>
        <p:cNvGrpSpPr/>
        <p:nvPr/>
      </p:nvGrpSpPr>
      <p:grpSpPr>
        <a:xfrm>
          <a:off x="0" y="0"/>
          <a:ext cx="0" cy="0"/>
          <a:chOff x="0" y="0"/>
          <a:chExt cx="0" cy="0"/>
        </a:xfrm>
      </p:grpSpPr>
      <p:sp>
        <p:nvSpPr>
          <p:cNvPr id="98" name="正文级别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说明</a:t>
            </a:r>
          </a:p>
          <a:p>
            <a:pPr lvl="1"/>
            <a:endParaRPr/>
          </a:p>
          <a:p>
            <a:pPr lvl="2"/>
            <a:endParaRPr/>
          </a:p>
          <a:p>
            <a:pPr lvl="3"/>
            <a:endParaRPr/>
          </a:p>
          <a:p>
            <a:pPr lvl="4"/>
            <a:endParaRPr/>
          </a:p>
        </p:txBody>
      </p:sp>
      <p:sp>
        <p:nvSpPr>
          <p:cNvPr id="9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482150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显著事实">
    <p:spTree>
      <p:nvGrpSpPr>
        <p:cNvPr id="1" name=""/>
        <p:cNvGrpSpPr/>
        <p:nvPr/>
      </p:nvGrpSpPr>
      <p:grpSpPr>
        <a:xfrm>
          <a:off x="0" y="0"/>
          <a:ext cx="0" cy="0"/>
          <a:chOff x="0" y="0"/>
          <a:chExt cx="0" cy="0"/>
        </a:xfrm>
      </p:grpSpPr>
      <p:sp>
        <p:nvSpPr>
          <p:cNvPr id="106" name="正文级别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事实信息"/>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726440">
              <a:lnSpc>
                <a:spcPct val="100000"/>
              </a:lnSpc>
              <a:spcBef>
                <a:spcPts val="0"/>
              </a:spcBef>
              <a:buSzTx/>
              <a:buNone/>
              <a:defRPr sz="4840" b="1"/>
            </a:lvl1pPr>
          </a:lstStyle>
          <a:p>
            <a:r>
              <a:t>事实信息</a:t>
            </a:r>
          </a:p>
        </p:txBody>
      </p:sp>
      <p:sp>
        <p:nvSpPr>
          <p:cNvPr id="10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042852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115" name="属性"/>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701675">
              <a:lnSpc>
                <a:spcPct val="100000"/>
              </a:lnSpc>
              <a:spcBef>
                <a:spcPts val="0"/>
              </a:spcBef>
              <a:buSzTx/>
              <a:buNone/>
              <a:defRPr sz="3060" b="1"/>
            </a:lvl1pPr>
          </a:lstStyle>
          <a:p>
            <a:r>
              <a:t>属性</a:t>
            </a:r>
          </a:p>
        </p:txBody>
      </p:sp>
      <p:sp>
        <p:nvSpPr>
          <p:cNvPr id="116" name="正文级别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“著名引文”</a:t>
            </a:r>
          </a:p>
          <a:p>
            <a:pPr lvl="1"/>
            <a:endParaRPr/>
          </a:p>
          <a:p>
            <a:pPr lvl="2"/>
            <a:endParaRPr/>
          </a:p>
          <a:p>
            <a:pPr lvl="3"/>
            <a:endParaRPr/>
          </a:p>
          <a:p>
            <a:pPr lvl="4"/>
            <a:endParaRPr/>
          </a:p>
        </p:txBody>
      </p:sp>
      <p:sp>
        <p:nvSpPr>
          <p:cNvPr id="11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873336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124" name="图像"/>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图像"/>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图像"/>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7208517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34" name="图像"/>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幻灯片编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37449738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113248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778000" y="4533900"/>
            <a:ext cx="20828000" cy="46482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在海滩上低飞的苍鹭，前景是低矮的栅栏"/>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标题文本"/>
          <p:cNvSpPr txBox="1">
            <a:spLocks noGrp="1"/>
          </p:cNvSpPr>
          <p:nvPr>
            <p:ph type="title"/>
          </p:nvPr>
        </p:nvSpPr>
        <p:spPr>
          <a:xfrm>
            <a:off x="1651000" y="952500"/>
            <a:ext cx="10223500" cy="5549900"/>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通往大海的两座山丘之间的沙路"/>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通往大海的两座山丘之间的沙路"/>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在海滩上低飞的苍鹭，前景是低矮的栅栏"/>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从草地沙丘上欣赏海滩和大海的视图"/>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幻灯片标题"/>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幻灯片标题</a:t>
            </a:r>
          </a:p>
        </p:txBody>
      </p:sp>
      <p:sp>
        <p:nvSpPr>
          <p:cNvPr id="3" name="正文级别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幻灯片项目符号文本</a:t>
            </a:r>
          </a:p>
          <a:p>
            <a:pPr lvl="1"/>
            <a:endParaRPr/>
          </a:p>
          <a:p>
            <a:pPr lvl="2"/>
            <a:endParaRPr/>
          </a:p>
          <a:p>
            <a:pPr lvl="3"/>
            <a:endParaRPr/>
          </a:p>
          <a:p>
            <a:pPr lvl="4"/>
            <a:endParaRPr/>
          </a:p>
        </p:txBody>
      </p:sp>
      <p:sp>
        <p:nvSpPr>
          <p:cNvPr id="4" name="幻灯片编号"/>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5524481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tructure-Enhanced…"/>
          <p:cNvSpPr txBox="1">
            <a:spLocks noGrp="1"/>
          </p:cNvSpPr>
          <p:nvPr>
            <p:ph type="ctrTitle"/>
          </p:nvPr>
        </p:nvSpPr>
        <p:spPr>
          <a:xfrm>
            <a:off x="1778000" y="4216251"/>
            <a:ext cx="20828000" cy="4648201"/>
          </a:xfrm>
          <a:prstGeom prst="rect">
            <a:avLst/>
          </a:prstGeom>
        </p:spPr>
        <p:txBody>
          <a:bodyPr/>
          <a:lstStyle/>
          <a:p>
            <a:pPr defTabSz="544830">
              <a:defRPr sz="7392"/>
            </a:pPr>
            <a:r>
              <a:t>Structure-Enhanced </a:t>
            </a:r>
          </a:p>
          <a:p>
            <a:pPr defTabSz="544830">
              <a:defRPr sz="7392"/>
            </a:pPr>
            <a:r>
              <a:t>Pop Music Generation via </a:t>
            </a:r>
          </a:p>
          <a:p>
            <a:pPr defTabSz="544830">
              <a:defRPr sz="7392"/>
            </a:pPr>
            <a:r>
              <a:t>Harmony-Aware Learning</a:t>
            </a:r>
          </a:p>
          <a:p>
            <a:pPr defTabSz="544830">
              <a:defRPr sz="7392"/>
            </a:pPr>
            <a:r>
              <a:t>( HAT )</a:t>
            </a:r>
          </a:p>
        </p:txBody>
      </p:sp>
      <p:sp>
        <p:nvSpPr>
          <p:cNvPr id="120" name="Xueyao Zhang1,4*, Jinchao Zhang2, Yao Qiu2, Li Wang3*, Jie Zhou2"/>
          <p:cNvSpPr txBox="1">
            <a:spLocks noGrp="1"/>
          </p:cNvSpPr>
          <p:nvPr>
            <p:ph type="subTitle" sz="quarter" idx="1"/>
          </p:nvPr>
        </p:nvSpPr>
        <p:spPr>
          <a:xfrm>
            <a:off x="1778000" y="9431970"/>
            <a:ext cx="20828000" cy="1587501"/>
          </a:xfrm>
          <a:prstGeom prst="rect">
            <a:avLst/>
          </a:prstGeom>
        </p:spPr>
        <p:txBody>
          <a:bodyPr/>
          <a:lstStyle/>
          <a:p>
            <a:pPr defTabSz="742950">
              <a:spcBef>
                <a:spcPts val="5300"/>
              </a:spcBef>
              <a:defRPr sz="4319"/>
            </a:pPr>
            <a:r>
              <a:t>Xueyao Zhang</a:t>
            </a:r>
            <a:r>
              <a:rPr sz="960" baseline="52081"/>
              <a:t>1,4</a:t>
            </a:r>
            <a:r>
              <a:rPr sz="960" baseline="41665"/>
              <a:t>*</a:t>
            </a:r>
            <a:r>
              <a:t>, Jinchao Zhang</a:t>
            </a:r>
            <a:r>
              <a:rPr sz="960" baseline="52081"/>
              <a:t>2</a:t>
            </a:r>
            <a:r>
              <a:t>, Yao Qiu</a:t>
            </a:r>
            <a:r>
              <a:rPr sz="960" baseline="52081"/>
              <a:t>2</a:t>
            </a:r>
            <a:r>
              <a:t>, Li Wang</a:t>
            </a:r>
            <a:r>
              <a:rPr sz="960" baseline="52081"/>
              <a:t>3*</a:t>
            </a:r>
            <a:r>
              <a:t>, Jie Zhou</a:t>
            </a:r>
            <a:r>
              <a:rPr sz="960" baseline="52081"/>
              <a:t>2 </a:t>
            </a:r>
            <a:endParaRPr sz="1079"/>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ompared Methods"/>
          <p:cNvSpPr txBox="1">
            <a:spLocks noGrp="1"/>
          </p:cNvSpPr>
          <p:nvPr>
            <p:ph type="title"/>
          </p:nvPr>
        </p:nvSpPr>
        <p:spPr>
          <a:prstGeom prst="rect">
            <a:avLst/>
          </a:prstGeom>
        </p:spPr>
        <p:txBody>
          <a:bodyPr/>
          <a:lstStyle/>
          <a:p>
            <a:r>
              <a:t>Compared Methods</a:t>
            </a:r>
          </a:p>
        </p:txBody>
      </p:sp>
      <p:sp>
        <p:nvSpPr>
          <p:cNvPr id="153" name="Segment Center：乐句的中心时间…"/>
          <p:cNvSpPr txBox="1">
            <a:spLocks noGrp="1"/>
          </p:cNvSpPr>
          <p:nvPr>
            <p:ph type="body" sz="quarter" idx="1"/>
          </p:nvPr>
        </p:nvSpPr>
        <p:spPr>
          <a:xfrm>
            <a:off x="2566543" y="3366559"/>
            <a:ext cx="6080501" cy="4153549"/>
          </a:xfrm>
          <a:prstGeom prst="rect">
            <a:avLst/>
          </a:prstGeom>
        </p:spPr>
        <p:txBody>
          <a:bodyPr/>
          <a:lstStyle/>
          <a:p>
            <a:pPr marL="419100" indent="-419100" defTabSz="619125">
              <a:spcBef>
                <a:spcPts val="3300"/>
              </a:spcBef>
              <a:defRPr sz="4800"/>
            </a:pPr>
            <a:r>
              <a:t>Segment Center：乐句的中心时间</a:t>
            </a:r>
          </a:p>
          <a:p>
            <a:pPr marL="419100" indent="-419100" defTabSz="619125">
              <a:spcBef>
                <a:spcPts val="3300"/>
              </a:spcBef>
              <a:defRPr sz="4800"/>
            </a:pPr>
            <a:r>
              <a:t>Segment Duration：乐句的持续时长</a:t>
            </a:r>
          </a:p>
        </p:txBody>
      </p:sp>
      <p:pic>
        <p:nvPicPr>
          <p:cNvPr id="154" name="图像" descr="图像"/>
          <p:cNvPicPr>
            <a:picLocks noChangeAspect="1"/>
          </p:cNvPicPr>
          <p:nvPr/>
        </p:nvPicPr>
        <p:blipFill>
          <a:blip r:embed="rId2"/>
          <a:stretch>
            <a:fillRect/>
          </a:stretch>
        </p:blipFill>
        <p:spPr>
          <a:xfrm>
            <a:off x="10926946" y="2163690"/>
            <a:ext cx="12115591" cy="11268220"/>
          </a:xfrm>
          <a:prstGeom prst="rect">
            <a:avLst/>
          </a:prstGeom>
          <a:ln w="12700">
            <a:miter lim="400000"/>
          </a:ln>
        </p:spPr>
      </p:pic>
      <p:sp>
        <p:nvSpPr>
          <p:cNvPr id="155" name="Figure 3: The fitness scape plots of the real piece (the Chinese pop song, Guang Yin De Gu Shi), and other three AI pieces that are generated from the prompt which is the intro of the real piece."/>
          <p:cNvSpPr txBox="1"/>
          <p:nvPr/>
        </p:nvSpPr>
        <p:spPr>
          <a:xfrm>
            <a:off x="1303645" y="8245066"/>
            <a:ext cx="8606297" cy="4153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algn="l" defTabSz="457200">
              <a:spcBef>
                <a:spcPts val="1200"/>
              </a:spcBef>
              <a:defRPr sz="3833" b="0">
                <a:latin typeface="Times Roman"/>
                <a:ea typeface="Times Roman"/>
                <a:cs typeface="Times Roman"/>
                <a:sym typeface="Times Roman"/>
              </a:defRPr>
            </a:pPr>
            <a:r>
              <a:t>Figure 3: The fitness scape plots of the real piece (the Chinese pop song, </a:t>
            </a:r>
            <a:r>
              <a:rPr i="1"/>
              <a:t>Guang Yin De Gu Shi</a:t>
            </a:r>
            <a:r>
              <a:t>), and other three AI pieces that are generated from the prompt which is the </a:t>
            </a:r>
            <a:r>
              <a:rPr i="1"/>
              <a:t>intro </a:t>
            </a:r>
            <a:r>
              <a:t>of the real piece.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图像" descr="图像"/>
          <p:cNvPicPr>
            <a:picLocks noChangeAspect="1"/>
          </p:cNvPicPr>
          <p:nvPr/>
        </p:nvPicPr>
        <p:blipFill>
          <a:blip r:embed="rId2"/>
          <a:stretch>
            <a:fillRect/>
          </a:stretch>
        </p:blipFill>
        <p:spPr>
          <a:xfrm>
            <a:off x="623360" y="4303252"/>
            <a:ext cx="23844316" cy="510949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Motivation"/>
          <p:cNvSpPr txBox="1">
            <a:spLocks noGrp="1"/>
          </p:cNvSpPr>
          <p:nvPr>
            <p:ph type="title"/>
          </p:nvPr>
        </p:nvSpPr>
        <p:spPr>
          <a:xfrm>
            <a:off x="1206500" y="1077359"/>
            <a:ext cx="21971000" cy="1433164"/>
          </a:xfrm>
          <a:prstGeom prst="rect">
            <a:avLst/>
          </a:prstGeom>
        </p:spPr>
        <p:txBody>
          <a:bodyPr/>
          <a:lstStyle>
            <a:lvl1pPr>
              <a:defRPr>
                <a:latin typeface="Times New Roman"/>
                <a:ea typeface="Times New Roman"/>
                <a:cs typeface="Times New Roman"/>
                <a:sym typeface="Times New Roman"/>
              </a:defRPr>
            </a:lvl1pPr>
          </a:lstStyle>
          <a:p>
            <a:r>
              <a:t>Motivation</a:t>
            </a:r>
          </a:p>
        </p:txBody>
      </p:sp>
      <p:sp>
        <p:nvSpPr>
          <p:cNvPr id="154" name="Melody harmonization, namely generating a chord progression for a user-given melody…"/>
          <p:cNvSpPr txBox="1"/>
          <p:nvPr/>
        </p:nvSpPr>
        <p:spPr>
          <a:xfrm>
            <a:off x="842997" y="3657324"/>
            <a:ext cx="23756890" cy="517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marR="0" lvl="0" indent="-571500" algn="l" defTabSz="2438338" rtl="0" eaLnBrk="1" fontAlgn="auto" latinLnBrk="0" hangingPunct="0">
              <a:lnSpc>
                <a:spcPct val="150000"/>
              </a:lnSpc>
              <a:spcBef>
                <a:spcPts val="0"/>
              </a:spcBef>
              <a:spcAft>
                <a:spcPts val="0"/>
              </a:spcAft>
              <a:buClrTx/>
              <a:buSzPct val="123000"/>
              <a:buFontTx/>
              <a:buChar char="•"/>
              <a:tabLst/>
              <a:defRPr sz="5000">
                <a:solidFill>
                  <a:srgbClr val="000000"/>
                </a:solidFill>
                <a:latin typeface="Times New Roman"/>
                <a:ea typeface="Times New Roman"/>
                <a:cs typeface="Times New Roman"/>
                <a:sym typeface="Times New Roman"/>
              </a:defRPr>
            </a:pPr>
            <a:r>
              <a:rPr kumimoji="0" sz="5000" b="0" i="0" u="none" strike="noStrike" kern="0" cap="none" spc="0" normalizeH="0" baseline="0" noProof="0">
                <a:ln>
                  <a:noFill/>
                </a:ln>
                <a:solidFill>
                  <a:srgbClr val="000000"/>
                </a:solidFill>
                <a:effectLst/>
                <a:uLnTx/>
                <a:uFillTx/>
                <a:latin typeface="Times New Roman"/>
                <a:cs typeface="Times New Roman"/>
                <a:sym typeface="Times New Roman"/>
              </a:rPr>
              <a:t>Melody harmonization, namely generating a</a:t>
            </a:r>
            <a:r>
              <a:rPr kumimoji="0" sz="5000" b="1" i="0" u="none" strike="noStrike" kern="0" cap="none" spc="0" normalizeH="0" baseline="0" noProof="0">
                <a:ln>
                  <a:noFill/>
                </a:ln>
                <a:solidFill>
                  <a:srgbClr val="000000"/>
                </a:solidFill>
                <a:effectLst/>
                <a:uLnTx/>
                <a:uFillTx/>
                <a:latin typeface="Times New Roman"/>
                <a:cs typeface="Times New Roman"/>
                <a:sym typeface="Times New Roman"/>
              </a:rPr>
              <a:t> chord progression</a:t>
            </a:r>
            <a:r>
              <a:rPr kumimoji="0" sz="5000" b="0" i="0" u="none" strike="noStrike" kern="0" cap="none" spc="0" normalizeH="0" baseline="0" noProof="0">
                <a:ln>
                  <a:noFill/>
                </a:ln>
                <a:solidFill>
                  <a:srgbClr val="000000"/>
                </a:solidFill>
                <a:effectLst/>
                <a:uLnTx/>
                <a:uFillTx/>
                <a:latin typeface="Times New Roman"/>
                <a:cs typeface="Times New Roman"/>
                <a:sym typeface="Times New Roman"/>
              </a:rPr>
              <a:t> for a user-given melody</a:t>
            </a:r>
            <a:endParaRPr kumimoji="0" sz="5000" b="1" i="0" u="none" strike="noStrike" kern="0" cap="none" spc="0" normalizeH="0" baseline="0" noProof="0">
              <a:ln>
                <a:noFill/>
              </a:ln>
              <a:solidFill>
                <a:srgbClr val="000000"/>
              </a:solidFill>
              <a:effectLst/>
              <a:uLnTx/>
              <a:uFillTx/>
              <a:latin typeface="Times New Roman"/>
              <a:cs typeface="Times New Roman"/>
              <a:sym typeface="Times New Roman"/>
            </a:endParaRPr>
          </a:p>
          <a:p>
            <a:pPr marL="571500" marR="0" lvl="0" indent="-571500" algn="l" defTabSz="2438338" rtl="0" eaLnBrk="1" fontAlgn="auto" latinLnBrk="0" hangingPunct="0">
              <a:lnSpc>
                <a:spcPct val="150000"/>
              </a:lnSpc>
              <a:spcBef>
                <a:spcPts val="0"/>
              </a:spcBef>
              <a:spcAft>
                <a:spcPts val="0"/>
              </a:spcAft>
              <a:buClrTx/>
              <a:buSzPct val="123000"/>
              <a:buFontTx/>
              <a:buChar char="•"/>
              <a:tabLst/>
              <a:defRPr sz="5000">
                <a:solidFill>
                  <a:srgbClr val="000000"/>
                </a:solidFill>
                <a:latin typeface="Times New Roman"/>
                <a:ea typeface="Times New Roman"/>
                <a:cs typeface="Times New Roman"/>
                <a:sym typeface="Times New Roman"/>
              </a:defRPr>
            </a:pPr>
            <a:r>
              <a:rPr kumimoji="0" sz="5000" b="0" i="0" u="none" strike="noStrike" kern="0" cap="none" spc="0" normalizeH="0" baseline="0" noProof="0">
                <a:ln>
                  <a:noFill/>
                </a:ln>
                <a:solidFill>
                  <a:srgbClr val="000000"/>
                </a:solidFill>
                <a:effectLst/>
                <a:uLnTx/>
                <a:uFillTx/>
                <a:latin typeface="Times New Roman"/>
                <a:cs typeface="Times New Roman"/>
                <a:sym typeface="Times New Roman"/>
              </a:rPr>
              <a:t>Previous works have some limitations</a:t>
            </a:r>
          </a:p>
          <a:p>
            <a:pPr marL="1790700" marR="0" lvl="2" indent="-571500" algn="l" defTabSz="2438338" rtl="0" eaLnBrk="1" fontAlgn="auto" latinLnBrk="0" hangingPunct="0">
              <a:lnSpc>
                <a:spcPct val="150000"/>
              </a:lnSpc>
              <a:spcBef>
                <a:spcPts val="0"/>
              </a:spcBef>
              <a:spcAft>
                <a:spcPts val="0"/>
              </a:spcAft>
              <a:buClrTx/>
              <a:buSzPct val="123000"/>
              <a:buFontTx/>
              <a:buChar char="•"/>
              <a:tabLst/>
              <a:defRPr sz="5000">
                <a:solidFill>
                  <a:srgbClr val="000000"/>
                </a:solidFill>
                <a:latin typeface="Times New Roman"/>
                <a:ea typeface="Times New Roman"/>
                <a:cs typeface="Times New Roman"/>
                <a:sym typeface="Times New Roman"/>
              </a:defRPr>
            </a:pPr>
            <a:r>
              <a:rPr kumimoji="0" sz="5000" b="0" i="0" u="none" strike="noStrike" kern="0" cap="none" spc="0" normalizeH="0" baseline="0" noProof="0">
                <a:ln>
                  <a:noFill/>
                </a:ln>
                <a:solidFill>
                  <a:srgbClr val="000000"/>
                </a:solidFill>
                <a:effectLst/>
                <a:uLnTx/>
                <a:uFillTx/>
                <a:latin typeface="Times New Roman"/>
                <a:cs typeface="Times New Roman"/>
                <a:sym typeface="Times New Roman"/>
              </a:rPr>
              <a:t>Lack of </a:t>
            </a:r>
            <a:r>
              <a:rPr kumimoji="0" sz="5000" b="1" i="0" u="none" strike="noStrike" kern="0" cap="none" spc="0" normalizeH="0" baseline="0" noProof="0">
                <a:ln>
                  <a:noFill/>
                </a:ln>
                <a:solidFill>
                  <a:srgbClr val="000000"/>
                </a:solidFill>
                <a:effectLst/>
                <a:uLnTx/>
                <a:uFillTx/>
                <a:latin typeface="Times New Roman"/>
                <a:cs typeface="Times New Roman"/>
                <a:sym typeface="Times New Roman"/>
              </a:rPr>
              <a:t>controllability</a:t>
            </a:r>
          </a:p>
          <a:p>
            <a:pPr marL="1790700" marR="0" lvl="2" indent="-571500" algn="l" defTabSz="2438338" rtl="0" eaLnBrk="1" fontAlgn="auto" latinLnBrk="0" hangingPunct="0">
              <a:lnSpc>
                <a:spcPct val="150000"/>
              </a:lnSpc>
              <a:spcBef>
                <a:spcPts val="0"/>
              </a:spcBef>
              <a:spcAft>
                <a:spcPts val="0"/>
              </a:spcAft>
              <a:buClrTx/>
              <a:buSzPct val="123000"/>
              <a:buFontTx/>
              <a:buChar char="•"/>
              <a:tabLst/>
              <a:defRPr sz="5000">
                <a:solidFill>
                  <a:srgbClr val="000000"/>
                </a:solidFill>
                <a:latin typeface="Times New Roman"/>
                <a:ea typeface="Times New Roman"/>
                <a:cs typeface="Times New Roman"/>
                <a:sym typeface="Times New Roman"/>
              </a:defRPr>
            </a:pPr>
            <a:r>
              <a:rPr kumimoji="0" sz="5000" b="0" i="0" u="none" strike="noStrike" kern="0" cap="none" spc="0" normalizeH="0" baseline="0" noProof="0">
                <a:ln>
                  <a:noFill/>
                </a:ln>
                <a:solidFill>
                  <a:srgbClr val="000000"/>
                </a:solidFill>
                <a:effectLst/>
                <a:uLnTx/>
                <a:uFillTx/>
                <a:latin typeface="Times New Roman"/>
                <a:cs typeface="Times New Roman"/>
                <a:sym typeface="Times New Roman"/>
              </a:rPr>
              <a:t>Lack of </a:t>
            </a:r>
            <a:r>
              <a:rPr kumimoji="0" sz="5000" b="1" i="0" u="none" strike="noStrike" kern="0" cap="none" spc="0" normalizeH="0" baseline="0" noProof="0">
                <a:ln>
                  <a:noFill/>
                </a:ln>
                <a:solidFill>
                  <a:srgbClr val="000000"/>
                </a:solidFill>
                <a:effectLst/>
                <a:uLnTx/>
                <a:uFillTx/>
                <a:latin typeface="Times New Roman"/>
                <a:cs typeface="Times New Roman"/>
                <a:sym typeface="Times New Roman"/>
              </a:rPr>
              <a:t>flexibility </a:t>
            </a:r>
          </a:p>
          <a:p>
            <a:pPr marL="1790700" marR="0" lvl="2" indent="-571500" algn="l" defTabSz="2438338" rtl="0" eaLnBrk="1" fontAlgn="auto" latinLnBrk="0" hangingPunct="0">
              <a:lnSpc>
                <a:spcPct val="150000"/>
              </a:lnSpc>
              <a:spcBef>
                <a:spcPts val="0"/>
              </a:spcBef>
              <a:spcAft>
                <a:spcPts val="0"/>
              </a:spcAft>
              <a:buClrTx/>
              <a:buSzPct val="123000"/>
              <a:buFontTx/>
              <a:buChar char="•"/>
              <a:tabLst/>
              <a:defRPr sz="5000">
                <a:solidFill>
                  <a:srgbClr val="000000"/>
                </a:solidFill>
                <a:latin typeface="Times New Roman"/>
                <a:ea typeface="Times New Roman"/>
                <a:cs typeface="Times New Roman"/>
                <a:sym typeface="Times New Roman"/>
              </a:defRPr>
            </a:pPr>
            <a:r>
              <a:rPr kumimoji="0" sz="5000" b="0" i="0" u="none" strike="noStrike" kern="0" cap="none" spc="0" normalizeH="0" baseline="0" noProof="0">
                <a:ln>
                  <a:noFill/>
                </a:ln>
                <a:solidFill>
                  <a:srgbClr val="000000"/>
                </a:solidFill>
                <a:effectLst/>
                <a:uLnTx/>
                <a:uFillTx/>
                <a:latin typeface="Times New Roman"/>
                <a:cs typeface="Times New Roman"/>
                <a:sym typeface="Times New Roman"/>
              </a:rPr>
              <a:t>Ignore the importance of </a:t>
            </a:r>
            <a:r>
              <a:rPr kumimoji="0" sz="5000" b="1" i="0" u="none" strike="noStrike" kern="0" cap="none" spc="0" normalizeH="0" baseline="0" noProof="0">
                <a:ln>
                  <a:noFill/>
                </a:ln>
                <a:solidFill>
                  <a:srgbClr val="000000"/>
                </a:solidFill>
                <a:effectLst/>
                <a:uLnTx/>
                <a:uFillTx/>
                <a:latin typeface="Times New Roman"/>
                <a:cs typeface="Times New Roman"/>
                <a:sym typeface="Times New Roman"/>
              </a:rPr>
              <a:t>time signatur</a:t>
            </a:r>
            <a:r>
              <a:rPr kumimoji="0" sz="5000" b="0" i="0" u="none" strike="noStrike" kern="0" cap="none" spc="0" normalizeH="0" baseline="0" noProof="0">
                <a:ln>
                  <a:noFill/>
                </a:ln>
                <a:solidFill>
                  <a:srgbClr val="000000"/>
                </a:solidFill>
                <a:effectLst/>
                <a:uLnTx/>
                <a:uFillTx/>
                <a:latin typeface="Times New Roman"/>
                <a:cs typeface="Times New Roman"/>
                <a:sym typeface="Times New Roman"/>
              </a:rPr>
              <a:t>e in music</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Method"/>
          <p:cNvSpPr txBox="1">
            <a:spLocks noGrp="1"/>
          </p:cNvSpPr>
          <p:nvPr>
            <p:ph type="title" idx="4294967295"/>
          </p:nvPr>
        </p:nvSpPr>
        <p:spPr>
          <a:prstGeom prst="rect">
            <a:avLst/>
          </a:prstGeom>
        </p:spPr>
        <p:txBody>
          <a:bodyPr/>
          <a:lstStyle>
            <a:lvl1pPr>
              <a:defRPr>
                <a:latin typeface="Times New Roman"/>
                <a:ea typeface="Times New Roman"/>
                <a:cs typeface="Times New Roman"/>
                <a:sym typeface="Times New Roman"/>
              </a:defRPr>
            </a:lvl1pPr>
          </a:lstStyle>
          <a:p>
            <a:r>
              <a:t>Method</a:t>
            </a:r>
          </a:p>
        </p:txBody>
      </p:sp>
      <p:pic>
        <p:nvPicPr>
          <p:cNvPr id="157" name="图像" descr="图像"/>
          <p:cNvPicPr>
            <a:picLocks noChangeAspect="1"/>
          </p:cNvPicPr>
          <p:nvPr/>
        </p:nvPicPr>
        <p:blipFill>
          <a:blip r:embed="rId2"/>
          <a:stretch>
            <a:fillRect/>
          </a:stretch>
        </p:blipFill>
        <p:spPr>
          <a:xfrm>
            <a:off x="1487034" y="2467890"/>
            <a:ext cx="21409932" cy="1134216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Method"/>
          <p:cNvSpPr txBox="1">
            <a:spLocks noGrp="1"/>
          </p:cNvSpPr>
          <p:nvPr>
            <p:ph type="title" idx="4294967295"/>
          </p:nvPr>
        </p:nvSpPr>
        <p:spPr>
          <a:prstGeom prst="rect">
            <a:avLst/>
          </a:prstGeom>
        </p:spPr>
        <p:txBody>
          <a:bodyPr/>
          <a:lstStyle>
            <a:lvl1pPr>
              <a:defRPr>
                <a:latin typeface="Times New Roman"/>
                <a:ea typeface="Times New Roman"/>
                <a:cs typeface="Times New Roman"/>
                <a:sym typeface="Times New Roman"/>
              </a:defRPr>
            </a:lvl1pPr>
          </a:lstStyle>
          <a:p>
            <a:r>
              <a:t>Method</a:t>
            </a:r>
          </a:p>
        </p:txBody>
      </p:sp>
      <p:pic>
        <p:nvPicPr>
          <p:cNvPr id="160" name="图像" descr="图像"/>
          <p:cNvPicPr>
            <a:picLocks noChangeAspect="1"/>
          </p:cNvPicPr>
          <p:nvPr/>
        </p:nvPicPr>
        <p:blipFill>
          <a:blip r:embed="rId2"/>
          <a:stretch>
            <a:fillRect/>
          </a:stretch>
        </p:blipFill>
        <p:spPr>
          <a:xfrm>
            <a:off x="5051903" y="2312028"/>
            <a:ext cx="15445235" cy="1072797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Method"/>
          <p:cNvSpPr txBox="1">
            <a:spLocks noGrp="1"/>
          </p:cNvSpPr>
          <p:nvPr>
            <p:ph type="title"/>
          </p:nvPr>
        </p:nvSpPr>
        <p:spPr>
          <a:xfrm>
            <a:off x="1206500" y="1092200"/>
            <a:ext cx="21971000" cy="1433163"/>
          </a:xfrm>
          <a:prstGeom prst="rect">
            <a:avLst/>
          </a:prstGeom>
        </p:spPr>
        <p:txBody>
          <a:bodyPr/>
          <a:lstStyle>
            <a:lvl1pPr>
              <a:defRPr>
                <a:latin typeface="Times New Roman"/>
                <a:ea typeface="Times New Roman"/>
                <a:cs typeface="Times New Roman"/>
                <a:sym typeface="Times New Roman"/>
              </a:defRPr>
            </a:lvl1pPr>
          </a:lstStyle>
          <a:p>
            <a:r>
              <a:t>Method</a:t>
            </a:r>
          </a:p>
        </p:txBody>
      </p:sp>
      <p:pic>
        <p:nvPicPr>
          <p:cNvPr id="163" name="图像" descr="图像"/>
          <p:cNvPicPr>
            <a:picLocks noChangeAspect="1"/>
          </p:cNvPicPr>
          <p:nvPr/>
        </p:nvPicPr>
        <p:blipFill>
          <a:blip r:embed="rId2"/>
          <a:stretch>
            <a:fillRect/>
          </a:stretch>
        </p:blipFill>
        <p:spPr>
          <a:xfrm>
            <a:off x="778840" y="3666960"/>
            <a:ext cx="11768688" cy="10208984"/>
          </a:xfrm>
          <a:prstGeom prst="rect">
            <a:avLst/>
          </a:prstGeom>
          <a:ln w="12700">
            <a:miter lim="400000"/>
          </a:ln>
        </p:spPr>
      </p:pic>
      <p:pic>
        <p:nvPicPr>
          <p:cNvPr id="164" name="图像" descr="图像"/>
          <p:cNvPicPr>
            <a:picLocks noChangeAspect="1"/>
          </p:cNvPicPr>
          <p:nvPr/>
        </p:nvPicPr>
        <p:blipFill>
          <a:blip r:embed="rId3"/>
          <a:stretch>
            <a:fillRect/>
          </a:stretch>
        </p:blipFill>
        <p:spPr>
          <a:xfrm>
            <a:off x="13380770" y="3399018"/>
            <a:ext cx="9931567" cy="10208984"/>
          </a:xfrm>
          <a:prstGeom prst="rect">
            <a:avLst/>
          </a:prstGeom>
          <a:ln w="12700">
            <a:miter lim="400000"/>
          </a:ln>
        </p:spPr>
      </p:pic>
      <p:pic>
        <p:nvPicPr>
          <p:cNvPr id="165" name="图像" descr="图像"/>
          <p:cNvPicPr>
            <a:picLocks noChangeAspect="1"/>
          </p:cNvPicPr>
          <p:nvPr/>
        </p:nvPicPr>
        <p:blipFill>
          <a:blip r:embed="rId4"/>
          <a:stretch>
            <a:fillRect/>
          </a:stretch>
        </p:blipFill>
        <p:spPr>
          <a:xfrm>
            <a:off x="2398371" y="2627370"/>
            <a:ext cx="8529626" cy="1135239"/>
          </a:xfrm>
          <a:prstGeom prst="rect">
            <a:avLst/>
          </a:prstGeom>
          <a:ln w="12700">
            <a:miter lim="400000"/>
          </a:ln>
        </p:spPr>
      </p:pic>
      <p:pic>
        <p:nvPicPr>
          <p:cNvPr id="166" name="图像" descr="图像"/>
          <p:cNvPicPr>
            <a:picLocks noChangeAspect="1"/>
          </p:cNvPicPr>
          <p:nvPr/>
        </p:nvPicPr>
        <p:blipFill>
          <a:blip r:embed="rId5"/>
          <a:stretch>
            <a:fillRect/>
          </a:stretch>
        </p:blipFill>
        <p:spPr>
          <a:xfrm>
            <a:off x="14626155" y="2330289"/>
            <a:ext cx="6847884" cy="127672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Method"/>
          <p:cNvSpPr txBox="1">
            <a:spLocks noGrp="1"/>
          </p:cNvSpPr>
          <p:nvPr>
            <p:ph type="title"/>
          </p:nvPr>
        </p:nvSpPr>
        <p:spPr>
          <a:xfrm>
            <a:off x="1206500" y="1092200"/>
            <a:ext cx="21971000" cy="1433163"/>
          </a:xfrm>
          <a:prstGeom prst="rect">
            <a:avLst/>
          </a:prstGeom>
        </p:spPr>
        <p:txBody>
          <a:bodyPr/>
          <a:lstStyle>
            <a:lvl1pPr>
              <a:defRPr>
                <a:latin typeface="Times New Roman"/>
                <a:ea typeface="Times New Roman"/>
                <a:cs typeface="Times New Roman"/>
                <a:sym typeface="Times New Roman"/>
              </a:defRPr>
            </a:lvl1pPr>
          </a:lstStyle>
          <a:p>
            <a:r>
              <a:t>Method</a:t>
            </a:r>
          </a:p>
        </p:txBody>
      </p:sp>
      <p:pic>
        <p:nvPicPr>
          <p:cNvPr id="169" name="图像" descr="图像"/>
          <p:cNvPicPr>
            <a:picLocks noChangeAspect="1"/>
          </p:cNvPicPr>
          <p:nvPr/>
        </p:nvPicPr>
        <p:blipFill>
          <a:blip r:embed="rId2"/>
          <a:stretch>
            <a:fillRect/>
          </a:stretch>
        </p:blipFill>
        <p:spPr>
          <a:xfrm>
            <a:off x="2407711" y="2853025"/>
            <a:ext cx="18624717" cy="1029188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Method"/>
          <p:cNvSpPr txBox="1">
            <a:spLocks noGrp="1"/>
          </p:cNvSpPr>
          <p:nvPr>
            <p:ph type="title" idx="4294967295"/>
          </p:nvPr>
        </p:nvSpPr>
        <p:spPr>
          <a:prstGeom prst="rect">
            <a:avLst/>
          </a:prstGeom>
        </p:spPr>
        <p:txBody>
          <a:bodyPr/>
          <a:lstStyle>
            <a:lvl1pPr>
              <a:defRPr>
                <a:latin typeface="Times New Roman"/>
                <a:ea typeface="Times New Roman"/>
                <a:cs typeface="Times New Roman"/>
                <a:sym typeface="Times New Roman"/>
              </a:defRPr>
            </a:lvl1pPr>
          </a:lstStyle>
          <a:p>
            <a:r>
              <a:t>Method</a:t>
            </a:r>
          </a:p>
        </p:txBody>
      </p:sp>
      <p:pic>
        <p:nvPicPr>
          <p:cNvPr id="172" name="图像" descr="图像"/>
          <p:cNvPicPr>
            <a:picLocks noChangeAspect="1"/>
          </p:cNvPicPr>
          <p:nvPr/>
        </p:nvPicPr>
        <p:blipFill>
          <a:blip r:embed="rId2"/>
          <a:stretch>
            <a:fillRect/>
          </a:stretch>
        </p:blipFill>
        <p:spPr>
          <a:xfrm>
            <a:off x="988072" y="2709344"/>
            <a:ext cx="6088329" cy="1224872"/>
          </a:xfrm>
          <a:prstGeom prst="rect">
            <a:avLst/>
          </a:prstGeom>
          <a:ln w="12700">
            <a:miter lim="400000"/>
          </a:ln>
        </p:spPr>
      </p:pic>
      <p:pic>
        <p:nvPicPr>
          <p:cNvPr id="173" name="图像" descr="图像"/>
          <p:cNvPicPr>
            <a:picLocks noChangeAspect="1"/>
          </p:cNvPicPr>
          <p:nvPr/>
        </p:nvPicPr>
        <p:blipFill>
          <a:blip r:embed="rId3"/>
          <a:stretch>
            <a:fillRect/>
          </a:stretch>
        </p:blipFill>
        <p:spPr>
          <a:xfrm>
            <a:off x="1212352" y="5253957"/>
            <a:ext cx="8666000" cy="3208086"/>
          </a:xfrm>
          <a:prstGeom prst="rect">
            <a:avLst/>
          </a:prstGeom>
          <a:ln w="12700">
            <a:miter lim="400000"/>
          </a:ln>
        </p:spPr>
      </p:pic>
      <p:pic>
        <p:nvPicPr>
          <p:cNvPr id="174" name="图像" descr="图像"/>
          <p:cNvPicPr>
            <a:picLocks noChangeAspect="1"/>
          </p:cNvPicPr>
          <p:nvPr/>
        </p:nvPicPr>
        <p:blipFill>
          <a:blip r:embed="rId4"/>
          <a:stretch>
            <a:fillRect/>
          </a:stretch>
        </p:blipFill>
        <p:spPr>
          <a:xfrm>
            <a:off x="11294552" y="1976339"/>
            <a:ext cx="12704991" cy="10723479"/>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Experiment"/>
          <p:cNvSpPr txBox="1">
            <a:spLocks noGrp="1"/>
          </p:cNvSpPr>
          <p:nvPr>
            <p:ph type="title" idx="4294967295"/>
          </p:nvPr>
        </p:nvSpPr>
        <p:spPr>
          <a:prstGeom prst="rect">
            <a:avLst/>
          </a:prstGeom>
        </p:spPr>
        <p:txBody>
          <a:bodyPr/>
          <a:lstStyle>
            <a:lvl1pPr>
              <a:defRPr>
                <a:latin typeface="Times New Roman"/>
                <a:ea typeface="Times New Roman"/>
                <a:cs typeface="Times New Roman"/>
                <a:sym typeface="Times New Roman"/>
              </a:defRPr>
            </a:lvl1pPr>
          </a:lstStyle>
          <a:p>
            <a:r>
              <a:t>Experiment</a:t>
            </a:r>
          </a:p>
        </p:txBody>
      </p:sp>
      <p:pic>
        <p:nvPicPr>
          <p:cNvPr id="177" name="图像" descr="图像"/>
          <p:cNvPicPr>
            <a:picLocks noChangeAspect="1"/>
          </p:cNvPicPr>
          <p:nvPr/>
        </p:nvPicPr>
        <p:blipFill>
          <a:blip r:embed="rId2"/>
          <a:stretch>
            <a:fillRect/>
          </a:stretch>
        </p:blipFill>
        <p:spPr>
          <a:xfrm>
            <a:off x="710048" y="3625532"/>
            <a:ext cx="22963904" cy="790385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Experiment"/>
          <p:cNvSpPr txBox="1">
            <a:spLocks noGrp="1"/>
          </p:cNvSpPr>
          <p:nvPr>
            <p:ph type="title" idx="4294967295"/>
          </p:nvPr>
        </p:nvSpPr>
        <p:spPr>
          <a:prstGeom prst="rect">
            <a:avLst/>
          </a:prstGeom>
        </p:spPr>
        <p:txBody>
          <a:bodyPr/>
          <a:lstStyle>
            <a:lvl1pPr>
              <a:defRPr>
                <a:latin typeface="Times New Roman"/>
                <a:ea typeface="Times New Roman"/>
                <a:cs typeface="Times New Roman"/>
                <a:sym typeface="Times New Roman"/>
              </a:defRPr>
            </a:lvl1pPr>
          </a:lstStyle>
          <a:p>
            <a:r>
              <a:t>Experiment</a:t>
            </a:r>
          </a:p>
        </p:txBody>
      </p:sp>
      <p:pic>
        <p:nvPicPr>
          <p:cNvPr id="180" name="图像" descr="图像"/>
          <p:cNvPicPr>
            <a:picLocks noChangeAspect="1"/>
          </p:cNvPicPr>
          <p:nvPr/>
        </p:nvPicPr>
        <p:blipFill>
          <a:blip r:embed="rId2"/>
          <a:srcRect t="1224"/>
          <a:stretch>
            <a:fillRect/>
          </a:stretch>
        </p:blipFill>
        <p:spPr>
          <a:xfrm>
            <a:off x="2863124" y="5115781"/>
            <a:ext cx="15541034" cy="7881815"/>
          </a:xfrm>
          <a:prstGeom prst="rect">
            <a:avLst/>
          </a:prstGeom>
          <a:ln w="12700">
            <a:miter lim="400000"/>
          </a:ln>
        </p:spPr>
      </p:pic>
      <p:pic>
        <p:nvPicPr>
          <p:cNvPr id="181" name="图像" descr="图像"/>
          <p:cNvPicPr>
            <a:picLocks noChangeAspect="1"/>
          </p:cNvPicPr>
          <p:nvPr/>
        </p:nvPicPr>
        <p:blipFill>
          <a:blip r:embed="rId3"/>
          <a:stretch>
            <a:fillRect/>
          </a:stretch>
        </p:blipFill>
        <p:spPr>
          <a:xfrm>
            <a:off x="8943502" y="821499"/>
            <a:ext cx="14862284" cy="368871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Introduction &amp; Motivation"/>
          <p:cNvSpPr txBox="1">
            <a:spLocks noGrp="1"/>
          </p:cNvSpPr>
          <p:nvPr>
            <p:ph type="title"/>
          </p:nvPr>
        </p:nvSpPr>
        <p:spPr>
          <a:prstGeom prst="rect">
            <a:avLst/>
          </a:prstGeom>
        </p:spPr>
        <p:txBody>
          <a:bodyPr/>
          <a:lstStyle/>
          <a:p>
            <a:r>
              <a:t>Introduction &amp; Motivation</a:t>
            </a:r>
          </a:p>
        </p:txBody>
      </p:sp>
      <p:sp>
        <p:nvSpPr>
          <p:cNvPr id="123" name="自适应地挖掘了结构化的前后关系模式…"/>
          <p:cNvSpPr txBox="1">
            <a:spLocks noGrp="1"/>
          </p:cNvSpPr>
          <p:nvPr>
            <p:ph type="body" idx="1"/>
          </p:nvPr>
        </p:nvSpPr>
        <p:spPr>
          <a:prstGeom prst="rect">
            <a:avLst/>
          </a:prstGeom>
        </p:spPr>
        <p:txBody>
          <a:bodyPr/>
          <a:lstStyle/>
          <a:p>
            <a:pPr algn="ctr"/>
            <a:r>
              <a:t>自适应地挖掘了结构化的前后关系模式</a:t>
            </a:r>
          </a:p>
          <a:p>
            <a:pPr algn="ctr"/>
            <a:r>
              <a:t>有机结合了和弦和织体来生成音乐</a:t>
            </a:r>
          </a:p>
          <a:p>
            <a:pPr algn="ctr"/>
            <a:r>
              <a:t>创新性地用和弦进行来链接织体和结构</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Experiment"/>
          <p:cNvSpPr txBox="1">
            <a:spLocks noGrp="1"/>
          </p:cNvSpPr>
          <p:nvPr>
            <p:ph type="title" idx="4294967295"/>
          </p:nvPr>
        </p:nvSpPr>
        <p:spPr>
          <a:prstGeom prst="rect">
            <a:avLst/>
          </a:prstGeom>
        </p:spPr>
        <p:txBody>
          <a:bodyPr/>
          <a:lstStyle>
            <a:lvl1pPr>
              <a:defRPr>
                <a:latin typeface="Times New Roman"/>
                <a:ea typeface="Times New Roman"/>
                <a:cs typeface="Times New Roman"/>
                <a:sym typeface="Times New Roman"/>
              </a:defRPr>
            </a:lvl1pPr>
          </a:lstStyle>
          <a:p>
            <a:r>
              <a:t>Experiment</a:t>
            </a:r>
          </a:p>
        </p:txBody>
      </p:sp>
      <p:pic>
        <p:nvPicPr>
          <p:cNvPr id="184" name="图像" descr="图像"/>
          <p:cNvPicPr>
            <a:picLocks noChangeAspect="1"/>
          </p:cNvPicPr>
          <p:nvPr/>
        </p:nvPicPr>
        <p:blipFill>
          <a:blip r:embed="rId2"/>
          <a:stretch>
            <a:fillRect/>
          </a:stretch>
        </p:blipFill>
        <p:spPr>
          <a:xfrm>
            <a:off x="4424308" y="3654347"/>
            <a:ext cx="15042844" cy="9440152"/>
          </a:xfrm>
          <a:prstGeom prst="rect">
            <a:avLst/>
          </a:prstGeom>
          <a:ln w="12700">
            <a:miter lim="400000"/>
          </a:ln>
        </p:spPr>
      </p:pic>
      <p:sp>
        <p:nvSpPr>
          <p:cNvPr id="185" name="https://sander-wood.github.io/autoharmonizer/"/>
          <p:cNvSpPr txBox="1"/>
          <p:nvPr/>
        </p:nvSpPr>
        <p:spPr>
          <a:xfrm>
            <a:off x="5025374" y="2735017"/>
            <a:ext cx="14333253" cy="696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a:solidFill>
                  <a:schemeClr val="accent1">
                    <a:lumOff val="-13575"/>
                  </a:schemeClr>
                </a:solidFill>
              </a:defRPr>
            </a:lvl1p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sz="4000" b="0" i="0" u="none" strike="noStrike" kern="0" cap="none" spc="0" normalizeH="0" baseline="0" noProof="0">
                <a:ln>
                  <a:noFill/>
                </a:ln>
                <a:solidFill>
                  <a:srgbClr val="00A2FF">
                    <a:lumOff val="-13575"/>
                  </a:srgbClr>
                </a:solidFill>
                <a:effectLst/>
                <a:uLnTx/>
                <a:uFillTx/>
                <a:latin typeface="Helvetica Neue"/>
                <a:ea typeface="Helvetica Neue"/>
                <a:cs typeface="Helvetica Neue"/>
                <a:sym typeface="Helvetica Neue"/>
              </a:rPr>
              <a:t>https://sander-wood.github.io/autoharmonizer/</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图像" descr="图像"/>
          <p:cNvPicPr>
            <a:picLocks noChangeAspect="1"/>
          </p:cNvPicPr>
          <p:nvPr/>
        </p:nvPicPr>
        <p:blipFill>
          <a:blip r:embed="rId2"/>
          <a:stretch>
            <a:fillRect/>
          </a:stretch>
        </p:blipFill>
        <p:spPr>
          <a:xfrm>
            <a:off x="3359020" y="4630773"/>
            <a:ext cx="17665959" cy="4454454"/>
          </a:xfrm>
          <a:prstGeom prst="rect">
            <a:avLst/>
          </a:prstGeom>
          <a:ln w="12700">
            <a:miter lim="400000"/>
          </a:ln>
        </p:spPr>
      </p:pic>
      <p:sp>
        <p:nvSpPr>
          <p:cNvPr id="224" name="Music transcription"/>
          <p:cNvSpPr txBox="1">
            <a:spLocks noGrp="1"/>
          </p:cNvSpPr>
          <p:nvPr>
            <p:ph type="ctrTitle"/>
          </p:nvPr>
        </p:nvSpPr>
        <p:spPr>
          <a:xfrm>
            <a:off x="1206500" y="1079500"/>
            <a:ext cx="21971000" cy="1433163"/>
          </a:xfrm>
          <a:prstGeom prst="rect">
            <a:avLst/>
          </a:prstGeom>
        </p:spPr>
        <p:txBody>
          <a:bodyPr anchor="t"/>
          <a:lstStyle>
            <a:lvl1pPr>
              <a:defRPr sz="9000" spc="-180">
                <a:latin typeface="Times New Roman"/>
                <a:ea typeface="Times New Roman"/>
                <a:cs typeface="Times New Roman"/>
                <a:sym typeface="Times New Roman"/>
              </a:defRPr>
            </a:lvl1pPr>
          </a:lstStyle>
          <a:p>
            <a:r>
              <a:t>Music transcription</a:t>
            </a:r>
          </a:p>
        </p:txBody>
      </p:sp>
    </p:spTree>
    <p:extLst>
      <p:ext uri="{BB962C8B-B14F-4D97-AF65-F5344CB8AC3E}">
        <p14:creationId xmlns:p14="http://schemas.microsoft.com/office/powerpoint/2010/main" val="66609165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图像" descr="图像"/>
          <p:cNvPicPr>
            <a:picLocks noChangeAspect="1"/>
          </p:cNvPicPr>
          <p:nvPr/>
        </p:nvPicPr>
        <p:blipFill>
          <a:blip r:embed="rId2"/>
          <a:stretch>
            <a:fillRect/>
          </a:stretch>
        </p:blipFill>
        <p:spPr>
          <a:xfrm>
            <a:off x="3212642" y="2512663"/>
            <a:ext cx="17958715" cy="10006228"/>
          </a:xfrm>
          <a:prstGeom prst="rect">
            <a:avLst/>
          </a:prstGeom>
          <a:ln w="12700">
            <a:miter lim="400000"/>
          </a:ln>
        </p:spPr>
      </p:pic>
      <p:sp>
        <p:nvSpPr>
          <p:cNvPr id="228" name="Music transcription"/>
          <p:cNvSpPr txBox="1">
            <a:spLocks noGrp="1"/>
          </p:cNvSpPr>
          <p:nvPr>
            <p:ph type="ctrTitle"/>
          </p:nvPr>
        </p:nvSpPr>
        <p:spPr>
          <a:xfrm>
            <a:off x="1206500" y="1079500"/>
            <a:ext cx="21971000" cy="1433163"/>
          </a:xfrm>
          <a:prstGeom prst="rect">
            <a:avLst/>
          </a:prstGeom>
        </p:spPr>
        <p:txBody>
          <a:bodyPr anchor="t"/>
          <a:lstStyle>
            <a:lvl1pPr>
              <a:defRPr sz="9000" spc="-180">
                <a:latin typeface="Times New Roman"/>
                <a:ea typeface="Times New Roman"/>
                <a:cs typeface="Times New Roman"/>
                <a:sym typeface="Times New Roman"/>
              </a:defRPr>
            </a:lvl1pPr>
          </a:lstStyle>
          <a:p>
            <a:r>
              <a:t>Music transcription</a:t>
            </a:r>
          </a:p>
        </p:txBody>
      </p:sp>
    </p:spTree>
    <p:extLst>
      <p:ext uri="{BB962C8B-B14F-4D97-AF65-F5344CB8AC3E}">
        <p14:creationId xmlns:p14="http://schemas.microsoft.com/office/powerpoint/2010/main" val="184688128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Method"/>
          <p:cNvSpPr txBox="1">
            <a:spLocks noGrp="1"/>
          </p:cNvSpPr>
          <p:nvPr>
            <p:ph type="title"/>
          </p:nvPr>
        </p:nvSpPr>
        <p:spPr>
          <a:prstGeom prst="rect">
            <a:avLst/>
          </a:prstGeom>
        </p:spPr>
        <p:txBody>
          <a:bodyPr/>
          <a:lstStyle>
            <a:lvl1pPr>
              <a:defRPr>
                <a:latin typeface="Times New Roman"/>
                <a:ea typeface="Times New Roman"/>
                <a:cs typeface="Times New Roman"/>
                <a:sym typeface="Times New Roman"/>
              </a:defRPr>
            </a:lvl1pPr>
          </a:lstStyle>
          <a:p>
            <a:r>
              <a:t>Method</a:t>
            </a:r>
          </a:p>
        </p:txBody>
      </p:sp>
      <p:pic>
        <p:nvPicPr>
          <p:cNvPr id="5" name="图片 4">
            <a:extLst>
              <a:ext uri="{FF2B5EF4-FFF2-40B4-BE49-F238E27FC236}">
                <a16:creationId xmlns:a16="http://schemas.microsoft.com/office/drawing/2014/main" id="{BFC8ACDF-DFE6-4D9C-9D9A-777F4F41C43A}"/>
              </a:ext>
            </a:extLst>
          </p:cNvPr>
          <p:cNvPicPr>
            <a:picLocks noChangeAspect="1"/>
          </p:cNvPicPr>
          <p:nvPr/>
        </p:nvPicPr>
        <p:blipFill>
          <a:blip r:embed="rId2"/>
          <a:stretch>
            <a:fillRect/>
          </a:stretch>
        </p:blipFill>
        <p:spPr>
          <a:xfrm>
            <a:off x="1206499" y="2285362"/>
            <a:ext cx="21970999" cy="10937840"/>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036D1F7-9538-49AA-8426-40CF4650CA88}"/>
              </a:ext>
            </a:extLst>
          </p:cNvPr>
          <p:cNvPicPr>
            <a:picLocks noChangeAspect="1"/>
          </p:cNvPicPr>
          <p:nvPr/>
        </p:nvPicPr>
        <p:blipFill>
          <a:blip r:embed="rId2"/>
          <a:stretch>
            <a:fillRect/>
          </a:stretch>
        </p:blipFill>
        <p:spPr>
          <a:xfrm>
            <a:off x="3685052" y="3365351"/>
            <a:ext cx="17013896" cy="6985298"/>
          </a:xfrm>
          <a:prstGeom prst="rect">
            <a:avLst/>
          </a:prstGeom>
        </p:spPr>
      </p:pic>
      <p:sp>
        <p:nvSpPr>
          <p:cNvPr id="11" name="Method">
            <a:extLst>
              <a:ext uri="{FF2B5EF4-FFF2-40B4-BE49-F238E27FC236}">
                <a16:creationId xmlns:a16="http://schemas.microsoft.com/office/drawing/2014/main" id="{2310EBB7-EBCA-41F8-ACEC-8567AB24BEE2}"/>
              </a:ext>
            </a:extLst>
          </p:cNvPr>
          <p:cNvSpPr txBox="1">
            <a:spLocks/>
          </p:cNvSpPr>
          <p:nvPr/>
        </p:nvSpPr>
        <p:spPr>
          <a:xfrm>
            <a:off x="1206500" y="1108997"/>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Times New Roman"/>
                <a:ea typeface="Times New Roman"/>
                <a:cs typeface="Times New Roman"/>
                <a:sym typeface="Times New Roman"/>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0" marR="0" lvl="0" indent="0" algn="l" defTabSz="2438338" rtl="0" eaLnBrk="1" fontAlgn="auto" latinLnBrk="0" hangingPunct="1">
              <a:lnSpc>
                <a:spcPct val="80000"/>
              </a:lnSpc>
              <a:spcBef>
                <a:spcPts val="0"/>
              </a:spcBef>
              <a:spcAft>
                <a:spcPts val="0"/>
              </a:spcAft>
              <a:buClrTx/>
              <a:buSzTx/>
              <a:buFontTx/>
              <a:buNone/>
              <a:tabLst/>
              <a:defRPr/>
            </a:pPr>
            <a:r>
              <a:rPr kumimoji="0" lang="en-US" sz="8500" b="1" i="0" u="none" strike="noStrike" kern="0" cap="none" spc="-170" normalizeH="0" baseline="0" noProof="0">
                <a:ln>
                  <a:noFill/>
                </a:ln>
                <a:solidFill>
                  <a:srgbClr val="000000"/>
                </a:solidFill>
                <a:effectLst/>
                <a:uLnTx/>
                <a:uFillTx/>
                <a:latin typeface="Times New Roman"/>
                <a:cs typeface="Times New Roman"/>
                <a:sym typeface="Times New Roman"/>
              </a:rPr>
              <a:t>Method</a:t>
            </a:r>
            <a:endParaRPr kumimoji="0" lang="en-US" sz="8500" b="1" i="0" u="none" strike="noStrike" kern="0" cap="none" spc="-17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Method"/>
          <p:cNvSpPr txBox="1">
            <a:spLocks noGrp="1"/>
          </p:cNvSpPr>
          <p:nvPr>
            <p:ph type="title"/>
          </p:nvPr>
        </p:nvSpPr>
        <p:spPr>
          <a:prstGeom prst="rect">
            <a:avLst/>
          </a:prstGeom>
        </p:spPr>
        <p:txBody>
          <a:bodyPr/>
          <a:lstStyle>
            <a:lvl1pPr>
              <a:defRPr>
                <a:latin typeface="Times New Roman"/>
                <a:ea typeface="Times New Roman"/>
                <a:cs typeface="Times New Roman"/>
                <a:sym typeface="Times New Roman"/>
              </a:defRPr>
            </a:lvl1pPr>
          </a:lstStyle>
          <a:p>
            <a:r>
              <a:rPr dirty="0"/>
              <a:t>Method</a:t>
            </a:r>
          </a:p>
        </p:txBody>
      </p:sp>
      <p:pic>
        <p:nvPicPr>
          <p:cNvPr id="5" name="图片 4">
            <a:extLst>
              <a:ext uri="{FF2B5EF4-FFF2-40B4-BE49-F238E27FC236}">
                <a16:creationId xmlns:a16="http://schemas.microsoft.com/office/drawing/2014/main" id="{C5D1889A-6F4D-43D2-A334-267416C7650C}"/>
              </a:ext>
            </a:extLst>
          </p:cNvPr>
          <p:cNvPicPr>
            <a:picLocks noChangeAspect="1"/>
          </p:cNvPicPr>
          <p:nvPr/>
        </p:nvPicPr>
        <p:blipFill>
          <a:blip r:embed="rId2"/>
          <a:stretch>
            <a:fillRect/>
          </a:stretch>
        </p:blipFill>
        <p:spPr>
          <a:xfrm>
            <a:off x="1206500" y="2512663"/>
            <a:ext cx="22453296" cy="10123836"/>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Method"/>
          <p:cNvSpPr txBox="1">
            <a:spLocks noGrp="1"/>
          </p:cNvSpPr>
          <p:nvPr>
            <p:ph type="title"/>
          </p:nvPr>
        </p:nvSpPr>
        <p:spPr>
          <a:prstGeom prst="rect">
            <a:avLst/>
          </a:prstGeom>
        </p:spPr>
        <p:txBody>
          <a:bodyPr/>
          <a:lstStyle>
            <a:lvl1pPr>
              <a:defRPr>
                <a:latin typeface="Times New Roman"/>
                <a:ea typeface="Times New Roman"/>
                <a:cs typeface="Times New Roman"/>
                <a:sym typeface="Times New Roman"/>
              </a:defRPr>
            </a:lvl1pPr>
          </a:lstStyle>
          <a:p>
            <a:r>
              <a:rPr dirty="0"/>
              <a:t>Method</a:t>
            </a:r>
          </a:p>
        </p:txBody>
      </p:sp>
      <p:pic>
        <p:nvPicPr>
          <p:cNvPr id="3" name="图片 2">
            <a:extLst>
              <a:ext uri="{FF2B5EF4-FFF2-40B4-BE49-F238E27FC236}">
                <a16:creationId xmlns:a16="http://schemas.microsoft.com/office/drawing/2014/main" id="{7EFA0682-A403-4049-A175-80E7716C2327}"/>
              </a:ext>
            </a:extLst>
          </p:cNvPr>
          <p:cNvPicPr>
            <a:picLocks noChangeAspect="1"/>
          </p:cNvPicPr>
          <p:nvPr/>
        </p:nvPicPr>
        <p:blipFill>
          <a:blip r:embed="rId2"/>
          <a:stretch>
            <a:fillRect/>
          </a:stretch>
        </p:blipFill>
        <p:spPr>
          <a:xfrm>
            <a:off x="1206499" y="2512662"/>
            <a:ext cx="13084579" cy="10123837"/>
          </a:xfrm>
          <a:prstGeom prst="rect">
            <a:avLst/>
          </a:prstGeom>
        </p:spPr>
      </p:pic>
      <p:sp>
        <p:nvSpPr>
          <p:cNvPr id="4" name="文本框 3">
            <a:extLst>
              <a:ext uri="{FF2B5EF4-FFF2-40B4-BE49-F238E27FC236}">
                <a16:creationId xmlns:a16="http://schemas.microsoft.com/office/drawing/2014/main" id="{1A8035B1-D7AC-4078-A124-CFD7C011AECA}"/>
              </a:ext>
            </a:extLst>
          </p:cNvPr>
          <p:cNvSpPr txBox="1"/>
          <p:nvPr/>
        </p:nvSpPr>
        <p:spPr>
          <a:xfrm>
            <a:off x="14291078" y="2377280"/>
            <a:ext cx="8886422" cy="10259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zh-CN" altLang="en-US" sz="6600" b="0"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谐波：振荡器从</a:t>
            </a:r>
            <a:r>
              <a:rPr kumimoji="0" lang="zh-CN" altLang="en-US" sz="6600" b="1"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基频</a:t>
            </a:r>
            <a:r>
              <a:rPr kumimoji="0" lang="zh-CN" altLang="en-US" sz="6600" b="0"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a:t>
            </a:r>
            <a:r>
              <a:rPr kumimoji="0" lang="zh-CN" altLang="en-US" sz="6600" b="1"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基振幅</a:t>
            </a:r>
            <a:r>
              <a:rPr kumimoji="0" lang="zh-CN" altLang="en-US" sz="6600" b="0"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a:t>
            </a:r>
            <a:r>
              <a:rPr kumimoji="0" lang="zh-CN" altLang="en-US" sz="6600" b="1"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谐波分布</a:t>
            </a:r>
            <a:r>
              <a:rPr kumimoji="0" lang="zh-CN" altLang="en-US" sz="6600" b="0"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合成谐波</a:t>
            </a:r>
            <a:endPar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endParaRP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zh-CN" altLang="en-US" sz="6600" b="0"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噪音：线性空间滤波器组</a:t>
            </a:r>
            <a:r>
              <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rPr>
              <a:t>+</a:t>
            </a:r>
            <a:r>
              <a:rPr kumimoji="0" lang="zh-CN" altLang="en-US" sz="6600" b="0"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均匀噪声，由不同滤波器中</a:t>
            </a:r>
            <a:r>
              <a:rPr kumimoji="0" lang="zh-CN" altLang="en-US" sz="6600" b="1"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噪声的响度分布</a:t>
            </a:r>
            <a:r>
              <a:rPr kumimoji="0" lang="zh-CN" altLang="en-US" sz="6600" b="0"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控制</a:t>
            </a:r>
            <a:endPar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endParaRP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rPr>
              <a:t>60 </a:t>
            </a:r>
            <a:r>
              <a:rPr kumimoji="0" lang="zh-CN" altLang="en-US" sz="6600" b="0"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谐波 </a:t>
            </a:r>
            <a:r>
              <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rPr>
              <a:t>+ 65</a:t>
            </a:r>
            <a:r>
              <a:rPr kumimoji="0" lang="zh-CN" altLang="en-US" sz="6600" b="0"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噪音滤波器组，每帧</a:t>
            </a:r>
            <a:r>
              <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rPr>
              <a:t>127</a:t>
            </a:r>
            <a:r>
              <a:rPr kumimoji="0" lang="zh-CN" altLang="en-US" sz="6600" b="0"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个整体参数</a:t>
            </a:r>
            <a:endParaRPr kumimoji="0" lang="zh-CN" altLang="en-US" sz="6600" b="0"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endParaRPr>
          </a:p>
        </p:txBody>
      </p:sp>
    </p:spTree>
    <p:extLst>
      <p:ext uri="{BB962C8B-B14F-4D97-AF65-F5344CB8AC3E}">
        <p14:creationId xmlns:p14="http://schemas.microsoft.com/office/powerpoint/2010/main" val="139957611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Method"/>
          <p:cNvSpPr txBox="1">
            <a:spLocks noGrp="1"/>
          </p:cNvSpPr>
          <p:nvPr>
            <p:ph type="title"/>
          </p:nvPr>
        </p:nvSpPr>
        <p:spPr>
          <a:prstGeom prst="rect">
            <a:avLst/>
          </a:prstGeom>
        </p:spPr>
        <p:txBody>
          <a:bodyPr/>
          <a:lstStyle>
            <a:lvl1pPr>
              <a:defRPr>
                <a:latin typeface="Times New Roman"/>
                <a:ea typeface="Times New Roman"/>
                <a:cs typeface="Times New Roman"/>
                <a:sym typeface="Times New Roman"/>
              </a:defRPr>
            </a:lvl1pPr>
          </a:lstStyle>
          <a:p>
            <a:r>
              <a:rPr dirty="0"/>
              <a:t>Method</a:t>
            </a:r>
          </a:p>
        </p:txBody>
      </p:sp>
      <p:pic>
        <p:nvPicPr>
          <p:cNvPr id="5" name="图片 4">
            <a:extLst>
              <a:ext uri="{FF2B5EF4-FFF2-40B4-BE49-F238E27FC236}">
                <a16:creationId xmlns:a16="http://schemas.microsoft.com/office/drawing/2014/main" id="{D56F7FC7-3052-47E8-BE11-EA165D6B11D9}"/>
              </a:ext>
            </a:extLst>
          </p:cNvPr>
          <p:cNvPicPr>
            <a:picLocks noChangeAspect="1"/>
          </p:cNvPicPr>
          <p:nvPr/>
        </p:nvPicPr>
        <p:blipFill>
          <a:blip r:embed="rId2"/>
          <a:stretch>
            <a:fillRect/>
          </a:stretch>
        </p:blipFill>
        <p:spPr>
          <a:xfrm>
            <a:off x="10806017" y="2771508"/>
            <a:ext cx="11687365" cy="8172984"/>
          </a:xfrm>
          <a:prstGeom prst="rect">
            <a:avLst/>
          </a:prstGeom>
        </p:spPr>
      </p:pic>
      <p:sp>
        <p:nvSpPr>
          <p:cNvPr id="6" name="文本框 5">
            <a:extLst>
              <a:ext uri="{FF2B5EF4-FFF2-40B4-BE49-F238E27FC236}">
                <a16:creationId xmlns:a16="http://schemas.microsoft.com/office/drawing/2014/main" id="{F300F39B-0634-4613-8FBE-4B4FD28C41C4}"/>
              </a:ext>
            </a:extLst>
          </p:cNvPr>
          <p:cNvSpPr txBox="1"/>
          <p:nvPr/>
        </p:nvSpPr>
        <p:spPr>
          <a:xfrm>
            <a:off x="5349906" y="4515478"/>
            <a:ext cx="545611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zh-CN" altLang="en-US" sz="7200" b="0" i="0" u="none" strike="noStrike" kern="0" cap="none" spc="0" normalizeH="0" baseline="0" noProof="0" dirty="0">
                <a:ln>
                  <a:noFill/>
                </a:ln>
                <a:solidFill>
                  <a:srgbClr val="5E5E5E"/>
                </a:solidFill>
                <a:effectLst/>
                <a:uLnTx/>
                <a:uFillTx/>
                <a:latin typeface="Helvetica Neue"/>
                <a:ea typeface="+mn-ea"/>
                <a:cs typeface="Helvetica Neue"/>
                <a:sym typeface="Helvetica Neue"/>
              </a:rPr>
              <a:t>表达控制</a:t>
            </a:r>
            <a:r>
              <a:rPr kumimoji="0" lang="en-US" altLang="zh-CN" sz="7200" b="0" i="0" u="none" strike="noStrike" kern="0" cap="none" spc="0" normalizeH="0" baseline="0" noProof="0" dirty="0">
                <a:ln>
                  <a:noFill/>
                </a:ln>
                <a:solidFill>
                  <a:srgbClr val="5E5E5E"/>
                </a:solidFill>
                <a:effectLst/>
                <a:uLnTx/>
                <a:uFillTx/>
                <a:latin typeface="Helvetica Neue"/>
                <a:ea typeface="Helvetica Neue"/>
                <a:cs typeface="Helvetica Neue"/>
                <a:sym typeface="Helvetica Neue"/>
              </a:rPr>
              <a:t>-&gt;</a:t>
            </a:r>
            <a:endParaRPr kumimoji="0" lang="zh-CN" altLang="en-US" sz="7200" b="0" i="0" u="none" strike="noStrike" kern="0" cap="none" spc="0" normalizeH="0" baseline="0" noProof="0" dirty="0">
              <a:ln>
                <a:noFill/>
              </a:ln>
              <a:solidFill>
                <a:srgbClr val="5E5E5E"/>
              </a:solidFill>
              <a:effectLst/>
              <a:uLnTx/>
              <a:uFillTx/>
              <a:latin typeface="Helvetica Neue"/>
              <a:ea typeface="+mn-ea"/>
              <a:cs typeface="Helvetica Neue"/>
              <a:sym typeface="Helvetica Neue"/>
            </a:endParaRPr>
          </a:p>
        </p:txBody>
      </p:sp>
    </p:spTree>
    <p:extLst>
      <p:ext uri="{BB962C8B-B14F-4D97-AF65-F5344CB8AC3E}">
        <p14:creationId xmlns:p14="http://schemas.microsoft.com/office/powerpoint/2010/main" val="305553563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Method"/>
          <p:cNvSpPr txBox="1">
            <a:spLocks noGrp="1"/>
          </p:cNvSpPr>
          <p:nvPr>
            <p:ph type="title"/>
          </p:nvPr>
        </p:nvSpPr>
        <p:spPr>
          <a:prstGeom prst="rect">
            <a:avLst/>
          </a:prstGeom>
        </p:spPr>
        <p:txBody>
          <a:bodyPr/>
          <a:lstStyle>
            <a:lvl1pPr>
              <a:defRPr>
                <a:latin typeface="Times New Roman"/>
                <a:ea typeface="Times New Roman"/>
                <a:cs typeface="Times New Roman"/>
                <a:sym typeface="Times New Roman"/>
              </a:defRPr>
            </a:lvl1pPr>
          </a:lstStyle>
          <a:p>
            <a:r>
              <a:t>Method</a:t>
            </a:r>
          </a:p>
        </p:txBody>
      </p:sp>
      <p:pic>
        <p:nvPicPr>
          <p:cNvPr id="3" name="图片 2">
            <a:extLst>
              <a:ext uri="{FF2B5EF4-FFF2-40B4-BE49-F238E27FC236}">
                <a16:creationId xmlns:a16="http://schemas.microsoft.com/office/drawing/2014/main" id="{21886A3D-3B20-4B59-9EA2-8F01BDB9DC87}"/>
              </a:ext>
            </a:extLst>
          </p:cNvPr>
          <p:cNvPicPr>
            <a:picLocks noChangeAspect="1"/>
          </p:cNvPicPr>
          <p:nvPr/>
        </p:nvPicPr>
        <p:blipFill>
          <a:blip r:embed="rId2"/>
          <a:stretch>
            <a:fillRect/>
          </a:stretch>
        </p:blipFill>
        <p:spPr>
          <a:xfrm>
            <a:off x="1189355" y="3378200"/>
            <a:ext cx="21953855" cy="9258300"/>
          </a:xfrm>
          <a:prstGeom prst="rect">
            <a:avLst/>
          </a:prstGeom>
        </p:spPr>
      </p:pic>
    </p:spTree>
    <p:extLst>
      <p:ext uri="{BB962C8B-B14F-4D97-AF65-F5344CB8AC3E}">
        <p14:creationId xmlns:p14="http://schemas.microsoft.com/office/powerpoint/2010/main" val="253930598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Method"/>
          <p:cNvSpPr txBox="1">
            <a:spLocks noGrp="1"/>
          </p:cNvSpPr>
          <p:nvPr>
            <p:ph type="title"/>
          </p:nvPr>
        </p:nvSpPr>
        <p:spPr>
          <a:prstGeom prst="rect">
            <a:avLst/>
          </a:prstGeom>
        </p:spPr>
        <p:txBody>
          <a:bodyPr/>
          <a:lstStyle>
            <a:lvl1pPr>
              <a:defRPr>
                <a:latin typeface="Times New Roman"/>
                <a:ea typeface="Times New Roman"/>
                <a:cs typeface="Times New Roman"/>
                <a:sym typeface="Times New Roman"/>
              </a:defRPr>
            </a:lvl1pPr>
          </a:lstStyle>
          <a:p>
            <a:r>
              <a:rPr dirty="0"/>
              <a:t>Method</a:t>
            </a:r>
          </a:p>
        </p:txBody>
      </p:sp>
      <p:pic>
        <p:nvPicPr>
          <p:cNvPr id="5" name="图片 4">
            <a:extLst>
              <a:ext uri="{FF2B5EF4-FFF2-40B4-BE49-F238E27FC236}">
                <a16:creationId xmlns:a16="http://schemas.microsoft.com/office/drawing/2014/main" id="{D56F7FC7-3052-47E8-BE11-EA165D6B11D9}"/>
              </a:ext>
            </a:extLst>
          </p:cNvPr>
          <p:cNvPicPr>
            <a:picLocks noChangeAspect="1"/>
          </p:cNvPicPr>
          <p:nvPr/>
        </p:nvPicPr>
        <p:blipFill>
          <a:blip r:embed="rId2"/>
          <a:stretch>
            <a:fillRect/>
          </a:stretch>
        </p:blipFill>
        <p:spPr>
          <a:xfrm>
            <a:off x="1206500" y="2771508"/>
            <a:ext cx="11687365" cy="8172984"/>
          </a:xfrm>
          <a:prstGeom prst="rect">
            <a:avLst/>
          </a:prstGeom>
        </p:spPr>
      </p:pic>
      <p:sp>
        <p:nvSpPr>
          <p:cNvPr id="7" name="文本框 6">
            <a:extLst>
              <a:ext uri="{FF2B5EF4-FFF2-40B4-BE49-F238E27FC236}">
                <a16:creationId xmlns:a16="http://schemas.microsoft.com/office/drawing/2014/main" id="{FEA1E6AE-491A-431E-AC97-6F34465C4584}"/>
              </a:ext>
            </a:extLst>
          </p:cNvPr>
          <p:cNvSpPr txBox="1"/>
          <p:nvPr/>
        </p:nvSpPr>
        <p:spPr>
          <a:xfrm>
            <a:off x="14291078" y="4103806"/>
            <a:ext cx="9559522"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zh-CN" altLang="en-US" sz="6600" b="0"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输入：每个音符的表达控制</a:t>
            </a:r>
            <a:r>
              <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rPr>
              <a:t>+</a:t>
            </a:r>
            <a:r>
              <a:rPr kumimoji="0" lang="zh-CN" altLang="en-US" sz="6600" b="0"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对应的音符序列</a:t>
            </a:r>
            <a:endPar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endParaRP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zh-CN" altLang="en-US" sz="6600" b="1"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基频</a:t>
            </a:r>
            <a:r>
              <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rPr>
              <a:t>&lt;-</a:t>
            </a:r>
            <a:r>
              <a:rPr kumimoji="0" lang="zh-CN" altLang="en-US" sz="6600" b="0"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自回归</a:t>
            </a:r>
            <a:r>
              <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rPr>
              <a:t>RNN-&lt;</a:t>
            </a:r>
            <a:r>
              <a:rPr kumimoji="0" lang="zh-CN" altLang="en-US" sz="6600" b="0"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输入</a:t>
            </a:r>
            <a:endPar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endParaRP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zh-CN" altLang="en-US" sz="6600" b="1"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基振幅</a:t>
            </a:r>
            <a:r>
              <a:rPr kumimoji="0" lang="zh-CN" altLang="en-US" sz="6600" b="0"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a:t>
            </a:r>
            <a:r>
              <a:rPr kumimoji="0" lang="zh-CN" altLang="en-US" sz="6600" b="1"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谐波分布</a:t>
            </a:r>
            <a:r>
              <a:rPr kumimoji="0" lang="zh-CN" altLang="en-US" sz="6600" b="0"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a:t>
            </a:r>
            <a:r>
              <a:rPr kumimoji="0" lang="zh-CN" altLang="en-US" sz="6600" b="1"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噪声的响度分布</a:t>
            </a:r>
            <a:r>
              <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rPr>
              <a:t>&lt;-GAN&lt;-</a:t>
            </a:r>
            <a:r>
              <a:rPr kumimoji="0" lang="zh-CN" altLang="en-US" sz="6600" b="0"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输入</a:t>
            </a:r>
            <a:r>
              <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rPr>
              <a:t>+</a:t>
            </a:r>
            <a:r>
              <a:rPr kumimoji="0" lang="zh-CN" altLang="en-US" sz="6600" b="0"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基频</a:t>
            </a:r>
          </a:p>
        </p:txBody>
      </p:sp>
    </p:spTree>
    <p:extLst>
      <p:ext uri="{BB962C8B-B14F-4D97-AF65-F5344CB8AC3E}">
        <p14:creationId xmlns:p14="http://schemas.microsoft.com/office/powerpoint/2010/main" val="41490733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Method"/>
          <p:cNvSpPr txBox="1">
            <a:spLocks noGrp="1"/>
          </p:cNvSpPr>
          <p:nvPr>
            <p:ph type="title"/>
          </p:nvPr>
        </p:nvSpPr>
        <p:spPr>
          <a:prstGeom prst="rect">
            <a:avLst/>
          </a:prstGeom>
        </p:spPr>
        <p:txBody>
          <a:bodyPr/>
          <a:lstStyle/>
          <a:p>
            <a:r>
              <a:t>Method</a:t>
            </a:r>
          </a:p>
        </p:txBody>
      </p:sp>
      <p:pic>
        <p:nvPicPr>
          <p:cNvPr id="126" name="图像" descr="图像"/>
          <p:cNvPicPr>
            <a:picLocks noChangeAspect="1"/>
          </p:cNvPicPr>
          <p:nvPr/>
        </p:nvPicPr>
        <p:blipFill>
          <a:blip r:embed="rId2"/>
          <a:stretch>
            <a:fillRect/>
          </a:stretch>
        </p:blipFill>
        <p:spPr>
          <a:xfrm>
            <a:off x="1324916" y="2538093"/>
            <a:ext cx="21005801" cy="10519414"/>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Method"/>
          <p:cNvSpPr txBox="1">
            <a:spLocks noGrp="1"/>
          </p:cNvSpPr>
          <p:nvPr>
            <p:ph type="title"/>
          </p:nvPr>
        </p:nvSpPr>
        <p:spPr>
          <a:prstGeom prst="rect">
            <a:avLst/>
          </a:prstGeom>
        </p:spPr>
        <p:txBody>
          <a:bodyPr/>
          <a:lstStyle>
            <a:lvl1pPr>
              <a:defRPr>
                <a:latin typeface="Times New Roman"/>
                <a:ea typeface="Times New Roman"/>
                <a:cs typeface="Times New Roman"/>
                <a:sym typeface="Times New Roman"/>
              </a:defRPr>
            </a:lvl1pPr>
          </a:lstStyle>
          <a:p>
            <a:r>
              <a:rPr dirty="0"/>
              <a:t>Method</a:t>
            </a:r>
          </a:p>
        </p:txBody>
      </p:sp>
      <p:sp>
        <p:nvSpPr>
          <p:cNvPr id="7" name="文本框 6">
            <a:extLst>
              <a:ext uri="{FF2B5EF4-FFF2-40B4-BE49-F238E27FC236}">
                <a16:creationId xmlns:a16="http://schemas.microsoft.com/office/drawing/2014/main" id="{FEA1E6AE-491A-431E-AC97-6F34465C4584}"/>
              </a:ext>
            </a:extLst>
          </p:cNvPr>
          <p:cNvSpPr txBox="1"/>
          <p:nvPr/>
        </p:nvSpPr>
        <p:spPr>
          <a:xfrm>
            <a:off x="14291078" y="5627300"/>
            <a:ext cx="9559522"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zh-CN" altLang="en-US" sz="6600" b="0" i="0" u="none" strike="noStrike" kern="0" cap="none" spc="0" normalizeH="0" baseline="0" noProof="0" dirty="0">
                <a:ln>
                  <a:noFill/>
                </a:ln>
                <a:solidFill>
                  <a:srgbClr val="5E5E5E">
                    <a:lumMod val="50000"/>
                  </a:srgbClr>
                </a:solidFill>
                <a:effectLst/>
                <a:uLnTx/>
                <a:uFillTx/>
                <a:latin typeface="Helvetica Neue"/>
                <a:ea typeface="+mn-ea"/>
                <a:cs typeface="Helvetica Neue"/>
                <a:sym typeface="Helvetica Neue"/>
              </a:rPr>
              <a:t>输入：音符序列</a:t>
            </a:r>
            <a:endPar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endParaRP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zh-CN" altLang="en-US" sz="6600" b="1"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音符表达控制</a:t>
            </a:r>
            <a:r>
              <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rPr>
              <a:t>&lt;-</a:t>
            </a:r>
            <a:r>
              <a:rPr kumimoji="0" lang="zh-CN" altLang="en-US" sz="6600" b="0"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自回归</a:t>
            </a:r>
            <a:r>
              <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rPr>
              <a:t>RNN-&lt;</a:t>
            </a:r>
            <a:r>
              <a:rPr kumimoji="0" lang="zh-CN" altLang="en-US" sz="6600" b="0" i="0" u="none" strike="noStrike" kern="0" cap="none" spc="0" normalizeH="0" baseline="0" noProof="0" dirty="0">
                <a:ln>
                  <a:noFill/>
                </a:ln>
                <a:solidFill>
                  <a:srgbClr val="5E5E5E">
                    <a:lumMod val="50000"/>
                  </a:srgbClr>
                </a:solidFill>
                <a:effectLst/>
                <a:uLnTx/>
                <a:uFillTx/>
                <a:latin typeface="Helvetica Neue"/>
                <a:cs typeface="Helvetica Neue"/>
                <a:sym typeface="Helvetica Neue"/>
              </a:rPr>
              <a:t>输入</a:t>
            </a:r>
            <a:endParaRPr kumimoji="0" lang="en-US" altLang="zh-CN" sz="6600" b="0" i="0" u="none" strike="noStrike" kern="0" cap="none" spc="0" normalizeH="0" baseline="0" noProof="0" dirty="0">
              <a:ln>
                <a:noFill/>
              </a:ln>
              <a:solidFill>
                <a:srgbClr val="5E5E5E">
                  <a:lumMod val="50000"/>
                </a:srgbClr>
              </a:solidFill>
              <a:effectLst/>
              <a:uLnTx/>
              <a:uFillTx/>
              <a:latin typeface="Helvetica Neue"/>
              <a:ea typeface="Helvetica Neue"/>
              <a:cs typeface="Helvetica Neue"/>
              <a:sym typeface="Helvetica Neue"/>
            </a:endParaRPr>
          </a:p>
        </p:txBody>
      </p:sp>
      <p:pic>
        <p:nvPicPr>
          <p:cNvPr id="3" name="图片 2">
            <a:extLst>
              <a:ext uri="{FF2B5EF4-FFF2-40B4-BE49-F238E27FC236}">
                <a16:creationId xmlns:a16="http://schemas.microsoft.com/office/drawing/2014/main" id="{5E4FF379-140C-4419-A87D-E02A2DE9EDA9}"/>
              </a:ext>
            </a:extLst>
          </p:cNvPr>
          <p:cNvPicPr>
            <a:picLocks noChangeAspect="1"/>
          </p:cNvPicPr>
          <p:nvPr/>
        </p:nvPicPr>
        <p:blipFill>
          <a:blip r:embed="rId2"/>
          <a:stretch>
            <a:fillRect/>
          </a:stretch>
        </p:blipFill>
        <p:spPr>
          <a:xfrm>
            <a:off x="1206500" y="3081749"/>
            <a:ext cx="10855509" cy="8240681"/>
          </a:xfrm>
          <a:prstGeom prst="rect">
            <a:avLst/>
          </a:prstGeom>
        </p:spPr>
      </p:pic>
    </p:spTree>
    <p:extLst>
      <p:ext uri="{BB962C8B-B14F-4D97-AF65-F5344CB8AC3E}">
        <p14:creationId xmlns:p14="http://schemas.microsoft.com/office/powerpoint/2010/main" val="75107771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EADBBF5-724F-4567-A381-B048D461D5B7}"/>
              </a:ext>
            </a:extLst>
          </p:cNvPr>
          <p:cNvPicPr>
            <a:picLocks noChangeAspect="1"/>
          </p:cNvPicPr>
          <p:nvPr/>
        </p:nvPicPr>
        <p:blipFill>
          <a:blip r:embed="rId2"/>
          <a:stretch>
            <a:fillRect/>
          </a:stretch>
        </p:blipFill>
        <p:spPr>
          <a:xfrm>
            <a:off x="1206500" y="5861050"/>
            <a:ext cx="8928100" cy="5030788"/>
          </a:xfrm>
          <a:prstGeom prst="rect">
            <a:avLst/>
          </a:prstGeom>
        </p:spPr>
      </p:pic>
      <p:pic>
        <p:nvPicPr>
          <p:cNvPr id="5" name="图片 4">
            <a:extLst>
              <a:ext uri="{FF2B5EF4-FFF2-40B4-BE49-F238E27FC236}">
                <a16:creationId xmlns:a16="http://schemas.microsoft.com/office/drawing/2014/main" id="{F6DF8C61-B32C-43B6-AB5D-75B76DEDD54A}"/>
              </a:ext>
            </a:extLst>
          </p:cNvPr>
          <p:cNvPicPr>
            <a:picLocks noChangeAspect="1"/>
          </p:cNvPicPr>
          <p:nvPr/>
        </p:nvPicPr>
        <p:blipFill>
          <a:blip r:embed="rId3"/>
          <a:stretch>
            <a:fillRect/>
          </a:stretch>
        </p:blipFill>
        <p:spPr>
          <a:xfrm>
            <a:off x="10209213" y="5861050"/>
            <a:ext cx="12968288" cy="5030788"/>
          </a:xfrm>
          <a:prstGeom prst="rect">
            <a:avLst/>
          </a:prstGeom>
        </p:spPr>
      </p:pic>
      <p:sp>
        <p:nvSpPr>
          <p:cNvPr id="195" name="Experiments &amp; Results"/>
          <p:cNvSpPr txBox="1">
            <a:spLocks noGrp="1"/>
          </p:cNvSpPr>
          <p:nvPr>
            <p:ph type="title" idx="4294967295"/>
          </p:nvPr>
        </p:nvSpPr>
        <p:spPr>
          <a:xfrm>
            <a:off x="1206500" y="1079972"/>
            <a:ext cx="21971000" cy="1434950"/>
          </a:xfrm>
          <a:prstGeom prst="rect">
            <a:avLst/>
          </a:prstGeom>
        </p:spPr>
        <p:txBody>
          <a:bodyPr/>
          <a:lstStyle>
            <a:lvl1pPr>
              <a:defRPr>
                <a:latin typeface="Times New Roman"/>
                <a:ea typeface="Times New Roman"/>
                <a:cs typeface="Times New Roman"/>
                <a:sym typeface="Times New Roman"/>
              </a:defRPr>
            </a:lvl1pPr>
          </a:lstStyle>
          <a:p>
            <a:r>
              <a:t>Experiments &amp; Results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Method"/>
          <p:cNvSpPr txBox="1">
            <a:spLocks noGrp="1"/>
          </p:cNvSpPr>
          <p:nvPr>
            <p:ph type="title"/>
          </p:nvPr>
        </p:nvSpPr>
        <p:spPr>
          <a:prstGeom prst="rect">
            <a:avLst/>
          </a:prstGeom>
        </p:spPr>
        <p:txBody>
          <a:bodyPr/>
          <a:lstStyle/>
          <a:p>
            <a:r>
              <a:t>Method</a:t>
            </a:r>
          </a:p>
        </p:txBody>
      </p:sp>
      <p:sp>
        <p:nvSpPr>
          <p:cNvPr id="129" name="用与CPT相似的方式来对音乐进行Tokenize…"/>
          <p:cNvSpPr txBox="1">
            <a:spLocks noGrp="1"/>
          </p:cNvSpPr>
          <p:nvPr>
            <p:ph type="body" sz="half" idx="1"/>
          </p:nvPr>
        </p:nvSpPr>
        <p:spPr>
          <a:xfrm>
            <a:off x="1689100" y="3149600"/>
            <a:ext cx="10160000" cy="9296400"/>
          </a:xfrm>
          <a:prstGeom prst="rect">
            <a:avLst/>
          </a:prstGeom>
        </p:spPr>
        <p:txBody>
          <a:bodyPr/>
          <a:lstStyle/>
          <a:p>
            <a:r>
              <a:t>用与CPT相似的方式来对音乐进行Tokenize</a:t>
            </a:r>
          </a:p>
          <a:p>
            <a:pPr>
              <a:defRPr b="1"/>
            </a:pPr>
            <a:r>
              <a:t>将Phrase作为独立Token进行建模</a:t>
            </a:r>
          </a:p>
          <a:p>
            <a:r>
              <a:t>每个Token的Property有：类型、小节、拍子、</a:t>
            </a:r>
            <a:r>
              <a:rPr u="sng"/>
              <a:t>BPM</a:t>
            </a:r>
            <a:r>
              <a:t>、结构位置、和弦种类、音轨、  音高和时长</a:t>
            </a:r>
          </a:p>
        </p:txBody>
      </p:sp>
      <p:pic>
        <p:nvPicPr>
          <p:cNvPr id="130" name="图像" descr="图像"/>
          <p:cNvPicPr>
            <a:picLocks noChangeAspect="1"/>
          </p:cNvPicPr>
          <p:nvPr/>
        </p:nvPicPr>
        <p:blipFill>
          <a:blip r:embed="rId2"/>
          <a:stretch>
            <a:fillRect/>
          </a:stretch>
        </p:blipFill>
        <p:spPr>
          <a:xfrm>
            <a:off x="13413151" y="2304463"/>
            <a:ext cx="8962296" cy="1098667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Method"/>
          <p:cNvSpPr txBox="1">
            <a:spLocks noGrp="1"/>
          </p:cNvSpPr>
          <p:nvPr>
            <p:ph type="title"/>
          </p:nvPr>
        </p:nvSpPr>
        <p:spPr>
          <a:prstGeom prst="rect">
            <a:avLst/>
          </a:prstGeom>
        </p:spPr>
        <p:txBody>
          <a:bodyPr/>
          <a:lstStyle/>
          <a:p>
            <a:r>
              <a:t>Method</a:t>
            </a:r>
          </a:p>
        </p:txBody>
      </p:sp>
      <p:sp>
        <p:nvSpPr>
          <p:cNvPr id="133" name="EM→SM：使得所有Token都在其他任意Token感受野内…"/>
          <p:cNvSpPr txBox="1">
            <a:spLocks noGrp="1"/>
          </p:cNvSpPr>
          <p:nvPr>
            <p:ph type="body" sz="quarter" idx="1"/>
          </p:nvPr>
        </p:nvSpPr>
        <p:spPr>
          <a:xfrm>
            <a:off x="1689100" y="3149600"/>
            <a:ext cx="6829523" cy="9296400"/>
          </a:xfrm>
          <a:prstGeom prst="rect">
            <a:avLst/>
          </a:prstGeom>
        </p:spPr>
        <p:txBody>
          <a:bodyPr/>
          <a:lstStyle/>
          <a:p>
            <a:pPr>
              <a:defRPr sz="3600"/>
            </a:pPr>
            <a:r>
              <a:t>EM→SM：使得所有Token都在其他任意Token感受野内</a:t>
            </a:r>
          </a:p>
          <a:p>
            <a:pPr>
              <a:defRPr sz="3600"/>
            </a:pPr>
            <a:r>
              <a:t>SM→S'M：抽取结构内的和弦序列信息整合成结构信息后广播到所有Token中</a:t>
            </a:r>
          </a:p>
          <a:p>
            <a:pPr>
              <a:defRPr sz="3600"/>
            </a:pPr>
            <a:r>
              <a:t>S'M→S''M：生成综合结构、和弦信息、其他Token内容的Next Token Prediction</a:t>
            </a:r>
          </a:p>
        </p:txBody>
      </p:sp>
      <p:pic>
        <p:nvPicPr>
          <p:cNvPr id="134" name="图像" descr="图像"/>
          <p:cNvPicPr>
            <a:picLocks noChangeAspect="1"/>
          </p:cNvPicPr>
          <p:nvPr/>
        </p:nvPicPr>
        <p:blipFill>
          <a:blip r:embed="rId2"/>
          <a:stretch>
            <a:fillRect/>
          </a:stretch>
        </p:blipFill>
        <p:spPr>
          <a:xfrm>
            <a:off x="8590497" y="2751383"/>
            <a:ext cx="14528247" cy="1009283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Method"/>
          <p:cNvSpPr txBox="1">
            <a:spLocks noGrp="1"/>
          </p:cNvSpPr>
          <p:nvPr>
            <p:ph type="title"/>
          </p:nvPr>
        </p:nvSpPr>
        <p:spPr>
          <a:prstGeom prst="rect">
            <a:avLst/>
          </a:prstGeom>
        </p:spPr>
        <p:txBody>
          <a:bodyPr/>
          <a:lstStyle/>
          <a:p>
            <a:r>
              <a:t>Method</a:t>
            </a:r>
          </a:p>
        </p:txBody>
      </p:sp>
      <p:sp>
        <p:nvSpPr>
          <p:cNvPr id="137" name="Song Transformer：使序列中任意的Token都对所有其他的Token有感受野…"/>
          <p:cNvSpPr txBox="1">
            <a:spLocks noGrp="1"/>
          </p:cNvSpPr>
          <p:nvPr>
            <p:ph type="body" sz="quarter" idx="1"/>
          </p:nvPr>
        </p:nvSpPr>
        <p:spPr>
          <a:xfrm>
            <a:off x="1689100" y="3149600"/>
            <a:ext cx="6829523" cy="9296400"/>
          </a:xfrm>
          <a:prstGeom prst="rect">
            <a:avLst/>
          </a:prstGeom>
        </p:spPr>
        <p:txBody>
          <a:bodyPr/>
          <a:lstStyle/>
          <a:p>
            <a:pPr>
              <a:defRPr sz="3600"/>
            </a:pPr>
            <a:r>
              <a:t>Song Transformer：使序列中任意的Token都对所有其他的Token有感受野</a:t>
            </a:r>
          </a:p>
          <a:p>
            <a:pPr>
              <a:defRPr sz="3600"/>
            </a:pPr>
            <a:r>
              <a:t>Texture Transformer：在经过底层S. T之后抽取所有和弦位置的Token的信息并在同一个Phrase内进行相互感知</a:t>
            </a:r>
          </a:p>
          <a:p>
            <a:pPr>
              <a:defRPr sz="3600"/>
            </a:pPr>
            <a:r>
              <a:t>Form Transformer：在经过上一层T. T之后抽取每个Phrase最后一个和弦位置对应Token并在Phrase之间进行相互感知</a:t>
            </a:r>
          </a:p>
        </p:txBody>
      </p:sp>
      <p:pic>
        <p:nvPicPr>
          <p:cNvPr id="138" name="图像" descr="图像"/>
          <p:cNvPicPr>
            <a:picLocks noChangeAspect="1"/>
          </p:cNvPicPr>
          <p:nvPr/>
        </p:nvPicPr>
        <p:blipFill>
          <a:blip r:embed="rId2"/>
          <a:stretch>
            <a:fillRect/>
          </a:stretch>
        </p:blipFill>
        <p:spPr>
          <a:xfrm>
            <a:off x="8590497" y="2751383"/>
            <a:ext cx="14528247" cy="1009283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Experiments"/>
          <p:cNvSpPr txBox="1">
            <a:spLocks noGrp="1"/>
          </p:cNvSpPr>
          <p:nvPr>
            <p:ph type="title"/>
          </p:nvPr>
        </p:nvSpPr>
        <p:spPr>
          <a:prstGeom prst="rect">
            <a:avLst/>
          </a:prstGeom>
        </p:spPr>
        <p:txBody>
          <a:bodyPr/>
          <a:lstStyle/>
          <a:p>
            <a:r>
              <a:t>Experiments</a:t>
            </a:r>
          </a:p>
        </p:txBody>
      </p:sp>
      <p:sp>
        <p:nvSpPr>
          <p:cNvPr id="141" name="数据集：POP909…"/>
          <p:cNvSpPr txBox="1">
            <a:spLocks noGrp="1"/>
          </p:cNvSpPr>
          <p:nvPr>
            <p:ph type="body" idx="1"/>
          </p:nvPr>
        </p:nvSpPr>
        <p:spPr>
          <a:prstGeom prst="rect">
            <a:avLst/>
          </a:prstGeom>
        </p:spPr>
        <p:txBody>
          <a:bodyPr/>
          <a:lstStyle/>
          <a:p>
            <a:pPr algn="ctr"/>
            <a:r>
              <a:t>数据集：POP909</a:t>
            </a:r>
          </a:p>
          <a:p>
            <a:pPr algn="ctr"/>
            <a:r>
              <a:t>只选择了所有4/4拍的音乐（一共857首）用于训练</a:t>
            </a:r>
          </a:p>
          <a:p>
            <a:pPr algn="ctr"/>
            <a:r>
              <a:t>将所有音符的时长近似到16分音符的整数倍以方便训练</a:t>
            </a:r>
          </a:p>
          <a:p>
            <a:pPr algn="ctr"/>
            <a:r>
              <a:t>移除歌曲中间的所有节奏变化以减轻模型训练的代价</a:t>
            </a:r>
          </a:p>
          <a:p>
            <a:pPr algn="ctr"/>
            <a:r>
              <a:t>运用与NLP中Bert预训练方式相似的“两句结合训练”的方式</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mpared Methods"/>
          <p:cNvSpPr txBox="1">
            <a:spLocks noGrp="1"/>
          </p:cNvSpPr>
          <p:nvPr>
            <p:ph type="title"/>
          </p:nvPr>
        </p:nvSpPr>
        <p:spPr>
          <a:prstGeom prst="rect">
            <a:avLst/>
          </a:prstGeom>
        </p:spPr>
        <p:txBody>
          <a:bodyPr/>
          <a:lstStyle/>
          <a:p>
            <a:r>
              <a:t>Compared Methods</a:t>
            </a:r>
          </a:p>
        </p:txBody>
      </p:sp>
      <p:sp>
        <p:nvSpPr>
          <p:cNvPr id="144" name="OP（整体表现）：M（旋律是否优美）G（律动是否流畅，停顿是否合适）…"/>
          <p:cNvSpPr txBox="1">
            <a:spLocks noGrp="1"/>
          </p:cNvSpPr>
          <p:nvPr>
            <p:ph type="body" sz="quarter" idx="1"/>
          </p:nvPr>
        </p:nvSpPr>
        <p:spPr>
          <a:xfrm>
            <a:off x="1689100" y="10788690"/>
            <a:ext cx="21005800" cy="2286001"/>
          </a:xfrm>
          <a:prstGeom prst="rect">
            <a:avLst/>
          </a:prstGeom>
        </p:spPr>
        <p:txBody>
          <a:bodyPr/>
          <a:lstStyle/>
          <a:p>
            <a:pPr marL="262636" indent="-262636" defTabSz="387984">
              <a:spcBef>
                <a:spcPts val="2100"/>
              </a:spcBef>
              <a:defRPr sz="3008"/>
            </a:pPr>
            <a:r>
              <a:t>OP（整体表现）：M（旋律是否优美）G（律动是否流畅，停顿是否合适）</a:t>
            </a:r>
          </a:p>
          <a:p>
            <a:pPr marL="262636" indent="-262636" defTabSz="387984">
              <a:spcBef>
                <a:spcPts val="2100"/>
              </a:spcBef>
              <a:defRPr sz="3008"/>
            </a:pPr>
            <a:r>
              <a:t>Texture（织体音型）：PM（旋律是否清晰、好记、好唱）CO（各轨之间是否均匀和谐）</a:t>
            </a:r>
          </a:p>
          <a:p>
            <a:pPr marL="262636" indent="-262636" defTabSz="387984">
              <a:spcBef>
                <a:spcPts val="2100"/>
              </a:spcBef>
              <a:defRPr sz="3008"/>
            </a:pPr>
            <a:r>
              <a:t>Form（音乐结构）：C（乐句之间是否衔接恰当连贯）I（整体一致性是否良好、是否具有作为整首歌曲的完成度）</a:t>
            </a:r>
          </a:p>
        </p:txBody>
      </p:sp>
      <p:pic>
        <p:nvPicPr>
          <p:cNvPr id="145" name="图像" descr="图像"/>
          <p:cNvPicPr>
            <a:picLocks noChangeAspect="1"/>
          </p:cNvPicPr>
          <p:nvPr/>
        </p:nvPicPr>
        <p:blipFill>
          <a:blip r:embed="rId2"/>
          <a:stretch>
            <a:fillRect/>
          </a:stretch>
        </p:blipFill>
        <p:spPr>
          <a:xfrm>
            <a:off x="1424692" y="2233624"/>
            <a:ext cx="21005801" cy="858741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ompared Methods"/>
          <p:cNvSpPr txBox="1">
            <a:spLocks noGrp="1"/>
          </p:cNvSpPr>
          <p:nvPr>
            <p:ph type="title"/>
          </p:nvPr>
        </p:nvSpPr>
        <p:spPr>
          <a:prstGeom prst="rect">
            <a:avLst/>
          </a:prstGeom>
        </p:spPr>
        <p:txBody>
          <a:bodyPr/>
          <a:lstStyle/>
          <a:p>
            <a:r>
              <a:t>Compared Methods</a:t>
            </a:r>
          </a:p>
        </p:txBody>
      </p:sp>
      <p:sp>
        <p:nvSpPr>
          <p:cNvPr id="148" name="Texture（织体音型）：AGS（伴奏和律动的稳定性）…"/>
          <p:cNvSpPr txBox="1">
            <a:spLocks noGrp="1"/>
          </p:cNvSpPr>
          <p:nvPr>
            <p:ph type="body" sz="quarter" idx="1"/>
          </p:nvPr>
        </p:nvSpPr>
        <p:spPr>
          <a:xfrm>
            <a:off x="4983271" y="10263550"/>
            <a:ext cx="15972229" cy="1707921"/>
          </a:xfrm>
          <a:prstGeom prst="rect">
            <a:avLst/>
          </a:prstGeom>
        </p:spPr>
        <p:txBody>
          <a:bodyPr/>
          <a:lstStyle/>
          <a:p>
            <a:pPr marL="307340" indent="-307340" defTabSz="454025">
              <a:spcBef>
                <a:spcPts val="2400"/>
              </a:spcBef>
              <a:defRPr sz="3520"/>
            </a:pPr>
            <a:r>
              <a:t>Texture（织体音型）：AGS（伴奏和律动的稳定性）</a:t>
            </a:r>
          </a:p>
          <a:p>
            <a:pPr marL="307340" indent="-307340" defTabSz="454025">
              <a:spcBef>
                <a:spcPts val="2400"/>
              </a:spcBef>
              <a:defRPr sz="3520"/>
            </a:pPr>
            <a:r>
              <a:t>Form（音乐结构）：CPR（和弦进行的合理性）（以n-gram形式判定）</a:t>
            </a:r>
          </a:p>
        </p:txBody>
      </p:sp>
      <p:pic>
        <p:nvPicPr>
          <p:cNvPr id="149" name="图像" descr="图像"/>
          <p:cNvPicPr>
            <a:picLocks noChangeAspect="1"/>
          </p:cNvPicPr>
          <p:nvPr/>
        </p:nvPicPr>
        <p:blipFill>
          <a:blip r:embed="rId2"/>
          <a:stretch>
            <a:fillRect/>
          </a:stretch>
        </p:blipFill>
        <p:spPr>
          <a:xfrm>
            <a:off x="4785263" y="2929869"/>
            <a:ext cx="7084003" cy="6707558"/>
          </a:xfrm>
          <a:prstGeom prst="rect">
            <a:avLst/>
          </a:prstGeom>
          <a:ln w="12700">
            <a:miter lim="400000"/>
          </a:ln>
        </p:spPr>
      </p:pic>
      <p:pic>
        <p:nvPicPr>
          <p:cNvPr id="150" name="图像" descr="图像"/>
          <p:cNvPicPr>
            <a:picLocks noChangeAspect="1"/>
          </p:cNvPicPr>
          <p:nvPr/>
        </p:nvPicPr>
        <p:blipFill>
          <a:blip r:embed="rId3"/>
          <a:stretch>
            <a:fillRect/>
          </a:stretch>
        </p:blipFill>
        <p:spPr>
          <a:xfrm>
            <a:off x="11796237" y="3018164"/>
            <a:ext cx="7880934" cy="661588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450</Words>
  <Application>Microsoft Macintosh PowerPoint</Application>
  <PresentationFormat>自定义</PresentationFormat>
  <Paragraphs>74</Paragraphs>
  <Slides>31</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31</vt:i4>
      </vt:variant>
    </vt:vector>
  </HeadingPairs>
  <TitlesOfParts>
    <vt:vector size="38" baseType="lpstr">
      <vt:lpstr>Helvetica Neue</vt:lpstr>
      <vt:lpstr>Helvetica Neue Light</vt:lpstr>
      <vt:lpstr>Helvetica Neue Medium</vt:lpstr>
      <vt:lpstr>Times New Roman</vt:lpstr>
      <vt:lpstr>Times Roman</vt:lpstr>
      <vt:lpstr>White</vt:lpstr>
      <vt:lpstr>21_BasicWhite</vt:lpstr>
      <vt:lpstr>Structure-Enhanced  Pop Music Generation via  Harmony-Aware Learning ( HAT )</vt:lpstr>
      <vt:lpstr>Introduction &amp; Motivation</vt:lpstr>
      <vt:lpstr>Method</vt:lpstr>
      <vt:lpstr>Method</vt:lpstr>
      <vt:lpstr>Method</vt:lpstr>
      <vt:lpstr>Method</vt:lpstr>
      <vt:lpstr>Experiments</vt:lpstr>
      <vt:lpstr>Compared Methods</vt:lpstr>
      <vt:lpstr>Compared Methods</vt:lpstr>
      <vt:lpstr>Compared Methods</vt:lpstr>
      <vt:lpstr>PowerPoint 演示文稿</vt:lpstr>
      <vt:lpstr>Motivation</vt:lpstr>
      <vt:lpstr>Method</vt:lpstr>
      <vt:lpstr>Method</vt:lpstr>
      <vt:lpstr>Method</vt:lpstr>
      <vt:lpstr>Method</vt:lpstr>
      <vt:lpstr>Method</vt:lpstr>
      <vt:lpstr>Experiment</vt:lpstr>
      <vt:lpstr>Experiment</vt:lpstr>
      <vt:lpstr>Experiment</vt:lpstr>
      <vt:lpstr>Music transcription</vt:lpstr>
      <vt:lpstr>Music transcription</vt:lpstr>
      <vt:lpstr>Method</vt:lpstr>
      <vt:lpstr>PowerPoint 演示文稿</vt:lpstr>
      <vt:lpstr>Method</vt:lpstr>
      <vt:lpstr>Method</vt:lpstr>
      <vt:lpstr>Method</vt:lpstr>
      <vt:lpstr>Method</vt:lpstr>
      <vt:lpstr>Method</vt:lpstr>
      <vt:lpstr>Method</vt:lpstr>
      <vt:lpstr>Experiments &amp;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Structure-Enhanced  Pop Music Generation via  Harmony-Aware Learning ( HAT )</dc:title>
  <cp:lastModifiedBy>Microsoft Office User</cp:lastModifiedBy>
  <cp:revision>1</cp:revision>
  <dcterms:modified xsi:type="dcterms:W3CDTF">2022-01-21T03:05:22Z</dcterms:modified>
</cp:coreProperties>
</file>